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39.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48.xml" ContentType="application/vnd.openxmlformats-officedocument.presentationml.notesSlide+xml"/>
  <Override PartName="/ppt/tags/tag2.xml" ContentType="application/vnd.openxmlformats-officedocument.presentationml.tags+xml"/>
  <Override PartName="/ppt/notesSlides/notesSlide49.xml" ContentType="application/vnd.openxmlformats-officedocument.presentationml.notesSlide+xml"/>
  <Override PartName="/ppt/tags/tag3.xml" ContentType="application/vnd.openxmlformats-officedocument.presentationml.tags+xml"/>
  <Override PartName="/ppt/notesSlides/notesSlide50.xml" ContentType="application/vnd.openxmlformats-officedocument.presentationml.notesSlide+xml"/>
  <Override PartName="/ppt/tags/tag4.xml" ContentType="application/vnd.openxmlformats-officedocument.presentationml.tags+xml"/>
  <Override PartName="/ppt/notesSlides/notesSlide51.xml" ContentType="application/vnd.openxmlformats-officedocument.presentationml.notesSlide+xml"/>
  <Override PartName="/ppt/tags/tag5.xml" ContentType="application/vnd.openxmlformats-officedocument.presentationml.tags+xml"/>
  <Override PartName="/ppt/notesSlides/notesSlide52.xml" ContentType="application/vnd.openxmlformats-officedocument.presentationml.notesSlide+xml"/>
  <Override PartName="/ppt/tags/tag6.xml" ContentType="application/vnd.openxmlformats-officedocument.presentationml.tags+xml"/>
  <Override PartName="/ppt/notesSlides/notesSlide53.xml" ContentType="application/vnd.openxmlformats-officedocument.presentationml.notesSlide+xml"/>
  <Override PartName="/ppt/tags/tag7.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8.xml" ContentType="application/vnd.openxmlformats-officedocument.presentationml.tags+xml"/>
  <Override PartName="/ppt/notesSlides/notesSlide61.xml" ContentType="application/vnd.openxmlformats-officedocument.presentationml.notesSlide+xml"/>
  <Override PartName="/ppt/tags/tag9.xml" ContentType="application/vnd.openxmlformats-officedocument.presentationml.tags+xml"/>
  <Override PartName="/ppt/notesSlides/notesSlide62.xml" ContentType="application/vnd.openxmlformats-officedocument.presentationml.notesSlide+xml"/>
  <Override PartName="/ppt/tags/tag10.xml" ContentType="application/vnd.openxmlformats-officedocument.presentationml.tags+xml"/>
  <Override PartName="/ppt/notesSlides/notesSlide63.xml" ContentType="application/vnd.openxmlformats-officedocument.presentationml.notesSlide+xml"/>
  <Override PartName="/ppt/tags/tag11.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notesMasterIdLst>
    <p:notesMasterId r:id="rId100"/>
  </p:notesMasterIdLst>
  <p:sldIdLst>
    <p:sldId id="327" r:id="rId3"/>
    <p:sldId id="278" r:id="rId4"/>
    <p:sldId id="257" r:id="rId5"/>
    <p:sldId id="326" r:id="rId6"/>
    <p:sldId id="303" r:id="rId7"/>
    <p:sldId id="304" r:id="rId8"/>
    <p:sldId id="305" r:id="rId9"/>
    <p:sldId id="306" r:id="rId10"/>
    <p:sldId id="307" r:id="rId11"/>
    <p:sldId id="282" r:id="rId12"/>
    <p:sldId id="310" r:id="rId13"/>
    <p:sldId id="308" r:id="rId14"/>
    <p:sldId id="309" r:id="rId15"/>
    <p:sldId id="312" r:id="rId16"/>
    <p:sldId id="311" r:id="rId17"/>
    <p:sldId id="315" r:id="rId18"/>
    <p:sldId id="316" r:id="rId19"/>
    <p:sldId id="313" r:id="rId20"/>
    <p:sldId id="314" r:id="rId21"/>
    <p:sldId id="317" r:id="rId22"/>
    <p:sldId id="318" r:id="rId23"/>
    <p:sldId id="319" r:id="rId24"/>
    <p:sldId id="320" r:id="rId25"/>
    <p:sldId id="322" r:id="rId26"/>
    <p:sldId id="323" r:id="rId27"/>
    <p:sldId id="321" r:id="rId28"/>
    <p:sldId id="324" r:id="rId29"/>
    <p:sldId id="325" r:id="rId30"/>
    <p:sldId id="302" r:id="rId31"/>
    <p:sldId id="328" r:id="rId32"/>
    <p:sldId id="329" r:id="rId33"/>
    <p:sldId id="330" r:id="rId34"/>
    <p:sldId id="331" r:id="rId35"/>
    <p:sldId id="332" r:id="rId36"/>
    <p:sldId id="333" r:id="rId37"/>
    <p:sldId id="334" r:id="rId38"/>
    <p:sldId id="335" r:id="rId39"/>
    <p:sldId id="336" r:id="rId40"/>
    <p:sldId id="337" r:id="rId41"/>
    <p:sldId id="482" r:id="rId42"/>
    <p:sldId id="338" r:id="rId43"/>
    <p:sldId id="339" r:id="rId44"/>
    <p:sldId id="340" r:id="rId45"/>
    <p:sldId id="341" r:id="rId46"/>
    <p:sldId id="342" r:id="rId47"/>
    <p:sldId id="343" r:id="rId48"/>
    <p:sldId id="344" r:id="rId49"/>
    <p:sldId id="345" r:id="rId50"/>
    <p:sldId id="370" r:id="rId51"/>
    <p:sldId id="371" r:id="rId52"/>
    <p:sldId id="372" r:id="rId53"/>
    <p:sldId id="373" r:id="rId54"/>
    <p:sldId id="374" r:id="rId55"/>
    <p:sldId id="375" r:id="rId56"/>
    <p:sldId id="376" r:id="rId57"/>
    <p:sldId id="377" r:id="rId58"/>
    <p:sldId id="378" r:id="rId59"/>
    <p:sldId id="379" r:id="rId60"/>
    <p:sldId id="380" r:id="rId61"/>
    <p:sldId id="381" r:id="rId62"/>
    <p:sldId id="382" r:id="rId63"/>
    <p:sldId id="383" r:id="rId64"/>
    <p:sldId id="384" r:id="rId65"/>
    <p:sldId id="385" r:id="rId66"/>
    <p:sldId id="346" r:id="rId67"/>
    <p:sldId id="347" r:id="rId68"/>
    <p:sldId id="348" r:id="rId69"/>
    <p:sldId id="349" r:id="rId70"/>
    <p:sldId id="483" r:id="rId71"/>
    <p:sldId id="350" r:id="rId72"/>
    <p:sldId id="351" r:id="rId73"/>
    <p:sldId id="352" r:id="rId74"/>
    <p:sldId id="353" r:id="rId75"/>
    <p:sldId id="354" r:id="rId76"/>
    <p:sldId id="355" r:id="rId77"/>
    <p:sldId id="356" r:id="rId78"/>
    <p:sldId id="357" r:id="rId79"/>
    <p:sldId id="484" r:id="rId80"/>
    <p:sldId id="358" r:id="rId81"/>
    <p:sldId id="485" r:id="rId82"/>
    <p:sldId id="359" r:id="rId83"/>
    <p:sldId id="360" r:id="rId84"/>
    <p:sldId id="361" r:id="rId85"/>
    <p:sldId id="486" r:id="rId86"/>
    <p:sldId id="487" r:id="rId87"/>
    <p:sldId id="362" r:id="rId88"/>
    <p:sldId id="488" r:id="rId89"/>
    <p:sldId id="489" r:id="rId90"/>
    <p:sldId id="364" r:id="rId91"/>
    <p:sldId id="490" r:id="rId92"/>
    <p:sldId id="365" r:id="rId93"/>
    <p:sldId id="366" r:id="rId94"/>
    <p:sldId id="491" r:id="rId95"/>
    <p:sldId id="492" r:id="rId96"/>
    <p:sldId id="493" r:id="rId97"/>
    <p:sldId id="368" r:id="rId98"/>
    <p:sldId id="369" r:id="rId99"/>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775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showGuides="1">
      <p:cViewPr varScale="1">
        <p:scale>
          <a:sx n="107" d="100"/>
          <a:sy n="107" d="100"/>
        </p:scale>
        <p:origin x="750" y="102"/>
      </p:cViewPr>
      <p:guideLst>
        <p:guide orient="horz" pos="2160"/>
        <p:guide pos="3840"/>
      </p:guideLst>
    </p:cSldViewPr>
  </p:slideViewPr>
  <p:outlineViewPr>
    <p:cViewPr>
      <p:scale>
        <a:sx n="33" d="100"/>
        <a:sy n="33" d="100"/>
      </p:scale>
      <p:origin x="0" y="0"/>
    </p:cViewPr>
  </p:outlineViewPr>
  <p:notesTextViewPr>
    <p:cViewPr>
      <p:scale>
        <a:sx n="1" d="1"/>
        <a:sy n="1" d="1"/>
      </p:scale>
      <p:origin x="0" y="-294"/>
    </p:cViewPr>
  </p:notesTextViewPr>
  <p:sorterViewPr>
    <p:cViewPr>
      <p:scale>
        <a:sx n="100" d="100"/>
        <a:sy n="100" d="100"/>
      </p:scale>
      <p:origin x="0" y="-23692"/>
    </p:cViewPr>
  </p:sorterViewPr>
  <p:notesViewPr>
    <p:cSldViewPr snapToGrid="0">
      <p:cViewPr varScale="1">
        <p:scale>
          <a:sx n="79" d="100"/>
          <a:sy n="79" d="100"/>
        </p:scale>
        <p:origin x="3960" y="91"/>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1" Type="http://schemas.openxmlformats.org/officeDocument/2006/relationships/oleObject" Target="file:///\\psn.persimmonhomes.net\Shared\Plc\H&amp;S\Abigail%20Bainbridge\PLC%20Board%20Reports\Group%20Half%20Year%20Reports\Charts%20for%20Jan%20-%20June%202023\Types%20of%20Injury%207%20Day%20%20Jan%20-%20June%202023.xls" TargetMode="Externa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oleObject" Target="file:///\\psn.persimmonhomes.net\Shared\Plc\H&amp;S\Abigail%20Bainbridge\PLC%20Board%20Reports\Group%20Half%20Year%20Reports\Charts%20for%20Jan%20-%20June%202023\0%20Score%20KPI.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3E9-4FC8-A484-3584E2F5332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3E9-4FC8-A484-3584E2F53325}"/>
              </c:ext>
            </c:extLst>
          </c:dPt>
          <c:dPt>
            <c:idx val="2"/>
            <c:bubble3D val="0"/>
            <c:spPr>
              <a:solidFill>
                <a:srgbClr val="8A941E"/>
              </a:solidFill>
              <a:ln w="19050">
                <a:solidFill>
                  <a:schemeClr val="lt1"/>
                </a:solidFill>
              </a:ln>
              <a:effectLst/>
            </c:spPr>
            <c:extLst>
              <c:ext xmlns:c16="http://schemas.microsoft.com/office/drawing/2014/chart" uri="{C3380CC4-5D6E-409C-BE32-E72D297353CC}">
                <c16:uniqueId val="{00000005-83E9-4FC8-A484-3584E2F53325}"/>
              </c:ext>
            </c:extLst>
          </c:dPt>
          <c:dLbls>
            <c:dLbl>
              <c:idx val="2"/>
              <c:tx>
                <c:rich>
                  <a:bodyPr rot="0" spcFirstLastPara="1" vertOverflow="clip" horzOverflow="clip" vert="horz" wrap="square" lIns="38100" tIns="19050" rIns="38100" bIns="19050" anchor="ctr" anchorCtr="1">
                    <a:noAutofit/>
                  </a:bodyPr>
                  <a:lstStyle/>
                  <a:p>
                    <a:pPr>
                      <a:defRPr sz="1197" b="0" i="0" u="none" strike="noStrike" kern="1200" baseline="0">
                        <a:solidFill>
                          <a:schemeClr val="dk1">
                            <a:lumMod val="65000"/>
                            <a:lumOff val="35000"/>
                          </a:schemeClr>
                        </a:solidFill>
                        <a:latin typeface="+mn-lt"/>
                        <a:ea typeface="+mn-ea"/>
                        <a:cs typeface="+mn-cs"/>
                      </a:defRPr>
                    </a:pPr>
                    <a:fld id="{701EF358-BAC4-4B44-B18A-0FE2D79DC114}" type="CATEGORYNAME">
                      <a:rPr lang="en-US" smtClean="0"/>
                      <a:pPr>
                        <a:defRPr/>
                      </a:pPr>
                      <a:t>[CATEGORY NAME]</a:t>
                    </a:fld>
                    <a:r>
                      <a:rPr lang="en-US" baseline="0" dirty="0"/>
                      <a:t>
</a:t>
                    </a:r>
                    <a:fld id="{B58B7D8B-59C9-4A4B-8E20-71EA6F5567E0}" type="PERCENTAGE">
                      <a:rPr lang="en-US" baseline="0"/>
                      <a:pPr>
                        <a:defRPr/>
                      </a:pPr>
                      <a:t>[PERCENTAGE]</a:t>
                    </a:fld>
                    <a:endParaRPr lang="en-US" baseline="0" dirty="0"/>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no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5-83E9-4FC8-A484-3584E2F53325}"/>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Sheet1!$A$2:$A$4</c:f>
              <c:strCache>
                <c:ptCount val="3"/>
                <c:pt idx="0">
                  <c:v>Other</c:v>
                </c:pt>
                <c:pt idx="1">
                  <c:v>Stress, Depression, Anxiety</c:v>
                </c:pt>
                <c:pt idx="2">
                  <c:v>Musculoskeletal Disorders</c:v>
                </c:pt>
              </c:strCache>
            </c:strRef>
          </c:cat>
          <c:val>
            <c:numRef>
              <c:f>Sheet1!$B$2:$B$4</c:f>
              <c:numCache>
                <c:formatCode>General</c:formatCode>
                <c:ptCount val="3"/>
                <c:pt idx="0">
                  <c:v>20</c:v>
                </c:pt>
                <c:pt idx="1">
                  <c:v>27</c:v>
                </c:pt>
                <c:pt idx="2">
                  <c:v>53</c:v>
                </c:pt>
              </c:numCache>
            </c:numRef>
          </c:val>
          <c:extLst>
            <c:ext xmlns:c16="http://schemas.microsoft.com/office/drawing/2014/chart" uri="{C3380CC4-5D6E-409C-BE32-E72D297353CC}">
              <c16:uniqueId val="{00000006-83E9-4FC8-A484-3584E2F53325}"/>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baseline="0">
                <a:effectLst/>
              </a:rPr>
              <a:t>Specified (major) injuries </a:t>
            </a:r>
            <a:endParaRPr lang="en-GB">
              <a:effectLst/>
            </a:endParaRPr>
          </a:p>
        </c:rich>
      </c:tx>
      <c:overlay val="0"/>
      <c:spPr>
        <a:noFill/>
        <a:ln w="25400">
          <a:noFill/>
        </a:ln>
      </c:spPr>
    </c:title>
    <c:autoTitleDeleted val="0"/>
    <c:plotArea>
      <c:layout>
        <c:manualLayout>
          <c:layoutTarget val="inner"/>
          <c:xMode val="edge"/>
          <c:yMode val="edge"/>
          <c:x val="4.3094451381279604E-2"/>
          <c:y val="0.16142268151005004"/>
          <c:w val="0.86161608439721715"/>
          <c:h val="0.62425467602067974"/>
        </c:manualLayout>
      </c:layout>
      <c:barChart>
        <c:barDir val="col"/>
        <c:grouping val="clustered"/>
        <c:varyColors val="0"/>
        <c:ser>
          <c:idx val="0"/>
          <c:order val="0"/>
          <c:tx>
            <c:strRef>
              <c:f>Sheet1!$B$3</c:f>
              <c:strCache>
                <c:ptCount val="1"/>
                <c:pt idx="0">
                  <c:v>2023</c:v>
                </c:pt>
              </c:strCache>
            </c:strRef>
          </c:tx>
          <c:spPr>
            <a:solidFill>
              <a:srgbClr val="007961"/>
            </a:solidFill>
            <a:ln w="25400">
              <a:noFill/>
            </a:ln>
          </c:spPr>
          <c:invertIfNegative val="0"/>
          <c:cat>
            <c:strRef>
              <c:f>Sheet1!$A$4:$A$9</c:f>
              <c:strCache>
                <c:ptCount val="6"/>
                <c:pt idx="0">
                  <c:v>Slip/Trip</c:v>
                </c:pt>
                <c:pt idx="1">
                  <c:v>Fall&gt;2m</c:v>
                </c:pt>
                <c:pt idx="2">
                  <c:v>Hand Tool</c:v>
                </c:pt>
                <c:pt idx="3">
                  <c:v>Plant Movement</c:v>
                </c:pt>
                <c:pt idx="4">
                  <c:v>Scaffold Collapse</c:v>
                </c:pt>
                <c:pt idx="5">
                  <c:v>Fall&lt;2m</c:v>
                </c:pt>
              </c:strCache>
            </c:strRef>
          </c:cat>
          <c:val>
            <c:numRef>
              <c:f>Sheet1!$B$4:$B$9</c:f>
              <c:numCache>
                <c:formatCode>General</c:formatCode>
                <c:ptCount val="6"/>
                <c:pt idx="0">
                  <c:v>0</c:v>
                </c:pt>
                <c:pt idx="1">
                  <c:v>1</c:v>
                </c:pt>
                <c:pt idx="2">
                  <c:v>1</c:v>
                </c:pt>
                <c:pt idx="3">
                  <c:v>2</c:v>
                </c:pt>
                <c:pt idx="4">
                  <c:v>0</c:v>
                </c:pt>
                <c:pt idx="5">
                  <c:v>1</c:v>
                </c:pt>
              </c:numCache>
            </c:numRef>
          </c:val>
          <c:extLst>
            <c:ext xmlns:c16="http://schemas.microsoft.com/office/drawing/2014/chart" uri="{C3380CC4-5D6E-409C-BE32-E72D297353CC}">
              <c16:uniqueId val="{00000000-44B4-4B5D-819D-4FD8FF8DF378}"/>
            </c:ext>
          </c:extLst>
        </c:ser>
        <c:ser>
          <c:idx val="1"/>
          <c:order val="1"/>
          <c:tx>
            <c:strRef>
              <c:f>Sheet1!$C$3</c:f>
              <c:strCache>
                <c:ptCount val="1"/>
                <c:pt idx="0">
                  <c:v>2022</c:v>
                </c:pt>
              </c:strCache>
            </c:strRef>
          </c:tx>
          <c:spPr>
            <a:solidFill>
              <a:srgbClr val="EE775E"/>
            </a:solidFill>
            <a:ln w="25400">
              <a:noFill/>
            </a:ln>
          </c:spPr>
          <c:invertIfNegative val="0"/>
          <c:cat>
            <c:strRef>
              <c:f>Sheet1!$A$4:$A$9</c:f>
              <c:strCache>
                <c:ptCount val="6"/>
                <c:pt idx="0">
                  <c:v>Slip/Trip</c:v>
                </c:pt>
                <c:pt idx="1">
                  <c:v>Fall&gt;2m</c:v>
                </c:pt>
                <c:pt idx="2">
                  <c:v>Hand Tool</c:v>
                </c:pt>
                <c:pt idx="3">
                  <c:v>Plant Movement</c:v>
                </c:pt>
                <c:pt idx="4">
                  <c:v>Scaffold Collapse</c:v>
                </c:pt>
                <c:pt idx="5">
                  <c:v>Fall&lt;2m</c:v>
                </c:pt>
              </c:strCache>
            </c:strRef>
          </c:cat>
          <c:val>
            <c:numRef>
              <c:f>Sheet1!$C$4:$C$9</c:f>
              <c:numCache>
                <c:formatCode>General</c:formatCode>
                <c:ptCount val="6"/>
                <c:pt idx="0">
                  <c:v>4</c:v>
                </c:pt>
                <c:pt idx="1">
                  <c:v>1</c:v>
                </c:pt>
                <c:pt idx="2">
                  <c:v>0</c:v>
                </c:pt>
                <c:pt idx="3">
                  <c:v>0</c:v>
                </c:pt>
                <c:pt idx="4">
                  <c:v>1</c:v>
                </c:pt>
                <c:pt idx="5">
                  <c:v>0</c:v>
                </c:pt>
              </c:numCache>
            </c:numRef>
          </c:val>
          <c:extLst>
            <c:ext xmlns:c16="http://schemas.microsoft.com/office/drawing/2014/chart" uri="{C3380CC4-5D6E-409C-BE32-E72D297353CC}">
              <c16:uniqueId val="{00000001-44B4-4B5D-819D-4FD8FF8DF378}"/>
            </c:ext>
          </c:extLst>
        </c:ser>
        <c:dLbls>
          <c:showLegendKey val="0"/>
          <c:showVal val="0"/>
          <c:showCatName val="0"/>
          <c:showSerName val="0"/>
          <c:showPercent val="0"/>
          <c:showBubbleSize val="0"/>
        </c:dLbls>
        <c:gapWidth val="219"/>
        <c:overlap val="-27"/>
        <c:axId val="1938457199"/>
        <c:axId val="1"/>
      </c:barChart>
      <c:catAx>
        <c:axId val="1938457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38457199"/>
        <c:crosses val="autoZero"/>
        <c:crossBetween val="between"/>
      </c:valAx>
      <c:spPr>
        <a:noFill/>
        <a:ln w="25400">
          <a:noFill/>
        </a:ln>
      </c:spPr>
    </c:plotArea>
    <c:legend>
      <c:legendPos val="r"/>
      <c:layout>
        <c:manualLayout>
          <c:xMode val="edge"/>
          <c:yMode val="edge"/>
          <c:x val="0.91365986810075295"/>
          <c:y val="0.40584846039922062"/>
          <c:w val="7.1527286572141663E-2"/>
          <c:h val="0.11406198560239535"/>
        </c:manualLayout>
      </c:layout>
      <c:overlay val="0"/>
      <c:spPr>
        <a:noFill/>
        <a:ln>
          <a:solidFill>
            <a:sysClr val="windowText" lastClr="000000"/>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6350">
      <a:solidFill>
        <a:schemeClr val="bg1">
          <a:lumMod val="75000"/>
        </a:schemeClr>
      </a:solidFill>
    </a:ln>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i="0" u="none" strike="noStrike" baseline="0">
                <a:solidFill>
                  <a:srgbClr val="333333"/>
                </a:solidFill>
                <a:latin typeface="Proxima Nova Rg"/>
                <a:ea typeface="Proxima Nova Rg"/>
                <a:cs typeface="Proxima Nova Rg"/>
              </a:defRPr>
            </a:pPr>
            <a:r>
              <a:rPr lang="en-GB"/>
              <a:t>Over 7D Injuries</a:t>
            </a:r>
          </a:p>
        </c:rich>
      </c:tx>
      <c:overlay val="0"/>
      <c:spPr>
        <a:noFill/>
        <a:ln w="25400">
          <a:noFill/>
        </a:ln>
      </c:spPr>
    </c:title>
    <c:autoTitleDeleted val="0"/>
    <c:plotArea>
      <c:layout>
        <c:manualLayout>
          <c:layoutTarget val="inner"/>
          <c:xMode val="edge"/>
          <c:yMode val="edge"/>
          <c:x val="3.8297651235576324E-2"/>
          <c:y val="0.12035362149209997"/>
          <c:w val="0.88820399178358334"/>
          <c:h val="0.6586132508560969"/>
        </c:manualLayout>
      </c:layout>
      <c:barChart>
        <c:barDir val="col"/>
        <c:grouping val="clustered"/>
        <c:varyColors val="0"/>
        <c:ser>
          <c:idx val="0"/>
          <c:order val="0"/>
          <c:tx>
            <c:strRef>
              <c:f>Sheet1!$B$3</c:f>
              <c:strCache>
                <c:ptCount val="1"/>
                <c:pt idx="0">
                  <c:v>2023</c:v>
                </c:pt>
              </c:strCache>
            </c:strRef>
          </c:tx>
          <c:spPr>
            <a:solidFill>
              <a:srgbClr val="007961"/>
            </a:solidFill>
            <a:ln w="25400">
              <a:noFill/>
            </a:ln>
          </c:spPr>
          <c:invertIfNegative val="0"/>
          <c:cat>
            <c:strRef>
              <c:f>Sheet1!$A$4:$A$15</c:f>
              <c:strCache>
                <c:ptCount val="12"/>
                <c:pt idx="0">
                  <c:v>Slip Trip</c:v>
                </c:pt>
                <c:pt idx="1">
                  <c:v>Fall &gt;2m </c:v>
                </c:pt>
                <c:pt idx="2">
                  <c:v>Fall &lt;2m</c:v>
                </c:pt>
                <c:pt idx="3">
                  <c:v>Hit By Moving Object</c:v>
                </c:pt>
                <c:pt idx="4">
                  <c:v>Falling Object</c:v>
                </c:pt>
                <c:pt idx="5">
                  <c:v>Striking Object</c:v>
                </c:pt>
                <c:pt idx="6">
                  <c:v>Hand Tool</c:v>
                </c:pt>
                <c:pt idx="7">
                  <c:v>Chemical</c:v>
                </c:pt>
                <c:pt idx="8">
                  <c:v>Power Tool</c:v>
                </c:pt>
                <c:pt idx="9">
                  <c:v>Manual Handling</c:v>
                </c:pt>
                <c:pt idx="10">
                  <c:v>Other</c:v>
                </c:pt>
                <c:pt idx="11">
                  <c:v>Falling Object</c:v>
                </c:pt>
              </c:strCache>
            </c:strRef>
          </c:cat>
          <c:val>
            <c:numRef>
              <c:f>Sheet1!$B$4:$B$15</c:f>
              <c:numCache>
                <c:formatCode>General</c:formatCode>
                <c:ptCount val="12"/>
                <c:pt idx="0">
                  <c:v>2</c:v>
                </c:pt>
                <c:pt idx="1">
                  <c:v>1</c:v>
                </c:pt>
                <c:pt idx="2">
                  <c:v>2</c:v>
                </c:pt>
                <c:pt idx="3">
                  <c:v>2</c:v>
                </c:pt>
                <c:pt idx="4">
                  <c:v>1</c:v>
                </c:pt>
                <c:pt idx="5">
                  <c:v>2</c:v>
                </c:pt>
                <c:pt idx="6">
                  <c:v>1</c:v>
                </c:pt>
                <c:pt idx="7">
                  <c:v>1</c:v>
                </c:pt>
                <c:pt idx="8">
                  <c:v>1</c:v>
                </c:pt>
                <c:pt idx="9">
                  <c:v>0</c:v>
                </c:pt>
                <c:pt idx="10">
                  <c:v>1</c:v>
                </c:pt>
                <c:pt idx="11">
                  <c:v>0</c:v>
                </c:pt>
              </c:numCache>
            </c:numRef>
          </c:val>
          <c:extLst>
            <c:ext xmlns:c16="http://schemas.microsoft.com/office/drawing/2014/chart" uri="{C3380CC4-5D6E-409C-BE32-E72D297353CC}">
              <c16:uniqueId val="{00000000-A53A-465C-A84A-F28DEFC3008E}"/>
            </c:ext>
          </c:extLst>
        </c:ser>
        <c:ser>
          <c:idx val="1"/>
          <c:order val="1"/>
          <c:tx>
            <c:strRef>
              <c:f>Sheet1!$C$3</c:f>
              <c:strCache>
                <c:ptCount val="1"/>
                <c:pt idx="0">
                  <c:v>2022</c:v>
                </c:pt>
              </c:strCache>
            </c:strRef>
          </c:tx>
          <c:spPr>
            <a:solidFill>
              <a:srgbClr val="EE775E"/>
            </a:solidFill>
            <a:ln w="25400">
              <a:noFill/>
            </a:ln>
          </c:spPr>
          <c:invertIfNegative val="0"/>
          <c:cat>
            <c:strRef>
              <c:f>Sheet1!$A$4:$A$15</c:f>
              <c:strCache>
                <c:ptCount val="12"/>
                <c:pt idx="0">
                  <c:v>Slip Trip</c:v>
                </c:pt>
                <c:pt idx="1">
                  <c:v>Fall &gt;2m </c:v>
                </c:pt>
                <c:pt idx="2">
                  <c:v>Fall &lt;2m</c:v>
                </c:pt>
                <c:pt idx="3">
                  <c:v>Hit By Moving Object</c:v>
                </c:pt>
                <c:pt idx="4">
                  <c:v>Falling Object</c:v>
                </c:pt>
                <c:pt idx="5">
                  <c:v>Striking Object</c:v>
                </c:pt>
                <c:pt idx="6">
                  <c:v>Hand Tool</c:v>
                </c:pt>
                <c:pt idx="7">
                  <c:v>Chemical</c:v>
                </c:pt>
                <c:pt idx="8">
                  <c:v>Power Tool</c:v>
                </c:pt>
                <c:pt idx="9">
                  <c:v>Manual Handling</c:v>
                </c:pt>
                <c:pt idx="10">
                  <c:v>Other</c:v>
                </c:pt>
                <c:pt idx="11">
                  <c:v>Falling Object</c:v>
                </c:pt>
              </c:strCache>
            </c:strRef>
          </c:cat>
          <c:val>
            <c:numRef>
              <c:f>Sheet1!$C$4:$C$15</c:f>
              <c:numCache>
                <c:formatCode>General</c:formatCode>
                <c:ptCount val="12"/>
                <c:pt idx="0">
                  <c:v>6</c:v>
                </c:pt>
                <c:pt idx="1">
                  <c:v>1</c:v>
                </c:pt>
                <c:pt idx="2">
                  <c:v>0</c:v>
                </c:pt>
                <c:pt idx="3">
                  <c:v>1</c:v>
                </c:pt>
                <c:pt idx="4">
                  <c:v>0</c:v>
                </c:pt>
                <c:pt idx="5">
                  <c:v>0</c:v>
                </c:pt>
                <c:pt idx="6">
                  <c:v>2</c:v>
                </c:pt>
                <c:pt idx="7">
                  <c:v>0</c:v>
                </c:pt>
                <c:pt idx="8">
                  <c:v>1</c:v>
                </c:pt>
                <c:pt idx="9">
                  <c:v>2</c:v>
                </c:pt>
                <c:pt idx="10">
                  <c:v>1</c:v>
                </c:pt>
                <c:pt idx="11">
                  <c:v>1</c:v>
                </c:pt>
              </c:numCache>
            </c:numRef>
          </c:val>
          <c:extLst>
            <c:ext xmlns:c16="http://schemas.microsoft.com/office/drawing/2014/chart" uri="{C3380CC4-5D6E-409C-BE32-E72D297353CC}">
              <c16:uniqueId val="{00000001-A53A-465C-A84A-F28DEFC3008E}"/>
            </c:ext>
          </c:extLst>
        </c:ser>
        <c:dLbls>
          <c:showLegendKey val="0"/>
          <c:showVal val="0"/>
          <c:showCatName val="0"/>
          <c:showSerName val="0"/>
          <c:showPercent val="0"/>
          <c:showBubbleSize val="0"/>
        </c:dLbls>
        <c:gapWidth val="219"/>
        <c:overlap val="-27"/>
        <c:axId val="828761440"/>
        <c:axId val="1"/>
      </c:barChart>
      <c:catAx>
        <c:axId val="828761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vert="horz"/>
          <a:lstStyle/>
          <a:p>
            <a:pPr>
              <a:defRPr sz="900" b="0" i="0" u="none" strike="noStrike" baseline="0">
                <a:solidFill>
                  <a:srgbClr val="333333"/>
                </a:solidFill>
                <a:latin typeface="Calibri"/>
                <a:ea typeface="Calibri"/>
                <a:cs typeface="Calibri"/>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6350">
            <a:noFill/>
          </a:ln>
        </c:spPr>
        <c:txPr>
          <a:bodyPr rot="0" vert="horz"/>
          <a:lstStyle/>
          <a:p>
            <a:pPr>
              <a:defRPr sz="900" b="0" i="0" u="none" strike="noStrike" baseline="0">
                <a:solidFill>
                  <a:srgbClr val="333333"/>
                </a:solidFill>
                <a:latin typeface="Calibri"/>
                <a:ea typeface="Calibri"/>
                <a:cs typeface="Calibri"/>
              </a:defRPr>
            </a:pPr>
            <a:endParaRPr lang="en-US"/>
          </a:p>
        </c:txPr>
        <c:crossAx val="828761440"/>
        <c:crosses val="autoZero"/>
        <c:crossBetween val="between"/>
      </c:valAx>
      <c:spPr>
        <a:noFill/>
        <a:ln w="25400">
          <a:noFill/>
        </a:ln>
      </c:spPr>
    </c:plotArea>
    <c:legend>
      <c:legendPos val="r"/>
      <c:layout>
        <c:manualLayout>
          <c:xMode val="edge"/>
          <c:yMode val="edge"/>
          <c:x val="0.91129960041934699"/>
          <c:y val="0.33659625479507366"/>
          <c:w val="7.1944659205492534E-2"/>
          <c:h val="0.16829800121138699"/>
        </c:manualLayout>
      </c:layout>
      <c:overlay val="0"/>
      <c:spPr>
        <a:noFill/>
        <a:ln w="25400">
          <a:noFill/>
        </a:ln>
      </c:spPr>
      <c:txPr>
        <a:bodyPr/>
        <a:lstStyle/>
        <a:p>
          <a:pPr>
            <a:defRPr sz="825" b="0" i="0" u="none" strike="noStrike" baseline="0">
              <a:solidFill>
                <a:srgbClr val="333333"/>
              </a:solidFill>
              <a:latin typeface="Calibri"/>
              <a:ea typeface="Calibri"/>
              <a:cs typeface="Calibri"/>
            </a:defRPr>
          </a:pPr>
          <a:endParaRPr lang="en-US"/>
        </a:p>
      </c:txPr>
    </c:legend>
    <c:plotVisOnly val="1"/>
    <c:dispBlanksAs val="gap"/>
    <c:showDLblsOverMax val="0"/>
  </c:chart>
  <c:spPr>
    <a:noFill/>
    <a:ln w="9525" cap="flat" cmpd="sng" algn="ctr">
      <a:solidFill>
        <a:schemeClr val="bg1">
          <a:lumMod val="75000"/>
        </a:schemeClr>
      </a:solid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0 Score Operational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A8F-4114-9852-6C56149386C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A8F-4114-9852-6C56149386C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A8F-4114-9852-6C56149386C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A8F-4114-9852-6C56149386C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A8F-4114-9852-6C56149386C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A8F-4114-9852-6C56149386C9}"/>
              </c:ext>
            </c:extLst>
          </c:dPt>
          <c:dPt>
            <c:idx val="6"/>
            <c:bubble3D val="0"/>
            <c:explosion val="1"/>
            <c:spPr>
              <a:solidFill>
                <a:schemeClr val="accent1">
                  <a:lumMod val="60000"/>
                </a:schemeClr>
              </a:solidFill>
              <a:ln w="19050">
                <a:solidFill>
                  <a:schemeClr val="lt1"/>
                </a:solidFill>
              </a:ln>
              <a:effectLst/>
            </c:spPr>
            <c:extLst>
              <c:ext xmlns:c16="http://schemas.microsoft.com/office/drawing/2014/chart" uri="{C3380CC4-5D6E-409C-BE32-E72D297353CC}">
                <c16:uniqueId val="{0000000D-CA8F-4114-9852-6C56149386C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CA8F-4114-9852-6C56149386C9}"/>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CA8F-4114-9852-6C56149386C9}"/>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CA8F-4114-9852-6C56149386C9}"/>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CA8F-4114-9852-6C56149386C9}"/>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CA8F-4114-9852-6C56149386C9}"/>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CA8F-4114-9852-6C56149386C9}"/>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CA8F-4114-9852-6C56149386C9}"/>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CA8F-4114-9852-6C56149386C9}"/>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CA8F-4114-9852-6C56149386C9}"/>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CA8F-4114-9852-6C56149386C9}"/>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CA8F-4114-9852-6C56149386C9}"/>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CA8F-4114-9852-6C56149386C9}"/>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7-CA8F-4114-9852-6C56149386C9}"/>
              </c:ext>
            </c:extLst>
          </c:dPt>
          <c:dPt>
            <c:idx val="20"/>
            <c:bubble3D val="0"/>
            <c:spPr>
              <a:solidFill>
                <a:schemeClr val="accent3">
                  <a:lumMod val="80000"/>
                </a:schemeClr>
              </a:solidFill>
              <a:ln w="19050">
                <a:solidFill>
                  <a:schemeClr val="lt1"/>
                </a:solidFill>
              </a:ln>
              <a:effectLst/>
            </c:spPr>
            <c:extLst>
              <c:ext xmlns:c16="http://schemas.microsoft.com/office/drawing/2014/chart" uri="{C3380CC4-5D6E-409C-BE32-E72D297353CC}">
                <c16:uniqueId val="{00000029-CA8F-4114-9852-6C56149386C9}"/>
              </c:ext>
            </c:extLst>
          </c:dPt>
          <c:dPt>
            <c:idx val="21"/>
            <c:bubble3D val="0"/>
            <c:spPr>
              <a:solidFill>
                <a:schemeClr val="accent4">
                  <a:lumMod val="80000"/>
                </a:schemeClr>
              </a:solidFill>
              <a:ln w="19050">
                <a:solidFill>
                  <a:schemeClr val="lt1"/>
                </a:solidFill>
              </a:ln>
              <a:effectLst/>
            </c:spPr>
            <c:extLst>
              <c:ext xmlns:c16="http://schemas.microsoft.com/office/drawing/2014/chart" uri="{C3380CC4-5D6E-409C-BE32-E72D297353CC}">
                <c16:uniqueId val="{0000002B-CA8F-4114-9852-6C56149386C9}"/>
              </c:ext>
            </c:extLst>
          </c:dPt>
          <c:dPt>
            <c:idx val="22"/>
            <c:bubble3D val="0"/>
            <c:spPr>
              <a:solidFill>
                <a:schemeClr val="accent5">
                  <a:lumMod val="80000"/>
                </a:schemeClr>
              </a:solidFill>
              <a:ln w="19050">
                <a:solidFill>
                  <a:schemeClr val="lt1"/>
                </a:solidFill>
              </a:ln>
              <a:effectLst/>
            </c:spPr>
            <c:extLst>
              <c:ext xmlns:c16="http://schemas.microsoft.com/office/drawing/2014/chart" uri="{C3380CC4-5D6E-409C-BE32-E72D297353CC}">
                <c16:uniqueId val="{0000002D-CA8F-4114-9852-6C56149386C9}"/>
              </c:ext>
            </c:extLst>
          </c:dPt>
          <c:dPt>
            <c:idx val="23"/>
            <c:bubble3D val="0"/>
            <c:spPr>
              <a:solidFill>
                <a:schemeClr val="accent6">
                  <a:lumMod val="80000"/>
                </a:schemeClr>
              </a:solidFill>
              <a:ln w="19050">
                <a:solidFill>
                  <a:schemeClr val="lt1"/>
                </a:solidFill>
              </a:ln>
              <a:effectLst/>
            </c:spPr>
            <c:extLst>
              <c:ext xmlns:c16="http://schemas.microsoft.com/office/drawing/2014/chart" uri="{C3380CC4-5D6E-409C-BE32-E72D297353CC}">
                <c16:uniqueId val="{0000002F-CA8F-4114-9852-6C56149386C9}"/>
              </c:ext>
            </c:extLst>
          </c:dPt>
          <c:dPt>
            <c:idx val="24"/>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31-CA8F-4114-9852-6C56149386C9}"/>
              </c:ext>
            </c:extLst>
          </c:dPt>
          <c:dPt>
            <c:idx val="25"/>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33-CA8F-4114-9852-6C56149386C9}"/>
              </c:ext>
            </c:extLst>
          </c:dPt>
          <c:dPt>
            <c:idx val="26"/>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35-CA8F-4114-9852-6C56149386C9}"/>
              </c:ext>
            </c:extLst>
          </c:dPt>
          <c:dPt>
            <c:idx val="27"/>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37-CA8F-4114-9852-6C56149386C9}"/>
              </c:ext>
            </c:extLst>
          </c:dPt>
          <c:dPt>
            <c:idx val="28"/>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39-CA8F-4114-9852-6C56149386C9}"/>
              </c:ext>
            </c:extLst>
          </c:dPt>
          <c:dPt>
            <c:idx val="29"/>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3B-CA8F-4114-9852-6C56149386C9}"/>
              </c:ext>
            </c:extLst>
          </c:dPt>
          <c:dLbls>
            <c:dLbl>
              <c:idx val="0"/>
              <c:delete val="1"/>
              <c:extLst>
                <c:ext xmlns:c15="http://schemas.microsoft.com/office/drawing/2012/chart" uri="{CE6537A1-D6FC-4f65-9D91-7224C49458BB}"/>
                <c:ext xmlns:c16="http://schemas.microsoft.com/office/drawing/2014/chart" uri="{C3380CC4-5D6E-409C-BE32-E72D297353CC}">
                  <c16:uniqueId val="{00000001-CA8F-4114-9852-6C56149386C9}"/>
                </c:ext>
              </c:extLst>
            </c:dLbl>
            <c:dLbl>
              <c:idx val="1"/>
              <c:delete val="1"/>
              <c:extLst>
                <c:ext xmlns:c15="http://schemas.microsoft.com/office/drawing/2012/chart" uri="{CE6537A1-D6FC-4f65-9D91-7224C49458BB}"/>
                <c:ext xmlns:c16="http://schemas.microsoft.com/office/drawing/2014/chart" uri="{C3380CC4-5D6E-409C-BE32-E72D297353CC}">
                  <c16:uniqueId val="{00000003-CA8F-4114-9852-6C56149386C9}"/>
                </c:ext>
              </c:extLst>
            </c:dLbl>
            <c:dLbl>
              <c:idx val="3"/>
              <c:delete val="1"/>
              <c:extLst>
                <c:ext xmlns:c15="http://schemas.microsoft.com/office/drawing/2012/chart" uri="{CE6537A1-D6FC-4f65-9D91-7224C49458BB}"/>
                <c:ext xmlns:c16="http://schemas.microsoft.com/office/drawing/2014/chart" uri="{C3380CC4-5D6E-409C-BE32-E72D297353CC}">
                  <c16:uniqueId val="{00000007-CA8F-4114-9852-6C56149386C9}"/>
                </c:ext>
              </c:extLst>
            </c:dLbl>
            <c:dLbl>
              <c:idx val="4"/>
              <c:delete val="1"/>
              <c:extLst>
                <c:ext xmlns:c15="http://schemas.microsoft.com/office/drawing/2012/chart" uri="{CE6537A1-D6FC-4f65-9D91-7224C49458BB}"/>
                <c:ext xmlns:c16="http://schemas.microsoft.com/office/drawing/2014/chart" uri="{C3380CC4-5D6E-409C-BE32-E72D297353CC}">
                  <c16:uniqueId val="{00000009-CA8F-4114-9852-6C56149386C9}"/>
                </c:ext>
              </c:extLst>
            </c:dLbl>
            <c:dLbl>
              <c:idx val="5"/>
              <c:delete val="1"/>
              <c:extLst>
                <c:ext xmlns:c15="http://schemas.microsoft.com/office/drawing/2012/chart" uri="{CE6537A1-D6FC-4f65-9D91-7224C49458BB}"/>
                <c:ext xmlns:c16="http://schemas.microsoft.com/office/drawing/2014/chart" uri="{C3380CC4-5D6E-409C-BE32-E72D297353CC}">
                  <c16:uniqueId val="{0000000B-CA8F-4114-9852-6C56149386C9}"/>
                </c:ext>
              </c:extLst>
            </c:dLbl>
            <c:dLbl>
              <c:idx val="10"/>
              <c:delete val="1"/>
              <c:extLst>
                <c:ext xmlns:c15="http://schemas.microsoft.com/office/drawing/2012/chart" uri="{CE6537A1-D6FC-4f65-9D91-7224C49458BB}"/>
                <c:ext xmlns:c16="http://schemas.microsoft.com/office/drawing/2014/chart" uri="{C3380CC4-5D6E-409C-BE32-E72D297353CC}">
                  <c16:uniqueId val="{00000015-CA8F-4114-9852-6C56149386C9}"/>
                </c:ext>
              </c:extLst>
            </c:dLbl>
            <c:dLbl>
              <c:idx val="18"/>
              <c:delete val="1"/>
              <c:extLst>
                <c:ext xmlns:c15="http://schemas.microsoft.com/office/drawing/2012/chart" uri="{CE6537A1-D6FC-4f65-9D91-7224C49458BB}"/>
                <c:ext xmlns:c16="http://schemas.microsoft.com/office/drawing/2014/chart" uri="{C3380CC4-5D6E-409C-BE32-E72D297353CC}">
                  <c16:uniqueId val="{00000025-CA8F-4114-9852-6C56149386C9}"/>
                </c:ext>
              </c:extLst>
            </c:dLbl>
            <c:dLbl>
              <c:idx val="19"/>
              <c:delete val="1"/>
              <c:extLst>
                <c:ext xmlns:c15="http://schemas.microsoft.com/office/drawing/2012/chart" uri="{CE6537A1-D6FC-4f65-9D91-7224C49458BB}"/>
                <c:ext xmlns:c16="http://schemas.microsoft.com/office/drawing/2014/chart" uri="{C3380CC4-5D6E-409C-BE32-E72D297353CC}">
                  <c16:uniqueId val="{00000027-CA8F-4114-9852-6C56149386C9}"/>
                </c:ext>
              </c:extLst>
            </c:dLbl>
            <c:dLbl>
              <c:idx val="20"/>
              <c:delete val="1"/>
              <c:extLst>
                <c:ext xmlns:c15="http://schemas.microsoft.com/office/drawing/2012/chart" uri="{CE6537A1-D6FC-4f65-9D91-7224C49458BB}"/>
                <c:ext xmlns:c16="http://schemas.microsoft.com/office/drawing/2014/chart" uri="{C3380CC4-5D6E-409C-BE32-E72D297353CC}">
                  <c16:uniqueId val="{00000029-CA8F-4114-9852-6C56149386C9}"/>
                </c:ext>
              </c:extLst>
            </c:dLbl>
            <c:dLbl>
              <c:idx val="21"/>
              <c:delete val="1"/>
              <c:extLst>
                <c:ext xmlns:c15="http://schemas.microsoft.com/office/drawing/2012/chart" uri="{CE6537A1-D6FC-4f65-9D91-7224C49458BB}"/>
                <c:ext xmlns:c16="http://schemas.microsoft.com/office/drawing/2014/chart" uri="{C3380CC4-5D6E-409C-BE32-E72D297353CC}">
                  <c16:uniqueId val="{0000002B-CA8F-4114-9852-6C56149386C9}"/>
                </c:ext>
              </c:extLst>
            </c:dLbl>
            <c:dLbl>
              <c:idx val="22"/>
              <c:delete val="1"/>
              <c:extLst>
                <c:ext xmlns:c15="http://schemas.microsoft.com/office/drawing/2012/chart" uri="{CE6537A1-D6FC-4f65-9D91-7224C49458BB}"/>
                <c:ext xmlns:c16="http://schemas.microsoft.com/office/drawing/2014/chart" uri="{C3380CC4-5D6E-409C-BE32-E72D297353CC}">
                  <c16:uniqueId val="{0000002D-CA8F-4114-9852-6C56149386C9}"/>
                </c:ext>
              </c:extLst>
            </c:dLbl>
            <c:dLbl>
              <c:idx val="23"/>
              <c:delete val="1"/>
              <c:extLst>
                <c:ext xmlns:c15="http://schemas.microsoft.com/office/drawing/2012/chart" uri="{CE6537A1-D6FC-4f65-9D91-7224C49458BB}"/>
                <c:ext xmlns:c16="http://schemas.microsoft.com/office/drawing/2014/chart" uri="{C3380CC4-5D6E-409C-BE32-E72D297353CC}">
                  <c16:uniqueId val="{0000002F-CA8F-4114-9852-6C56149386C9}"/>
                </c:ext>
              </c:extLst>
            </c:dLbl>
            <c:dLbl>
              <c:idx val="24"/>
              <c:delete val="1"/>
              <c:extLst>
                <c:ext xmlns:c15="http://schemas.microsoft.com/office/drawing/2012/chart" uri="{CE6537A1-D6FC-4f65-9D91-7224C49458BB}"/>
                <c:ext xmlns:c16="http://schemas.microsoft.com/office/drawing/2014/chart" uri="{C3380CC4-5D6E-409C-BE32-E72D297353CC}">
                  <c16:uniqueId val="{00000031-CA8F-4114-9852-6C56149386C9}"/>
                </c:ext>
              </c:extLst>
            </c:dLbl>
            <c:dLbl>
              <c:idx val="25"/>
              <c:delete val="1"/>
              <c:extLst>
                <c:ext xmlns:c15="http://schemas.microsoft.com/office/drawing/2012/chart" uri="{CE6537A1-D6FC-4f65-9D91-7224C49458BB}"/>
                <c:ext xmlns:c16="http://schemas.microsoft.com/office/drawing/2014/chart" uri="{C3380CC4-5D6E-409C-BE32-E72D297353CC}">
                  <c16:uniqueId val="{00000033-CA8F-4114-9852-6C56149386C9}"/>
                </c:ext>
              </c:extLst>
            </c:dLbl>
            <c:dLbl>
              <c:idx val="26"/>
              <c:delete val="1"/>
              <c:extLst>
                <c:ext xmlns:c15="http://schemas.microsoft.com/office/drawing/2012/chart" uri="{CE6537A1-D6FC-4f65-9D91-7224C49458BB}"/>
                <c:ext xmlns:c16="http://schemas.microsoft.com/office/drawing/2014/chart" uri="{C3380CC4-5D6E-409C-BE32-E72D297353CC}">
                  <c16:uniqueId val="{00000035-CA8F-4114-9852-6C56149386C9}"/>
                </c:ext>
              </c:extLst>
            </c:dLbl>
            <c:dLbl>
              <c:idx val="27"/>
              <c:delete val="1"/>
              <c:extLst>
                <c:ext xmlns:c15="http://schemas.microsoft.com/office/drawing/2012/chart" uri="{CE6537A1-D6FC-4f65-9D91-7224C49458BB}"/>
                <c:ext xmlns:c16="http://schemas.microsoft.com/office/drawing/2014/chart" uri="{C3380CC4-5D6E-409C-BE32-E72D297353CC}">
                  <c16:uniqueId val="{00000037-CA8F-4114-9852-6C56149386C9}"/>
                </c:ext>
              </c:extLst>
            </c:dLbl>
            <c:dLbl>
              <c:idx val="29"/>
              <c:delete val="1"/>
              <c:extLst>
                <c:ext xmlns:c15="http://schemas.microsoft.com/office/drawing/2012/chart" uri="{CE6537A1-D6FC-4f65-9D91-7224C49458BB}"/>
                <c:ext xmlns:c16="http://schemas.microsoft.com/office/drawing/2014/chart" uri="{C3380CC4-5D6E-409C-BE32-E72D297353CC}">
                  <c16:uniqueId val="{0000003B-CA8F-4114-9852-6C56149386C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'0 Score Operational'!$A$1:$AD$1</c:f>
              <c:strCache>
                <c:ptCount val="30"/>
                <c:pt idx="0">
                  <c:v>1.1</c:v>
                </c:pt>
                <c:pt idx="1">
                  <c:v>1.2</c:v>
                </c:pt>
                <c:pt idx="2">
                  <c:v>1.3</c:v>
                </c:pt>
                <c:pt idx="3">
                  <c:v>1.4</c:v>
                </c:pt>
                <c:pt idx="4">
                  <c:v>1.5</c:v>
                </c:pt>
                <c:pt idx="5">
                  <c:v>1.6</c:v>
                </c:pt>
                <c:pt idx="6">
                  <c:v>2.1</c:v>
                </c:pt>
                <c:pt idx="7">
                  <c:v>2.2</c:v>
                </c:pt>
                <c:pt idx="8">
                  <c:v>2.3</c:v>
                </c:pt>
                <c:pt idx="9">
                  <c:v>2.4</c:v>
                </c:pt>
                <c:pt idx="10">
                  <c:v>2.5</c:v>
                </c:pt>
                <c:pt idx="11">
                  <c:v>3</c:v>
                </c:pt>
                <c:pt idx="12">
                  <c:v>4</c:v>
                </c:pt>
                <c:pt idx="13">
                  <c:v>5</c:v>
                </c:pt>
                <c:pt idx="14">
                  <c:v>6</c:v>
                </c:pt>
                <c:pt idx="15">
                  <c:v>7</c:v>
                </c:pt>
                <c:pt idx="16">
                  <c:v>8</c:v>
                </c:pt>
                <c:pt idx="17">
                  <c:v>9</c:v>
                </c:pt>
                <c:pt idx="18">
                  <c:v>10.1</c:v>
                </c:pt>
                <c:pt idx="19">
                  <c:v>10.2</c:v>
                </c:pt>
                <c:pt idx="20">
                  <c:v>10.3</c:v>
                </c:pt>
                <c:pt idx="21">
                  <c:v>10.4</c:v>
                </c:pt>
                <c:pt idx="22">
                  <c:v>10.5</c:v>
                </c:pt>
                <c:pt idx="23">
                  <c:v>10.6</c:v>
                </c:pt>
                <c:pt idx="24">
                  <c:v>11</c:v>
                </c:pt>
                <c:pt idx="25">
                  <c:v>12</c:v>
                </c:pt>
                <c:pt idx="26">
                  <c:v>13</c:v>
                </c:pt>
                <c:pt idx="27">
                  <c:v>14</c:v>
                </c:pt>
                <c:pt idx="28">
                  <c:v>15</c:v>
                </c:pt>
                <c:pt idx="29">
                  <c:v>16</c:v>
                </c:pt>
              </c:strCache>
            </c:strRef>
          </c:cat>
          <c:val>
            <c:numRef>
              <c:f>'0 Score Operational'!$A$2:$AD$2</c:f>
              <c:numCache>
                <c:formatCode>General</c:formatCode>
                <c:ptCount val="30"/>
                <c:pt idx="0">
                  <c:v>0</c:v>
                </c:pt>
                <c:pt idx="1">
                  <c:v>0</c:v>
                </c:pt>
                <c:pt idx="2">
                  <c:v>26</c:v>
                </c:pt>
                <c:pt idx="3">
                  <c:v>1</c:v>
                </c:pt>
                <c:pt idx="4">
                  <c:v>0</c:v>
                </c:pt>
                <c:pt idx="5">
                  <c:v>0</c:v>
                </c:pt>
                <c:pt idx="6">
                  <c:v>18</c:v>
                </c:pt>
                <c:pt idx="7">
                  <c:v>6</c:v>
                </c:pt>
                <c:pt idx="8">
                  <c:v>5</c:v>
                </c:pt>
                <c:pt idx="9">
                  <c:v>10</c:v>
                </c:pt>
                <c:pt idx="10">
                  <c:v>1</c:v>
                </c:pt>
                <c:pt idx="11">
                  <c:v>3</c:v>
                </c:pt>
                <c:pt idx="12">
                  <c:v>7</c:v>
                </c:pt>
                <c:pt idx="13">
                  <c:v>5</c:v>
                </c:pt>
                <c:pt idx="14">
                  <c:v>2</c:v>
                </c:pt>
                <c:pt idx="15">
                  <c:v>2</c:v>
                </c:pt>
                <c:pt idx="16">
                  <c:v>8</c:v>
                </c:pt>
                <c:pt idx="17">
                  <c:v>2</c:v>
                </c:pt>
                <c:pt idx="18">
                  <c:v>0</c:v>
                </c:pt>
                <c:pt idx="19">
                  <c:v>1</c:v>
                </c:pt>
                <c:pt idx="20">
                  <c:v>0</c:v>
                </c:pt>
                <c:pt idx="21">
                  <c:v>0</c:v>
                </c:pt>
                <c:pt idx="22">
                  <c:v>0</c:v>
                </c:pt>
                <c:pt idx="23">
                  <c:v>1</c:v>
                </c:pt>
                <c:pt idx="24">
                  <c:v>0</c:v>
                </c:pt>
                <c:pt idx="25">
                  <c:v>1</c:v>
                </c:pt>
                <c:pt idx="26">
                  <c:v>0</c:v>
                </c:pt>
                <c:pt idx="27">
                  <c:v>0</c:v>
                </c:pt>
                <c:pt idx="28">
                  <c:v>3</c:v>
                </c:pt>
                <c:pt idx="29">
                  <c:v>1</c:v>
                </c:pt>
              </c:numCache>
            </c:numRef>
          </c:val>
          <c:extLst>
            <c:ext xmlns:c16="http://schemas.microsoft.com/office/drawing/2014/chart" uri="{C3380CC4-5D6E-409C-BE32-E72D297353CC}">
              <c16:uniqueId val="{0000003C-CA8F-4114-9852-6C56149386C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1 Score</a:t>
            </a:r>
            <a:r>
              <a:rPr lang="en-GB" baseline="0"/>
              <a:t> Operational</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250-4488-B669-5D448F8E5D0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250-4488-B669-5D448F8E5D0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250-4488-B669-5D448F8E5D0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250-4488-B669-5D448F8E5D0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250-4488-B669-5D448F8E5D0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250-4488-B669-5D448F8E5D0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250-4488-B669-5D448F8E5D07}"/>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E250-4488-B669-5D448F8E5D07}"/>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E250-4488-B669-5D448F8E5D07}"/>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E250-4488-B669-5D448F8E5D07}"/>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E250-4488-B669-5D448F8E5D07}"/>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E250-4488-B669-5D448F8E5D07}"/>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E250-4488-B669-5D448F8E5D07}"/>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E250-4488-B669-5D448F8E5D07}"/>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E250-4488-B669-5D448F8E5D07}"/>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E250-4488-B669-5D448F8E5D07}"/>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E250-4488-B669-5D448F8E5D07}"/>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E250-4488-B669-5D448F8E5D07}"/>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E250-4488-B669-5D448F8E5D07}"/>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7-E250-4488-B669-5D448F8E5D07}"/>
              </c:ext>
            </c:extLst>
          </c:dPt>
          <c:dPt>
            <c:idx val="20"/>
            <c:bubble3D val="0"/>
            <c:spPr>
              <a:solidFill>
                <a:schemeClr val="accent3">
                  <a:lumMod val="80000"/>
                </a:schemeClr>
              </a:solidFill>
              <a:ln w="19050">
                <a:solidFill>
                  <a:schemeClr val="lt1"/>
                </a:solidFill>
              </a:ln>
              <a:effectLst/>
            </c:spPr>
            <c:extLst>
              <c:ext xmlns:c16="http://schemas.microsoft.com/office/drawing/2014/chart" uri="{C3380CC4-5D6E-409C-BE32-E72D297353CC}">
                <c16:uniqueId val="{00000029-E250-4488-B669-5D448F8E5D07}"/>
              </c:ext>
            </c:extLst>
          </c:dPt>
          <c:dPt>
            <c:idx val="21"/>
            <c:bubble3D val="0"/>
            <c:spPr>
              <a:solidFill>
                <a:schemeClr val="accent4">
                  <a:lumMod val="80000"/>
                </a:schemeClr>
              </a:solidFill>
              <a:ln w="19050">
                <a:solidFill>
                  <a:schemeClr val="lt1"/>
                </a:solidFill>
              </a:ln>
              <a:effectLst/>
            </c:spPr>
            <c:extLst>
              <c:ext xmlns:c16="http://schemas.microsoft.com/office/drawing/2014/chart" uri="{C3380CC4-5D6E-409C-BE32-E72D297353CC}">
                <c16:uniqueId val="{0000002B-E250-4488-B669-5D448F8E5D07}"/>
              </c:ext>
            </c:extLst>
          </c:dPt>
          <c:dPt>
            <c:idx val="22"/>
            <c:bubble3D val="0"/>
            <c:spPr>
              <a:solidFill>
                <a:schemeClr val="accent5">
                  <a:lumMod val="80000"/>
                </a:schemeClr>
              </a:solidFill>
              <a:ln w="19050">
                <a:solidFill>
                  <a:schemeClr val="lt1"/>
                </a:solidFill>
              </a:ln>
              <a:effectLst/>
            </c:spPr>
            <c:extLst>
              <c:ext xmlns:c16="http://schemas.microsoft.com/office/drawing/2014/chart" uri="{C3380CC4-5D6E-409C-BE32-E72D297353CC}">
                <c16:uniqueId val="{0000002D-E250-4488-B669-5D448F8E5D07}"/>
              </c:ext>
            </c:extLst>
          </c:dPt>
          <c:dPt>
            <c:idx val="23"/>
            <c:bubble3D val="0"/>
            <c:spPr>
              <a:solidFill>
                <a:schemeClr val="accent6">
                  <a:lumMod val="80000"/>
                </a:schemeClr>
              </a:solidFill>
              <a:ln w="19050">
                <a:solidFill>
                  <a:schemeClr val="lt1"/>
                </a:solidFill>
              </a:ln>
              <a:effectLst/>
            </c:spPr>
            <c:extLst>
              <c:ext xmlns:c16="http://schemas.microsoft.com/office/drawing/2014/chart" uri="{C3380CC4-5D6E-409C-BE32-E72D297353CC}">
                <c16:uniqueId val="{0000002F-E250-4488-B669-5D448F8E5D07}"/>
              </c:ext>
            </c:extLst>
          </c:dPt>
          <c:dPt>
            <c:idx val="24"/>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31-E250-4488-B669-5D448F8E5D07}"/>
              </c:ext>
            </c:extLst>
          </c:dPt>
          <c:dPt>
            <c:idx val="25"/>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33-E250-4488-B669-5D448F8E5D07}"/>
              </c:ext>
            </c:extLst>
          </c:dPt>
          <c:dPt>
            <c:idx val="26"/>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35-E250-4488-B669-5D448F8E5D07}"/>
              </c:ext>
            </c:extLst>
          </c:dPt>
          <c:dPt>
            <c:idx val="27"/>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37-E250-4488-B669-5D448F8E5D07}"/>
              </c:ext>
            </c:extLst>
          </c:dPt>
          <c:dPt>
            <c:idx val="28"/>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39-E250-4488-B669-5D448F8E5D07}"/>
              </c:ext>
            </c:extLst>
          </c:dPt>
          <c:dPt>
            <c:idx val="29"/>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3B-E250-4488-B669-5D448F8E5D07}"/>
              </c:ext>
            </c:extLst>
          </c:dPt>
          <c:dLbls>
            <c:dLbl>
              <c:idx val="0"/>
              <c:delete val="1"/>
              <c:extLst>
                <c:ext xmlns:c15="http://schemas.microsoft.com/office/drawing/2012/chart" uri="{CE6537A1-D6FC-4f65-9D91-7224C49458BB}"/>
                <c:ext xmlns:c16="http://schemas.microsoft.com/office/drawing/2014/chart" uri="{C3380CC4-5D6E-409C-BE32-E72D297353CC}">
                  <c16:uniqueId val="{00000001-E250-4488-B669-5D448F8E5D07}"/>
                </c:ext>
              </c:extLst>
            </c:dLbl>
            <c:dLbl>
              <c:idx val="1"/>
              <c:delete val="1"/>
              <c:extLst>
                <c:ext xmlns:c15="http://schemas.microsoft.com/office/drawing/2012/chart" uri="{CE6537A1-D6FC-4f65-9D91-7224C49458BB}"/>
                <c:ext xmlns:c16="http://schemas.microsoft.com/office/drawing/2014/chart" uri="{C3380CC4-5D6E-409C-BE32-E72D297353CC}">
                  <c16:uniqueId val="{00000003-E250-4488-B669-5D448F8E5D07}"/>
                </c:ext>
              </c:extLst>
            </c:dLbl>
            <c:dLbl>
              <c:idx val="3"/>
              <c:delete val="1"/>
              <c:extLst>
                <c:ext xmlns:c15="http://schemas.microsoft.com/office/drawing/2012/chart" uri="{CE6537A1-D6FC-4f65-9D91-7224C49458BB}"/>
                <c:ext xmlns:c16="http://schemas.microsoft.com/office/drawing/2014/chart" uri="{C3380CC4-5D6E-409C-BE32-E72D297353CC}">
                  <c16:uniqueId val="{00000007-E250-4488-B669-5D448F8E5D07}"/>
                </c:ext>
              </c:extLst>
            </c:dLbl>
            <c:dLbl>
              <c:idx val="4"/>
              <c:delete val="1"/>
              <c:extLst>
                <c:ext xmlns:c15="http://schemas.microsoft.com/office/drawing/2012/chart" uri="{CE6537A1-D6FC-4f65-9D91-7224C49458BB}"/>
                <c:ext xmlns:c16="http://schemas.microsoft.com/office/drawing/2014/chart" uri="{C3380CC4-5D6E-409C-BE32-E72D297353CC}">
                  <c16:uniqueId val="{00000009-E250-4488-B669-5D448F8E5D07}"/>
                </c:ext>
              </c:extLst>
            </c:dLbl>
            <c:dLbl>
              <c:idx val="5"/>
              <c:delete val="1"/>
              <c:extLst>
                <c:ext xmlns:c15="http://schemas.microsoft.com/office/drawing/2012/chart" uri="{CE6537A1-D6FC-4f65-9D91-7224C49458BB}"/>
                <c:ext xmlns:c16="http://schemas.microsoft.com/office/drawing/2014/chart" uri="{C3380CC4-5D6E-409C-BE32-E72D297353CC}">
                  <c16:uniqueId val="{0000000B-E250-4488-B669-5D448F8E5D07}"/>
                </c:ext>
              </c:extLst>
            </c:dLbl>
            <c:dLbl>
              <c:idx val="10"/>
              <c:delete val="1"/>
              <c:extLst>
                <c:ext xmlns:c15="http://schemas.microsoft.com/office/drawing/2012/chart" uri="{CE6537A1-D6FC-4f65-9D91-7224C49458BB}"/>
                <c:ext xmlns:c16="http://schemas.microsoft.com/office/drawing/2014/chart" uri="{C3380CC4-5D6E-409C-BE32-E72D297353CC}">
                  <c16:uniqueId val="{00000015-E250-4488-B669-5D448F8E5D07}"/>
                </c:ext>
              </c:extLst>
            </c:dLbl>
            <c:dLbl>
              <c:idx val="18"/>
              <c:delete val="1"/>
              <c:extLst>
                <c:ext xmlns:c15="http://schemas.microsoft.com/office/drawing/2012/chart" uri="{CE6537A1-D6FC-4f65-9D91-7224C49458BB}"/>
                <c:ext xmlns:c16="http://schemas.microsoft.com/office/drawing/2014/chart" uri="{C3380CC4-5D6E-409C-BE32-E72D297353CC}">
                  <c16:uniqueId val="{00000025-E250-4488-B669-5D448F8E5D07}"/>
                </c:ext>
              </c:extLst>
            </c:dLbl>
            <c:dLbl>
              <c:idx val="19"/>
              <c:delete val="1"/>
              <c:extLst>
                <c:ext xmlns:c15="http://schemas.microsoft.com/office/drawing/2012/chart" uri="{CE6537A1-D6FC-4f65-9D91-7224C49458BB}"/>
                <c:ext xmlns:c16="http://schemas.microsoft.com/office/drawing/2014/chart" uri="{C3380CC4-5D6E-409C-BE32-E72D297353CC}">
                  <c16:uniqueId val="{00000027-E250-4488-B669-5D448F8E5D07}"/>
                </c:ext>
              </c:extLst>
            </c:dLbl>
            <c:dLbl>
              <c:idx val="20"/>
              <c:delete val="1"/>
              <c:extLst>
                <c:ext xmlns:c15="http://schemas.microsoft.com/office/drawing/2012/chart" uri="{CE6537A1-D6FC-4f65-9D91-7224C49458BB}"/>
                <c:ext xmlns:c16="http://schemas.microsoft.com/office/drawing/2014/chart" uri="{C3380CC4-5D6E-409C-BE32-E72D297353CC}">
                  <c16:uniqueId val="{00000029-E250-4488-B669-5D448F8E5D07}"/>
                </c:ext>
              </c:extLst>
            </c:dLbl>
            <c:dLbl>
              <c:idx val="21"/>
              <c:delete val="1"/>
              <c:extLst>
                <c:ext xmlns:c15="http://schemas.microsoft.com/office/drawing/2012/chart" uri="{CE6537A1-D6FC-4f65-9D91-7224C49458BB}"/>
                <c:ext xmlns:c16="http://schemas.microsoft.com/office/drawing/2014/chart" uri="{C3380CC4-5D6E-409C-BE32-E72D297353CC}">
                  <c16:uniqueId val="{0000002B-E250-4488-B669-5D448F8E5D07}"/>
                </c:ext>
              </c:extLst>
            </c:dLbl>
            <c:dLbl>
              <c:idx val="22"/>
              <c:delete val="1"/>
              <c:extLst>
                <c:ext xmlns:c15="http://schemas.microsoft.com/office/drawing/2012/chart" uri="{CE6537A1-D6FC-4f65-9D91-7224C49458BB}"/>
                <c:ext xmlns:c16="http://schemas.microsoft.com/office/drawing/2014/chart" uri="{C3380CC4-5D6E-409C-BE32-E72D297353CC}">
                  <c16:uniqueId val="{0000002D-E250-4488-B669-5D448F8E5D07}"/>
                </c:ext>
              </c:extLst>
            </c:dLbl>
            <c:dLbl>
              <c:idx val="23"/>
              <c:delete val="1"/>
              <c:extLst>
                <c:ext xmlns:c15="http://schemas.microsoft.com/office/drawing/2012/chart" uri="{CE6537A1-D6FC-4f65-9D91-7224C49458BB}"/>
                <c:ext xmlns:c16="http://schemas.microsoft.com/office/drawing/2014/chart" uri="{C3380CC4-5D6E-409C-BE32-E72D297353CC}">
                  <c16:uniqueId val="{0000002F-E250-4488-B669-5D448F8E5D07}"/>
                </c:ext>
              </c:extLst>
            </c:dLbl>
            <c:dLbl>
              <c:idx val="24"/>
              <c:delete val="1"/>
              <c:extLst>
                <c:ext xmlns:c15="http://schemas.microsoft.com/office/drawing/2012/chart" uri="{CE6537A1-D6FC-4f65-9D91-7224C49458BB}"/>
                <c:ext xmlns:c16="http://schemas.microsoft.com/office/drawing/2014/chart" uri="{C3380CC4-5D6E-409C-BE32-E72D297353CC}">
                  <c16:uniqueId val="{00000031-E250-4488-B669-5D448F8E5D07}"/>
                </c:ext>
              </c:extLst>
            </c:dLbl>
            <c:dLbl>
              <c:idx val="27"/>
              <c:delete val="1"/>
              <c:extLst>
                <c:ext xmlns:c15="http://schemas.microsoft.com/office/drawing/2012/chart" uri="{CE6537A1-D6FC-4f65-9D91-7224C49458BB}"/>
                <c:ext xmlns:c16="http://schemas.microsoft.com/office/drawing/2014/chart" uri="{C3380CC4-5D6E-409C-BE32-E72D297353CC}">
                  <c16:uniqueId val="{00000037-E250-4488-B669-5D448F8E5D0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showLeaderLines val="0"/>
            <c:extLst>
              <c:ext xmlns:c15="http://schemas.microsoft.com/office/drawing/2012/chart" uri="{CE6537A1-D6FC-4f65-9D91-7224C49458BB}"/>
            </c:extLst>
          </c:dLbls>
          <c:cat>
            <c:strRef>
              <c:f>'1 Score Operational'!$A$1:$AD$1</c:f>
              <c:strCache>
                <c:ptCount val="30"/>
                <c:pt idx="0">
                  <c:v>1.1</c:v>
                </c:pt>
                <c:pt idx="1">
                  <c:v>1.2</c:v>
                </c:pt>
                <c:pt idx="2">
                  <c:v>1.3</c:v>
                </c:pt>
                <c:pt idx="3">
                  <c:v>1.4</c:v>
                </c:pt>
                <c:pt idx="4">
                  <c:v>1.5</c:v>
                </c:pt>
                <c:pt idx="5">
                  <c:v>1.6</c:v>
                </c:pt>
                <c:pt idx="6">
                  <c:v>2.1</c:v>
                </c:pt>
                <c:pt idx="7">
                  <c:v>2.2</c:v>
                </c:pt>
                <c:pt idx="8">
                  <c:v>2.3</c:v>
                </c:pt>
                <c:pt idx="9">
                  <c:v>2.4</c:v>
                </c:pt>
                <c:pt idx="10">
                  <c:v>2.5</c:v>
                </c:pt>
                <c:pt idx="11">
                  <c:v>3</c:v>
                </c:pt>
                <c:pt idx="12">
                  <c:v>4</c:v>
                </c:pt>
                <c:pt idx="13">
                  <c:v>5</c:v>
                </c:pt>
                <c:pt idx="14">
                  <c:v>6</c:v>
                </c:pt>
                <c:pt idx="15">
                  <c:v>7</c:v>
                </c:pt>
                <c:pt idx="16">
                  <c:v>8</c:v>
                </c:pt>
                <c:pt idx="17">
                  <c:v>9</c:v>
                </c:pt>
                <c:pt idx="18">
                  <c:v>10.1</c:v>
                </c:pt>
                <c:pt idx="19">
                  <c:v>10.2</c:v>
                </c:pt>
                <c:pt idx="20">
                  <c:v>10.3</c:v>
                </c:pt>
                <c:pt idx="21">
                  <c:v>10.4</c:v>
                </c:pt>
                <c:pt idx="22">
                  <c:v>10.5</c:v>
                </c:pt>
                <c:pt idx="23">
                  <c:v>10.6</c:v>
                </c:pt>
                <c:pt idx="24">
                  <c:v>11</c:v>
                </c:pt>
                <c:pt idx="25">
                  <c:v>12</c:v>
                </c:pt>
                <c:pt idx="26">
                  <c:v>13</c:v>
                </c:pt>
                <c:pt idx="27">
                  <c:v>14</c:v>
                </c:pt>
                <c:pt idx="28">
                  <c:v>15</c:v>
                </c:pt>
                <c:pt idx="29">
                  <c:v>16</c:v>
                </c:pt>
              </c:strCache>
            </c:strRef>
          </c:cat>
          <c:val>
            <c:numRef>
              <c:f>'1 Score Operational'!$A$2:$AD$2</c:f>
              <c:numCache>
                <c:formatCode>General</c:formatCode>
                <c:ptCount val="30"/>
                <c:pt idx="0">
                  <c:v>8</c:v>
                </c:pt>
                <c:pt idx="1">
                  <c:v>1</c:v>
                </c:pt>
                <c:pt idx="2">
                  <c:v>81</c:v>
                </c:pt>
                <c:pt idx="3">
                  <c:v>0</c:v>
                </c:pt>
                <c:pt idx="4">
                  <c:v>7</c:v>
                </c:pt>
                <c:pt idx="5">
                  <c:v>1</c:v>
                </c:pt>
                <c:pt idx="6">
                  <c:v>159</c:v>
                </c:pt>
                <c:pt idx="7">
                  <c:v>33</c:v>
                </c:pt>
                <c:pt idx="8">
                  <c:v>23</c:v>
                </c:pt>
                <c:pt idx="9">
                  <c:v>71</c:v>
                </c:pt>
                <c:pt idx="10">
                  <c:v>13</c:v>
                </c:pt>
                <c:pt idx="11">
                  <c:v>53</c:v>
                </c:pt>
                <c:pt idx="12">
                  <c:v>27</c:v>
                </c:pt>
                <c:pt idx="13">
                  <c:v>142</c:v>
                </c:pt>
                <c:pt idx="14">
                  <c:v>39</c:v>
                </c:pt>
                <c:pt idx="15">
                  <c:v>30</c:v>
                </c:pt>
                <c:pt idx="16">
                  <c:v>124</c:v>
                </c:pt>
                <c:pt idx="17">
                  <c:v>81</c:v>
                </c:pt>
                <c:pt idx="18">
                  <c:v>2</c:v>
                </c:pt>
                <c:pt idx="19">
                  <c:v>11</c:v>
                </c:pt>
                <c:pt idx="20">
                  <c:v>6</c:v>
                </c:pt>
                <c:pt idx="21">
                  <c:v>0</c:v>
                </c:pt>
                <c:pt idx="22">
                  <c:v>1</c:v>
                </c:pt>
                <c:pt idx="23">
                  <c:v>14</c:v>
                </c:pt>
                <c:pt idx="24">
                  <c:v>4</c:v>
                </c:pt>
                <c:pt idx="25">
                  <c:v>54</c:v>
                </c:pt>
                <c:pt idx="26">
                  <c:v>28</c:v>
                </c:pt>
                <c:pt idx="27">
                  <c:v>2</c:v>
                </c:pt>
                <c:pt idx="28">
                  <c:v>20</c:v>
                </c:pt>
                <c:pt idx="29">
                  <c:v>11</c:v>
                </c:pt>
              </c:numCache>
            </c:numRef>
          </c:val>
          <c:extLst>
            <c:ext xmlns:c16="http://schemas.microsoft.com/office/drawing/2014/chart" uri="{C3380CC4-5D6E-409C-BE32-E72D297353CC}">
              <c16:uniqueId val="{0000003C-E250-4488-B669-5D448F8E5D07}"/>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169CD1-52BA-4D13-82F6-3F41057F2F1E}"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CA82F9F8-219E-4DF3-8E81-881DF88821C2}">
      <dgm:prSet phldrT="[Text]" custT="1"/>
      <dgm:spPr>
        <a:effectLst>
          <a:outerShdw blurRad="50800" dist="38100" dir="2700000" algn="tl" rotWithShape="0">
            <a:prstClr val="black">
              <a:alpha val="40000"/>
            </a:prstClr>
          </a:outerShdw>
        </a:effectLst>
      </dgm:spPr>
      <dgm:t>
        <a:bodyPr/>
        <a:lstStyle/>
        <a:p>
          <a:endParaRPr lang="en-GB" sz="1200" b="1" dirty="0"/>
        </a:p>
      </dgm:t>
    </dgm:pt>
    <dgm:pt modelId="{6C9EEF35-A340-4347-99D7-5CB25B798CA6}" type="parTrans" cxnId="{882F26CB-CF67-49D6-892C-9101408B23E0}">
      <dgm:prSet/>
      <dgm:spPr/>
      <dgm:t>
        <a:bodyPr/>
        <a:lstStyle/>
        <a:p>
          <a:endParaRPr lang="en-GB"/>
        </a:p>
      </dgm:t>
    </dgm:pt>
    <dgm:pt modelId="{4BE69C9B-1596-4C46-B01F-C5BE71385BC8}" type="sibTrans" cxnId="{882F26CB-CF67-49D6-892C-9101408B23E0}">
      <dgm:prSet/>
      <dgm:spPr>
        <a:solidFill>
          <a:schemeClr val="accent4">
            <a:lumMod val="75000"/>
          </a:schemeClr>
        </a:solidFill>
        <a:effectLst>
          <a:outerShdw blurRad="50800" dist="38100" dir="2700000" algn="tl" rotWithShape="0">
            <a:prstClr val="black">
              <a:alpha val="40000"/>
            </a:prstClr>
          </a:outerShdw>
        </a:effectLst>
      </dgm:spPr>
      <dgm:t>
        <a:bodyPr/>
        <a:lstStyle/>
        <a:p>
          <a:endParaRPr lang="en-GB"/>
        </a:p>
      </dgm:t>
    </dgm:pt>
    <dgm:pt modelId="{7240AEF7-F538-45D5-BBB6-95F4A15C008A}">
      <dgm:prSet phldrT="[Text]" custT="1"/>
      <dgm:spPr>
        <a:solidFill>
          <a:schemeClr val="accent4">
            <a:lumMod val="50000"/>
          </a:schemeClr>
        </a:solidFill>
        <a:effectLst>
          <a:outerShdw blurRad="50800" dist="38100" dir="2700000" algn="tl" rotWithShape="0">
            <a:prstClr val="black">
              <a:alpha val="40000"/>
            </a:prstClr>
          </a:outerShdw>
        </a:effectLst>
      </dgm:spPr>
      <dgm:t>
        <a:bodyPr/>
        <a:lstStyle/>
        <a:p>
          <a:endParaRPr lang="en-GB" sz="1050" b="1" dirty="0"/>
        </a:p>
      </dgm:t>
    </dgm:pt>
    <dgm:pt modelId="{703955AB-2C16-44F1-8BF8-7A36CBE8363F}" type="parTrans" cxnId="{7E188CEE-9EB3-4F73-B533-D7357B20CB51}">
      <dgm:prSet/>
      <dgm:spPr/>
      <dgm:t>
        <a:bodyPr/>
        <a:lstStyle/>
        <a:p>
          <a:endParaRPr lang="en-GB"/>
        </a:p>
      </dgm:t>
    </dgm:pt>
    <dgm:pt modelId="{9D88E87B-1357-4F60-AEEF-7120EDFE9205}" type="sibTrans" cxnId="{7E188CEE-9EB3-4F73-B533-D7357B20CB51}">
      <dgm:prSet/>
      <dgm:spPr>
        <a:solidFill>
          <a:schemeClr val="accent4">
            <a:lumMod val="75000"/>
          </a:schemeClr>
        </a:solidFill>
        <a:effectLst>
          <a:outerShdw blurRad="50800" dist="38100" dir="2700000" algn="tl" rotWithShape="0">
            <a:prstClr val="black">
              <a:alpha val="40000"/>
            </a:prstClr>
          </a:outerShdw>
        </a:effectLst>
      </dgm:spPr>
      <dgm:t>
        <a:bodyPr/>
        <a:lstStyle/>
        <a:p>
          <a:endParaRPr lang="en-GB"/>
        </a:p>
      </dgm:t>
    </dgm:pt>
    <dgm:pt modelId="{0FAA4E73-9F81-4B5A-ADD4-9A96C6BD20AE}">
      <dgm:prSet phldrT="[Text]" custT="1"/>
      <dgm:spPr>
        <a:solidFill>
          <a:schemeClr val="tx1"/>
        </a:solidFill>
        <a:effectLst>
          <a:outerShdw blurRad="50800" dist="38100" dir="2700000" algn="tl" rotWithShape="0">
            <a:prstClr val="black">
              <a:alpha val="40000"/>
            </a:prstClr>
          </a:outerShdw>
        </a:effectLst>
      </dgm:spPr>
      <dgm:t>
        <a:bodyPr/>
        <a:lstStyle/>
        <a:p>
          <a:endParaRPr lang="en-GB" sz="1100" b="1" dirty="0"/>
        </a:p>
      </dgm:t>
    </dgm:pt>
    <dgm:pt modelId="{D5EAAE50-2A60-4A43-BA18-45380B7DB28B}" type="parTrans" cxnId="{C2969AC9-B415-4264-8A62-C457D7A209F0}">
      <dgm:prSet/>
      <dgm:spPr/>
      <dgm:t>
        <a:bodyPr/>
        <a:lstStyle/>
        <a:p>
          <a:endParaRPr lang="en-GB"/>
        </a:p>
      </dgm:t>
    </dgm:pt>
    <dgm:pt modelId="{9929DDF4-D276-499E-A0A3-26F09C082CDE}" type="sibTrans" cxnId="{C2969AC9-B415-4264-8A62-C457D7A209F0}">
      <dgm:prSet/>
      <dgm:spPr>
        <a:solidFill>
          <a:schemeClr val="accent4">
            <a:lumMod val="75000"/>
          </a:schemeClr>
        </a:solidFill>
        <a:effectLst>
          <a:outerShdw blurRad="50800" dist="38100" dir="2700000" algn="tl" rotWithShape="0">
            <a:prstClr val="black">
              <a:alpha val="40000"/>
            </a:prstClr>
          </a:outerShdw>
        </a:effectLst>
      </dgm:spPr>
      <dgm:t>
        <a:bodyPr/>
        <a:lstStyle/>
        <a:p>
          <a:endParaRPr lang="en-GB"/>
        </a:p>
      </dgm:t>
    </dgm:pt>
    <dgm:pt modelId="{B0BDAB79-482E-4482-954E-0B886B8744A4}">
      <dgm:prSet phldrT="[Text]" custT="1"/>
      <dgm:spPr>
        <a:solidFill>
          <a:srgbClr val="00B050"/>
        </a:solidFill>
        <a:effectLst>
          <a:outerShdw blurRad="50800" dist="38100" dir="2700000" algn="tl" rotWithShape="0">
            <a:prstClr val="black">
              <a:alpha val="40000"/>
            </a:prstClr>
          </a:outerShdw>
        </a:effectLst>
      </dgm:spPr>
      <dgm:t>
        <a:bodyPr/>
        <a:lstStyle/>
        <a:p>
          <a:endParaRPr lang="en-GB" sz="1200" b="1" dirty="0"/>
        </a:p>
        <a:p>
          <a:endParaRPr lang="en-GB" sz="1200" b="1" dirty="0"/>
        </a:p>
        <a:p>
          <a:endParaRPr lang="en-GB" sz="1200" b="1" dirty="0"/>
        </a:p>
      </dgm:t>
    </dgm:pt>
    <dgm:pt modelId="{653F3264-FECF-4B74-99CE-E1C08A333E17}" type="parTrans" cxnId="{B185A0E4-2668-4F44-A092-99658B0E1BD7}">
      <dgm:prSet/>
      <dgm:spPr/>
      <dgm:t>
        <a:bodyPr/>
        <a:lstStyle/>
        <a:p>
          <a:endParaRPr lang="en-GB"/>
        </a:p>
      </dgm:t>
    </dgm:pt>
    <dgm:pt modelId="{1D145188-636C-4267-AD46-BA6332CA000D}" type="sibTrans" cxnId="{B185A0E4-2668-4F44-A092-99658B0E1BD7}">
      <dgm:prSet/>
      <dgm:spPr>
        <a:solidFill>
          <a:schemeClr val="accent4">
            <a:lumMod val="75000"/>
          </a:schemeClr>
        </a:solidFill>
        <a:effectLst>
          <a:outerShdw blurRad="50800" dist="38100" dir="2700000" algn="tl" rotWithShape="0">
            <a:prstClr val="black">
              <a:alpha val="40000"/>
            </a:prstClr>
          </a:outerShdw>
        </a:effectLst>
      </dgm:spPr>
      <dgm:t>
        <a:bodyPr/>
        <a:lstStyle/>
        <a:p>
          <a:endParaRPr lang="en-GB"/>
        </a:p>
      </dgm:t>
    </dgm:pt>
    <dgm:pt modelId="{980A5C15-F854-49EB-8845-D77E0476650B}">
      <dgm:prSet phldrT="[Text]" custT="1"/>
      <dgm:spPr>
        <a:solidFill>
          <a:srgbClr val="002060"/>
        </a:solidFill>
        <a:effectLst>
          <a:outerShdw blurRad="50800" dist="38100" dir="2700000" algn="tl" rotWithShape="0">
            <a:prstClr val="black">
              <a:alpha val="40000"/>
            </a:prstClr>
          </a:outerShdw>
        </a:effectLst>
      </dgm:spPr>
      <dgm:t>
        <a:bodyPr/>
        <a:lstStyle/>
        <a:p>
          <a:endParaRPr lang="en-GB" sz="1200" b="1" dirty="0"/>
        </a:p>
      </dgm:t>
    </dgm:pt>
    <dgm:pt modelId="{CE62D50E-264F-4098-8F0C-1615366439C1}" type="parTrans" cxnId="{E61DF5DA-184D-4C7E-B75C-42980734D88C}">
      <dgm:prSet/>
      <dgm:spPr/>
      <dgm:t>
        <a:bodyPr/>
        <a:lstStyle/>
        <a:p>
          <a:endParaRPr lang="en-GB"/>
        </a:p>
      </dgm:t>
    </dgm:pt>
    <dgm:pt modelId="{4169D0C6-2210-43D9-8BD7-44E8D2F14921}" type="sibTrans" cxnId="{E61DF5DA-184D-4C7E-B75C-42980734D88C}">
      <dgm:prSet/>
      <dgm:spPr>
        <a:solidFill>
          <a:schemeClr val="accent4">
            <a:lumMod val="75000"/>
          </a:schemeClr>
        </a:solidFill>
        <a:effectLst>
          <a:outerShdw blurRad="50800" dist="38100" dir="2700000" algn="tl" rotWithShape="0">
            <a:prstClr val="black">
              <a:alpha val="40000"/>
            </a:prstClr>
          </a:outerShdw>
        </a:effectLst>
      </dgm:spPr>
      <dgm:t>
        <a:bodyPr/>
        <a:lstStyle/>
        <a:p>
          <a:endParaRPr lang="en-GB"/>
        </a:p>
      </dgm:t>
    </dgm:pt>
    <dgm:pt modelId="{721233C9-3E14-4E45-9E22-366B17DE1C1C}" type="pres">
      <dgm:prSet presAssocID="{AC169CD1-52BA-4D13-82F6-3F41057F2F1E}" presName="cycle" presStyleCnt="0">
        <dgm:presLayoutVars>
          <dgm:dir/>
          <dgm:resizeHandles val="exact"/>
        </dgm:presLayoutVars>
      </dgm:prSet>
      <dgm:spPr/>
    </dgm:pt>
    <dgm:pt modelId="{4E750FE1-4A2C-4613-8DEB-7B763F4820ED}" type="pres">
      <dgm:prSet presAssocID="{CA82F9F8-219E-4DF3-8E81-881DF88821C2}" presName="node" presStyleLbl="node1" presStyleIdx="0" presStyleCnt="5">
        <dgm:presLayoutVars>
          <dgm:bulletEnabled val="1"/>
        </dgm:presLayoutVars>
      </dgm:prSet>
      <dgm:spPr/>
    </dgm:pt>
    <dgm:pt modelId="{627160F7-89DC-4B88-B77A-3397A96420D1}" type="pres">
      <dgm:prSet presAssocID="{4BE69C9B-1596-4C46-B01F-C5BE71385BC8}" presName="sibTrans" presStyleLbl="sibTrans2D1" presStyleIdx="0" presStyleCnt="5"/>
      <dgm:spPr/>
    </dgm:pt>
    <dgm:pt modelId="{418108E6-A392-4EDF-8161-099BB36E99CB}" type="pres">
      <dgm:prSet presAssocID="{4BE69C9B-1596-4C46-B01F-C5BE71385BC8}" presName="connectorText" presStyleLbl="sibTrans2D1" presStyleIdx="0" presStyleCnt="5"/>
      <dgm:spPr/>
    </dgm:pt>
    <dgm:pt modelId="{CB0EDF5D-D69D-4393-81F8-81C99C78C171}" type="pres">
      <dgm:prSet presAssocID="{7240AEF7-F538-45D5-BBB6-95F4A15C008A}" presName="node" presStyleLbl="node1" presStyleIdx="1" presStyleCnt="5" custScaleX="100191">
        <dgm:presLayoutVars>
          <dgm:bulletEnabled val="1"/>
        </dgm:presLayoutVars>
      </dgm:prSet>
      <dgm:spPr/>
    </dgm:pt>
    <dgm:pt modelId="{BCF36386-4727-4613-A47F-267512CBF298}" type="pres">
      <dgm:prSet presAssocID="{9D88E87B-1357-4F60-AEEF-7120EDFE9205}" presName="sibTrans" presStyleLbl="sibTrans2D1" presStyleIdx="1" presStyleCnt="5"/>
      <dgm:spPr/>
    </dgm:pt>
    <dgm:pt modelId="{5FCE647C-3E7E-40B6-8373-47F37896E17E}" type="pres">
      <dgm:prSet presAssocID="{9D88E87B-1357-4F60-AEEF-7120EDFE9205}" presName="connectorText" presStyleLbl="sibTrans2D1" presStyleIdx="1" presStyleCnt="5"/>
      <dgm:spPr/>
    </dgm:pt>
    <dgm:pt modelId="{2A996981-17D2-4EF0-93FD-D81992DCED64}" type="pres">
      <dgm:prSet presAssocID="{0FAA4E73-9F81-4B5A-ADD4-9A96C6BD20AE}" presName="node" presStyleLbl="node1" presStyleIdx="2" presStyleCnt="5">
        <dgm:presLayoutVars>
          <dgm:bulletEnabled val="1"/>
        </dgm:presLayoutVars>
      </dgm:prSet>
      <dgm:spPr/>
    </dgm:pt>
    <dgm:pt modelId="{274A8F29-BBCA-4857-89C0-17C0D71E8F53}" type="pres">
      <dgm:prSet presAssocID="{9929DDF4-D276-499E-A0A3-26F09C082CDE}" presName="sibTrans" presStyleLbl="sibTrans2D1" presStyleIdx="2" presStyleCnt="5"/>
      <dgm:spPr/>
    </dgm:pt>
    <dgm:pt modelId="{69997ACA-2C9E-4017-9FA9-5997161A1B5A}" type="pres">
      <dgm:prSet presAssocID="{9929DDF4-D276-499E-A0A3-26F09C082CDE}" presName="connectorText" presStyleLbl="sibTrans2D1" presStyleIdx="2" presStyleCnt="5"/>
      <dgm:spPr/>
    </dgm:pt>
    <dgm:pt modelId="{91C8F4BE-5B53-4AA7-9437-96963871D6FE}" type="pres">
      <dgm:prSet presAssocID="{B0BDAB79-482E-4482-954E-0B886B8744A4}" presName="node" presStyleLbl="node1" presStyleIdx="3" presStyleCnt="5">
        <dgm:presLayoutVars>
          <dgm:bulletEnabled val="1"/>
        </dgm:presLayoutVars>
      </dgm:prSet>
      <dgm:spPr/>
    </dgm:pt>
    <dgm:pt modelId="{D8C10769-97DB-428E-85D0-815255613BAA}" type="pres">
      <dgm:prSet presAssocID="{1D145188-636C-4267-AD46-BA6332CA000D}" presName="sibTrans" presStyleLbl="sibTrans2D1" presStyleIdx="3" presStyleCnt="5"/>
      <dgm:spPr/>
    </dgm:pt>
    <dgm:pt modelId="{1F592A11-1DB2-42CF-B4B4-D7639FA9E945}" type="pres">
      <dgm:prSet presAssocID="{1D145188-636C-4267-AD46-BA6332CA000D}" presName="connectorText" presStyleLbl="sibTrans2D1" presStyleIdx="3" presStyleCnt="5"/>
      <dgm:spPr/>
    </dgm:pt>
    <dgm:pt modelId="{31B518D3-60B6-4D21-9579-BD3DEE52813B}" type="pres">
      <dgm:prSet presAssocID="{980A5C15-F854-49EB-8845-D77E0476650B}" presName="node" presStyleLbl="node1" presStyleIdx="4" presStyleCnt="5" custScaleX="102966">
        <dgm:presLayoutVars>
          <dgm:bulletEnabled val="1"/>
        </dgm:presLayoutVars>
      </dgm:prSet>
      <dgm:spPr/>
    </dgm:pt>
    <dgm:pt modelId="{A3ADA3B3-255C-4C30-9270-F713169D8B9A}" type="pres">
      <dgm:prSet presAssocID="{4169D0C6-2210-43D9-8BD7-44E8D2F14921}" presName="sibTrans" presStyleLbl="sibTrans2D1" presStyleIdx="4" presStyleCnt="5"/>
      <dgm:spPr/>
    </dgm:pt>
    <dgm:pt modelId="{7F531F2A-DF25-4D92-BBAD-AC61516AFA99}" type="pres">
      <dgm:prSet presAssocID="{4169D0C6-2210-43D9-8BD7-44E8D2F14921}" presName="connectorText" presStyleLbl="sibTrans2D1" presStyleIdx="4" presStyleCnt="5"/>
      <dgm:spPr/>
    </dgm:pt>
  </dgm:ptLst>
  <dgm:cxnLst>
    <dgm:cxn modelId="{80E28804-747A-4A8E-A452-1D3DE0E3A59E}" type="presOf" srcId="{B0BDAB79-482E-4482-954E-0B886B8744A4}" destId="{91C8F4BE-5B53-4AA7-9437-96963871D6FE}" srcOrd="0" destOrd="0" presId="urn:microsoft.com/office/officeart/2005/8/layout/cycle2"/>
    <dgm:cxn modelId="{5D658210-E45F-485C-BE15-66540ED24D9D}" type="presOf" srcId="{4169D0C6-2210-43D9-8BD7-44E8D2F14921}" destId="{7F531F2A-DF25-4D92-BBAD-AC61516AFA99}" srcOrd="1" destOrd="0" presId="urn:microsoft.com/office/officeart/2005/8/layout/cycle2"/>
    <dgm:cxn modelId="{99345D11-5A84-4F11-A050-BF4F37CC8643}" type="presOf" srcId="{9D88E87B-1357-4F60-AEEF-7120EDFE9205}" destId="{5FCE647C-3E7E-40B6-8373-47F37896E17E}" srcOrd="1" destOrd="0" presId="urn:microsoft.com/office/officeart/2005/8/layout/cycle2"/>
    <dgm:cxn modelId="{E74C9112-9A2C-4292-A8A3-95EB71B109AE}" type="presOf" srcId="{4BE69C9B-1596-4C46-B01F-C5BE71385BC8}" destId="{627160F7-89DC-4B88-B77A-3397A96420D1}" srcOrd="0" destOrd="0" presId="urn:microsoft.com/office/officeart/2005/8/layout/cycle2"/>
    <dgm:cxn modelId="{7C5F5B35-3A5A-46D2-BE9F-6B9AFC18F98D}" type="presOf" srcId="{7240AEF7-F538-45D5-BBB6-95F4A15C008A}" destId="{CB0EDF5D-D69D-4393-81F8-81C99C78C171}" srcOrd="0" destOrd="0" presId="urn:microsoft.com/office/officeart/2005/8/layout/cycle2"/>
    <dgm:cxn modelId="{A76A9F35-97B0-4099-9597-EB1213A1FF16}" type="presOf" srcId="{1D145188-636C-4267-AD46-BA6332CA000D}" destId="{1F592A11-1DB2-42CF-B4B4-D7639FA9E945}" srcOrd="1" destOrd="0" presId="urn:microsoft.com/office/officeart/2005/8/layout/cycle2"/>
    <dgm:cxn modelId="{6EF51F60-017D-4977-B3A3-9397CDA9C39F}" type="presOf" srcId="{CA82F9F8-219E-4DF3-8E81-881DF88821C2}" destId="{4E750FE1-4A2C-4613-8DEB-7B763F4820ED}" srcOrd="0" destOrd="0" presId="urn:microsoft.com/office/officeart/2005/8/layout/cycle2"/>
    <dgm:cxn modelId="{24D1FC6C-60CD-4C61-B50C-8A7CAD2504E4}" type="presOf" srcId="{9D88E87B-1357-4F60-AEEF-7120EDFE9205}" destId="{BCF36386-4727-4613-A47F-267512CBF298}" srcOrd="0" destOrd="0" presId="urn:microsoft.com/office/officeart/2005/8/layout/cycle2"/>
    <dgm:cxn modelId="{D4B58C75-DB9F-4094-B3B1-F5B631DC39A6}" type="presOf" srcId="{0FAA4E73-9F81-4B5A-ADD4-9A96C6BD20AE}" destId="{2A996981-17D2-4EF0-93FD-D81992DCED64}" srcOrd="0" destOrd="0" presId="urn:microsoft.com/office/officeart/2005/8/layout/cycle2"/>
    <dgm:cxn modelId="{7C7C0981-9CE8-4A42-9439-E973E73B5747}" type="presOf" srcId="{9929DDF4-D276-499E-A0A3-26F09C082CDE}" destId="{69997ACA-2C9E-4017-9FA9-5997161A1B5A}" srcOrd="1" destOrd="0" presId="urn:microsoft.com/office/officeart/2005/8/layout/cycle2"/>
    <dgm:cxn modelId="{A77A0886-474D-462B-8BA1-93DD8A69291A}" type="presOf" srcId="{4169D0C6-2210-43D9-8BD7-44E8D2F14921}" destId="{A3ADA3B3-255C-4C30-9270-F713169D8B9A}" srcOrd="0" destOrd="0" presId="urn:microsoft.com/office/officeart/2005/8/layout/cycle2"/>
    <dgm:cxn modelId="{A4CF7A8E-7479-498A-922D-E9C9AC19B764}" type="presOf" srcId="{AC169CD1-52BA-4D13-82F6-3F41057F2F1E}" destId="{721233C9-3E14-4E45-9E22-366B17DE1C1C}" srcOrd="0" destOrd="0" presId="urn:microsoft.com/office/officeart/2005/8/layout/cycle2"/>
    <dgm:cxn modelId="{8D8D1D96-3B4D-4532-A64F-0A2FED54A7F1}" type="presOf" srcId="{4BE69C9B-1596-4C46-B01F-C5BE71385BC8}" destId="{418108E6-A392-4EDF-8161-099BB36E99CB}" srcOrd="1" destOrd="0" presId="urn:microsoft.com/office/officeart/2005/8/layout/cycle2"/>
    <dgm:cxn modelId="{8290F7AC-17A3-4B14-8AA8-6E6C57530B58}" type="presOf" srcId="{980A5C15-F854-49EB-8845-D77E0476650B}" destId="{31B518D3-60B6-4D21-9579-BD3DEE52813B}" srcOrd="0" destOrd="0" presId="urn:microsoft.com/office/officeart/2005/8/layout/cycle2"/>
    <dgm:cxn modelId="{AD999EC7-8FE9-4BFB-AA2F-8B56F034AE5A}" type="presOf" srcId="{9929DDF4-D276-499E-A0A3-26F09C082CDE}" destId="{274A8F29-BBCA-4857-89C0-17C0D71E8F53}" srcOrd="0" destOrd="0" presId="urn:microsoft.com/office/officeart/2005/8/layout/cycle2"/>
    <dgm:cxn modelId="{C2969AC9-B415-4264-8A62-C457D7A209F0}" srcId="{AC169CD1-52BA-4D13-82F6-3F41057F2F1E}" destId="{0FAA4E73-9F81-4B5A-ADD4-9A96C6BD20AE}" srcOrd="2" destOrd="0" parTransId="{D5EAAE50-2A60-4A43-BA18-45380B7DB28B}" sibTransId="{9929DDF4-D276-499E-A0A3-26F09C082CDE}"/>
    <dgm:cxn modelId="{882F26CB-CF67-49D6-892C-9101408B23E0}" srcId="{AC169CD1-52BA-4D13-82F6-3F41057F2F1E}" destId="{CA82F9F8-219E-4DF3-8E81-881DF88821C2}" srcOrd="0" destOrd="0" parTransId="{6C9EEF35-A340-4347-99D7-5CB25B798CA6}" sibTransId="{4BE69C9B-1596-4C46-B01F-C5BE71385BC8}"/>
    <dgm:cxn modelId="{E61DF5DA-184D-4C7E-B75C-42980734D88C}" srcId="{AC169CD1-52BA-4D13-82F6-3F41057F2F1E}" destId="{980A5C15-F854-49EB-8845-D77E0476650B}" srcOrd="4" destOrd="0" parTransId="{CE62D50E-264F-4098-8F0C-1615366439C1}" sibTransId="{4169D0C6-2210-43D9-8BD7-44E8D2F14921}"/>
    <dgm:cxn modelId="{B185A0E4-2668-4F44-A092-99658B0E1BD7}" srcId="{AC169CD1-52BA-4D13-82F6-3F41057F2F1E}" destId="{B0BDAB79-482E-4482-954E-0B886B8744A4}" srcOrd="3" destOrd="0" parTransId="{653F3264-FECF-4B74-99CE-E1C08A333E17}" sibTransId="{1D145188-636C-4267-AD46-BA6332CA000D}"/>
    <dgm:cxn modelId="{786449E6-F666-4245-849A-05900F90A170}" type="presOf" srcId="{1D145188-636C-4267-AD46-BA6332CA000D}" destId="{D8C10769-97DB-428E-85D0-815255613BAA}" srcOrd="0" destOrd="0" presId="urn:microsoft.com/office/officeart/2005/8/layout/cycle2"/>
    <dgm:cxn modelId="{7E188CEE-9EB3-4F73-B533-D7357B20CB51}" srcId="{AC169CD1-52BA-4D13-82F6-3F41057F2F1E}" destId="{7240AEF7-F538-45D5-BBB6-95F4A15C008A}" srcOrd="1" destOrd="0" parTransId="{703955AB-2C16-44F1-8BF8-7A36CBE8363F}" sibTransId="{9D88E87B-1357-4F60-AEEF-7120EDFE9205}"/>
    <dgm:cxn modelId="{F08A7BEE-1B43-41B9-93E5-F9092EE6E805}" type="presParOf" srcId="{721233C9-3E14-4E45-9E22-366B17DE1C1C}" destId="{4E750FE1-4A2C-4613-8DEB-7B763F4820ED}" srcOrd="0" destOrd="0" presId="urn:microsoft.com/office/officeart/2005/8/layout/cycle2"/>
    <dgm:cxn modelId="{E644DE70-FB72-4426-8794-F7F66945FD12}" type="presParOf" srcId="{721233C9-3E14-4E45-9E22-366B17DE1C1C}" destId="{627160F7-89DC-4B88-B77A-3397A96420D1}" srcOrd="1" destOrd="0" presId="urn:microsoft.com/office/officeart/2005/8/layout/cycle2"/>
    <dgm:cxn modelId="{438B5ED1-6BF7-421A-9B10-C1247EE635EC}" type="presParOf" srcId="{627160F7-89DC-4B88-B77A-3397A96420D1}" destId="{418108E6-A392-4EDF-8161-099BB36E99CB}" srcOrd="0" destOrd="0" presId="urn:microsoft.com/office/officeart/2005/8/layout/cycle2"/>
    <dgm:cxn modelId="{B47344B4-A077-42A7-80A5-FE479A6C8DBF}" type="presParOf" srcId="{721233C9-3E14-4E45-9E22-366B17DE1C1C}" destId="{CB0EDF5D-D69D-4393-81F8-81C99C78C171}" srcOrd="2" destOrd="0" presId="urn:microsoft.com/office/officeart/2005/8/layout/cycle2"/>
    <dgm:cxn modelId="{0E851972-D458-4CF3-9E46-4D1B57E04664}" type="presParOf" srcId="{721233C9-3E14-4E45-9E22-366B17DE1C1C}" destId="{BCF36386-4727-4613-A47F-267512CBF298}" srcOrd="3" destOrd="0" presId="urn:microsoft.com/office/officeart/2005/8/layout/cycle2"/>
    <dgm:cxn modelId="{0EE5F524-3DC7-486A-809A-5D8DCC55D3ED}" type="presParOf" srcId="{BCF36386-4727-4613-A47F-267512CBF298}" destId="{5FCE647C-3E7E-40B6-8373-47F37896E17E}" srcOrd="0" destOrd="0" presId="urn:microsoft.com/office/officeart/2005/8/layout/cycle2"/>
    <dgm:cxn modelId="{7F6A1739-585C-47E9-96AC-A14A96ED01A1}" type="presParOf" srcId="{721233C9-3E14-4E45-9E22-366B17DE1C1C}" destId="{2A996981-17D2-4EF0-93FD-D81992DCED64}" srcOrd="4" destOrd="0" presId="urn:microsoft.com/office/officeart/2005/8/layout/cycle2"/>
    <dgm:cxn modelId="{34CE652B-BCAE-45E4-ACE0-A8B5398C0E93}" type="presParOf" srcId="{721233C9-3E14-4E45-9E22-366B17DE1C1C}" destId="{274A8F29-BBCA-4857-89C0-17C0D71E8F53}" srcOrd="5" destOrd="0" presId="urn:microsoft.com/office/officeart/2005/8/layout/cycle2"/>
    <dgm:cxn modelId="{5CA7FAB7-FAEC-4FB9-AAAC-7CB2C59DD48E}" type="presParOf" srcId="{274A8F29-BBCA-4857-89C0-17C0D71E8F53}" destId="{69997ACA-2C9E-4017-9FA9-5997161A1B5A}" srcOrd="0" destOrd="0" presId="urn:microsoft.com/office/officeart/2005/8/layout/cycle2"/>
    <dgm:cxn modelId="{FBFF09D7-2373-4A8B-8A76-102DAEDD0902}" type="presParOf" srcId="{721233C9-3E14-4E45-9E22-366B17DE1C1C}" destId="{91C8F4BE-5B53-4AA7-9437-96963871D6FE}" srcOrd="6" destOrd="0" presId="urn:microsoft.com/office/officeart/2005/8/layout/cycle2"/>
    <dgm:cxn modelId="{98A661F2-0456-42EA-B91C-A5BBD1B47533}" type="presParOf" srcId="{721233C9-3E14-4E45-9E22-366B17DE1C1C}" destId="{D8C10769-97DB-428E-85D0-815255613BAA}" srcOrd="7" destOrd="0" presId="urn:microsoft.com/office/officeart/2005/8/layout/cycle2"/>
    <dgm:cxn modelId="{7AA0627D-75C7-463E-B901-921A2F398ABD}" type="presParOf" srcId="{D8C10769-97DB-428E-85D0-815255613BAA}" destId="{1F592A11-1DB2-42CF-B4B4-D7639FA9E945}" srcOrd="0" destOrd="0" presId="urn:microsoft.com/office/officeart/2005/8/layout/cycle2"/>
    <dgm:cxn modelId="{1074B7B1-F5FF-4948-ACEC-4608384EA251}" type="presParOf" srcId="{721233C9-3E14-4E45-9E22-366B17DE1C1C}" destId="{31B518D3-60B6-4D21-9579-BD3DEE52813B}" srcOrd="8" destOrd="0" presId="urn:microsoft.com/office/officeart/2005/8/layout/cycle2"/>
    <dgm:cxn modelId="{539D541B-A173-4567-83CD-93D1E2C0FA3D}" type="presParOf" srcId="{721233C9-3E14-4E45-9E22-366B17DE1C1C}" destId="{A3ADA3B3-255C-4C30-9270-F713169D8B9A}" srcOrd="9" destOrd="0" presId="urn:microsoft.com/office/officeart/2005/8/layout/cycle2"/>
    <dgm:cxn modelId="{F5925FF3-02D1-40DE-BBD6-967837C8922F}" type="presParOf" srcId="{A3ADA3B3-255C-4C30-9270-F713169D8B9A}" destId="{7F531F2A-DF25-4D92-BBAD-AC61516AFA99}" srcOrd="0" destOrd="0" presId="urn:microsoft.com/office/officeart/2005/8/layout/cycle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0D1E1D-26B8-4D18-A43E-B78AB7830235}"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en-GB"/>
        </a:p>
      </dgm:t>
    </dgm:pt>
    <dgm:pt modelId="{3582D3DD-8503-47AE-A281-98BF23A82A9B}">
      <dgm:prSet phldrT="[Text]" custT="1"/>
      <dgm:spPr>
        <a:solidFill>
          <a:schemeClr val="accent2">
            <a:lumMod val="60000"/>
            <a:lumOff val="40000"/>
          </a:schemeClr>
        </a:solidFill>
      </dgm:spPr>
      <dgm:t>
        <a:bodyPr/>
        <a:lstStyle/>
        <a:p>
          <a:r>
            <a:rPr lang="en-GB" sz="1600" dirty="0"/>
            <a:t>GROUP CONSTRUCTION DIRECTOR</a:t>
          </a:r>
        </a:p>
      </dgm:t>
    </dgm:pt>
    <dgm:pt modelId="{175C36FD-046F-4F57-9DAC-9312BAFE5B77}" type="parTrans" cxnId="{49FEF539-5EA4-4785-BC55-C5FC6944FE62}">
      <dgm:prSet/>
      <dgm:spPr/>
      <dgm:t>
        <a:bodyPr/>
        <a:lstStyle/>
        <a:p>
          <a:endParaRPr lang="en-GB"/>
        </a:p>
      </dgm:t>
    </dgm:pt>
    <dgm:pt modelId="{5DAC0F0E-378A-4429-AE67-364A4D2737AA}" type="sibTrans" cxnId="{49FEF539-5EA4-4785-BC55-C5FC6944FE62}">
      <dgm:prSet custT="1"/>
      <dgm:spPr/>
      <dgm:t>
        <a:bodyPr/>
        <a:lstStyle/>
        <a:p>
          <a:pPr algn="ctr"/>
          <a:r>
            <a:rPr lang="en-GB" sz="1400" dirty="0"/>
            <a:t>ANDY FULLER</a:t>
          </a:r>
        </a:p>
      </dgm:t>
    </dgm:pt>
    <dgm:pt modelId="{3317D696-856A-4450-8E41-BCEBA2A82FE1}">
      <dgm:prSet phldrT="[Text]" custT="1"/>
      <dgm:spPr>
        <a:solidFill>
          <a:schemeClr val="accent2"/>
        </a:solidFill>
      </dgm:spPr>
      <dgm:t>
        <a:bodyPr/>
        <a:lstStyle/>
        <a:p>
          <a:r>
            <a:rPr lang="en-GB" sz="1600" dirty="0"/>
            <a:t>GROUP HS&amp;E DIRECTOR</a:t>
          </a:r>
        </a:p>
      </dgm:t>
    </dgm:pt>
    <dgm:pt modelId="{8CD5B907-AFCE-4EA4-B6F6-14C2063058DF}" type="parTrans" cxnId="{D130C953-1329-44B3-BEB8-ED78EB459EF0}">
      <dgm:prSet/>
      <dgm:spPr/>
      <dgm:t>
        <a:bodyPr/>
        <a:lstStyle/>
        <a:p>
          <a:endParaRPr lang="en-GB"/>
        </a:p>
      </dgm:t>
    </dgm:pt>
    <dgm:pt modelId="{500337BA-043C-48E5-9214-54ACBA6E3052}" type="sibTrans" cxnId="{D130C953-1329-44B3-BEB8-ED78EB459EF0}">
      <dgm:prSet custT="1"/>
      <dgm:spPr/>
      <dgm:t>
        <a:bodyPr/>
        <a:lstStyle/>
        <a:p>
          <a:pPr algn="ctr"/>
          <a:r>
            <a:rPr lang="en-GB" sz="1400" dirty="0"/>
            <a:t>ABIGAIL BAINBRIDGE</a:t>
          </a:r>
        </a:p>
      </dgm:t>
    </dgm:pt>
    <dgm:pt modelId="{2E7223E8-B673-478D-BC70-35CD0F51EBC1}">
      <dgm:prSet custT="1"/>
      <dgm:spPr/>
      <dgm:t>
        <a:bodyPr/>
        <a:lstStyle/>
        <a:p>
          <a:r>
            <a:rPr lang="en-GB" sz="1600" dirty="0"/>
            <a:t>GROUP HEALTH AND SAFETY MANAGER</a:t>
          </a:r>
        </a:p>
      </dgm:t>
    </dgm:pt>
    <dgm:pt modelId="{B6C58EE7-EE78-4FBC-B936-113C93B71646}" type="parTrans" cxnId="{F09ED9BD-D54E-4DEF-B445-D8671A6E57FB}">
      <dgm:prSet/>
      <dgm:spPr/>
      <dgm:t>
        <a:bodyPr/>
        <a:lstStyle/>
        <a:p>
          <a:endParaRPr lang="en-GB"/>
        </a:p>
      </dgm:t>
    </dgm:pt>
    <dgm:pt modelId="{C5BDE255-921D-4C21-9B9E-AFFB16C742F2}" type="sibTrans" cxnId="{F09ED9BD-D54E-4DEF-B445-D8671A6E57FB}">
      <dgm:prSet custT="1"/>
      <dgm:spPr/>
      <dgm:t>
        <a:bodyPr/>
        <a:lstStyle/>
        <a:p>
          <a:pPr algn="ctr"/>
          <a:r>
            <a:rPr lang="en-GB" sz="1400" dirty="0"/>
            <a:t>BARRY GORMAN</a:t>
          </a:r>
        </a:p>
      </dgm:t>
    </dgm:pt>
    <dgm:pt modelId="{7055F3FF-2D8E-4F92-A16D-E5EF6F6305B9}">
      <dgm:prSet custT="1"/>
      <dgm:spPr/>
      <dgm:t>
        <a:bodyPr/>
        <a:lstStyle/>
        <a:p>
          <a:r>
            <a:rPr lang="en-GB" sz="1600" dirty="0"/>
            <a:t>GROUP ENVIRONMENT MANAGER</a:t>
          </a:r>
        </a:p>
      </dgm:t>
    </dgm:pt>
    <dgm:pt modelId="{EBD4C9F3-E858-4676-ADAF-33F68E38B04F}" type="parTrans" cxnId="{3C4CFD80-2DB0-4CAC-8331-B6BF3A3EFE91}">
      <dgm:prSet/>
      <dgm:spPr/>
      <dgm:t>
        <a:bodyPr/>
        <a:lstStyle/>
        <a:p>
          <a:endParaRPr lang="en-GB"/>
        </a:p>
      </dgm:t>
    </dgm:pt>
    <dgm:pt modelId="{9AC587C8-A46B-416E-B197-C6D9065F7AF1}" type="sibTrans" cxnId="{3C4CFD80-2DB0-4CAC-8331-B6BF3A3EFE91}">
      <dgm:prSet custT="1"/>
      <dgm:spPr/>
      <dgm:t>
        <a:bodyPr/>
        <a:lstStyle/>
        <a:p>
          <a:pPr algn="ctr"/>
          <a:r>
            <a:rPr lang="en-GB" sz="1400" dirty="0"/>
            <a:t>ANDREW STAUFENBEIL </a:t>
          </a:r>
        </a:p>
      </dgm:t>
    </dgm:pt>
    <dgm:pt modelId="{C68289F5-E780-41F2-96D8-97A77C44465C}">
      <dgm:prSet custT="1"/>
      <dgm:spPr/>
      <dgm:t>
        <a:bodyPr/>
        <a:lstStyle/>
        <a:p>
          <a:r>
            <a:rPr lang="en-GB" sz="1600" dirty="0"/>
            <a:t>GROUP BUILDING SAFETY MANAGER</a:t>
          </a:r>
        </a:p>
      </dgm:t>
    </dgm:pt>
    <dgm:pt modelId="{DCEE37C6-F8CB-499E-831E-E321D0B8C5FF}" type="parTrans" cxnId="{093A28FB-3958-47CE-A6EF-E98A65E36411}">
      <dgm:prSet/>
      <dgm:spPr/>
      <dgm:t>
        <a:bodyPr/>
        <a:lstStyle/>
        <a:p>
          <a:endParaRPr lang="en-GB"/>
        </a:p>
      </dgm:t>
    </dgm:pt>
    <dgm:pt modelId="{816C8FA1-E071-4165-A92D-1A673BF9EA80}" type="sibTrans" cxnId="{093A28FB-3958-47CE-A6EF-E98A65E36411}">
      <dgm:prSet custT="1"/>
      <dgm:spPr/>
      <dgm:t>
        <a:bodyPr/>
        <a:lstStyle/>
        <a:p>
          <a:pPr algn="ctr"/>
          <a:r>
            <a:rPr lang="en-GB" sz="1400" dirty="0"/>
            <a:t>TOM WELLER</a:t>
          </a:r>
        </a:p>
      </dgm:t>
    </dgm:pt>
    <dgm:pt modelId="{B6B8E4F7-579C-44FF-9B01-C472D85AB135}" type="pres">
      <dgm:prSet presAssocID="{760D1E1D-26B8-4D18-A43E-B78AB7830235}" presName="hierChild1" presStyleCnt="0">
        <dgm:presLayoutVars>
          <dgm:orgChart val="1"/>
          <dgm:chPref val="1"/>
          <dgm:dir/>
          <dgm:animOne val="branch"/>
          <dgm:animLvl val="lvl"/>
          <dgm:resizeHandles/>
        </dgm:presLayoutVars>
      </dgm:prSet>
      <dgm:spPr/>
    </dgm:pt>
    <dgm:pt modelId="{63F78A39-C4EC-4961-8498-826E72CAC8FB}" type="pres">
      <dgm:prSet presAssocID="{3582D3DD-8503-47AE-A281-98BF23A82A9B}" presName="hierRoot1" presStyleCnt="0">
        <dgm:presLayoutVars>
          <dgm:hierBranch val="init"/>
        </dgm:presLayoutVars>
      </dgm:prSet>
      <dgm:spPr/>
    </dgm:pt>
    <dgm:pt modelId="{1D4AF882-21A9-415C-A5B3-29ADFCAC6F8F}" type="pres">
      <dgm:prSet presAssocID="{3582D3DD-8503-47AE-A281-98BF23A82A9B}" presName="rootComposite1" presStyleCnt="0"/>
      <dgm:spPr/>
    </dgm:pt>
    <dgm:pt modelId="{BB1235A2-25AB-4384-AB6D-755B342A517D}" type="pres">
      <dgm:prSet presAssocID="{3582D3DD-8503-47AE-A281-98BF23A82A9B}" presName="rootText1" presStyleLbl="node0" presStyleIdx="0" presStyleCnt="1" custLinFactNeighborX="-2785" custLinFactNeighborY="1056">
        <dgm:presLayoutVars>
          <dgm:chMax/>
          <dgm:chPref val="3"/>
        </dgm:presLayoutVars>
      </dgm:prSet>
      <dgm:spPr/>
    </dgm:pt>
    <dgm:pt modelId="{E0A1F4EC-8C62-43E7-8091-83E3FEC6AF6B}" type="pres">
      <dgm:prSet presAssocID="{3582D3DD-8503-47AE-A281-98BF23A82A9B}" presName="titleText1" presStyleLbl="fgAcc0" presStyleIdx="0" presStyleCnt="1">
        <dgm:presLayoutVars>
          <dgm:chMax val="0"/>
          <dgm:chPref val="0"/>
        </dgm:presLayoutVars>
      </dgm:prSet>
      <dgm:spPr/>
    </dgm:pt>
    <dgm:pt modelId="{FB3DC719-8F45-4E14-9096-982B54CB2BFA}" type="pres">
      <dgm:prSet presAssocID="{3582D3DD-8503-47AE-A281-98BF23A82A9B}" presName="rootConnector1" presStyleLbl="node1" presStyleIdx="0" presStyleCnt="4"/>
      <dgm:spPr/>
    </dgm:pt>
    <dgm:pt modelId="{6884F943-2A9A-4C20-BED7-9283A39A820B}" type="pres">
      <dgm:prSet presAssocID="{3582D3DD-8503-47AE-A281-98BF23A82A9B}" presName="hierChild2" presStyleCnt="0"/>
      <dgm:spPr/>
    </dgm:pt>
    <dgm:pt modelId="{2CB26EA9-6556-4CF1-A156-83045099E0C9}" type="pres">
      <dgm:prSet presAssocID="{8CD5B907-AFCE-4EA4-B6F6-14C2063058DF}" presName="Name37" presStyleLbl="parChTrans1D2" presStyleIdx="0" presStyleCnt="1"/>
      <dgm:spPr/>
    </dgm:pt>
    <dgm:pt modelId="{903A7A1F-9CBC-4233-9CD6-EE86FBC5C6DE}" type="pres">
      <dgm:prSet presAssocID="{3317D696-856A-4450-8E41-BCEBA2A82FE1}" presName="hierRoot2" presStyleCnt="0">
        <dgm:presLayoutVars>
          <dgm:hierBranch val="init"/>
        </dgm:presLayoutVars>
      </dgm:prSet>
      <dgm:spPr/>
    </dgm:pt>
    <dgm:pt modelId="{C50D1572-E675-4689-B36A-FB6D869F66AB}" type="pres">
      <dgm:prSet presAssocID="{3317D696-856A-4450-8E41-BCEBA2A82FE1}" presName="rootComposite" presStyleCnt="0"/>
      <dgm:spPr/>
    </dgm:pt>
    <dgm:pt modelId="{57C8328D-7ED4-4253-AF98-1F2D4B75F9E4}" type="pres">
      <dgm:prSet presAssocID="{3317D696-856A-4450-8E41-BCEBA2A82FE1}" presName="rootText" presStyleLbl="node1" presStyleIdx="0" presStyleCnt="4" custLinFactNeighborX="-790">
        <dgm:presLayoutVars>
          <dgm:chMax/>
          <dgm:chPref val="3"/>
        </dgm:presLayoutVars>
      </dgm:prSet>
      <dgm:spPr/>
    </dgm:pt>
    <dgm:pt modelId="{14AA7F16-B1EA-4DCD-8F81-A1852C43E8F5}" type="pres">
      <dgm:prSet presAssocID="{3317D696-856A-4450-8E41-BCEBA2A82FE1}" presName="titleText2" presStyleLbl="fgAcc1" presStyleIdx="0" presStyleCnt="4" custScaleX="108558">
        <dgm:presLayoutVars>
          <dgm:chMax val="0"/>
          <dgm:chPref val="0"/>
        </dgm:presLayoutVars>
      </dgm:prSet>
      <dgm:spPr/>
    </dgm:pt>
    <dgm:pt modelId="{D400CC83-26AC-4301-AF83-7FC0E9ED91CE}" type="pres">
      <dgm:prSet presAssocID="{3317D696-856A-4450-8E41-BCEBA2A82FE1}" presName="rootConnector" presStyleLbl="node2" presStyleIdx="0" presStyleCnt="0"/>
      <dgm:spPr/>
    </dgm:pt>
    <dgm:pt modelId="{A7904862-3406-470E-98DB-65379889E8C7}" type="pres">
      <dgm:prSet presAssocID="{3317D696-856A-4450-8E41-BCEBA2A82FE1}" presName="hierChild4" presStyleCnt="0"/>
      <dgm:spPr/>
    </dgm:pt>
    <dgm:pt modelId="{3D51C5DC-E8DA-443B-B835-C0784EDE8EA6}" type="pres">
      <dgm:prSet presAssocID="{B6C58EE7-EE78-4FBC-B936-113C93B71646}" presName="Name37" presStyleLbl="parChTrans1D3" presStyleIdx="0" presStyleCnt="3"/>
      <dgm:spPr/>
    </dgm:pt>
    <dgm:pt modelId="{48CAD124-AB74-43C5-890D-788F64DE4218}" type="pres">
      <dgm:prSet presAssocID="{2E7223E8-B673-478D-BC70-35CD0F51EBC1}" presName="hierRoot2" presStyleCnt="0">
        <dgm:presLayoutVars>
          <dgm:hierBranch val="init"/>
        </dgm:presLayoutVars>
      </dgm:prSet>
      <dgm:spPr/>
    </dgm:pt>
    <dgm:pt modelId="{2B7EADED-CB83-4236-9056-68F03ED82EE3}" type="pres">
      <dgm:prSet presAssocID="{2E7223E8-B673-478D-BC70-35CD0F51EBC1}" presName="rootComposite" presStyleCnt="0"/>
      <dgm:spPr/>
    </dgm:pt>
    <dgm:pt modelId="{F38E0E22-3578-4408-B206-BC8284B5356A}" type="pres">
      <dgm:prSet presAssocID="{2E7223E8-B673-478D-BC70-35CD0F51EBC1}" presName="rootText" presStyleLbl="node1" presStyleIdx="1" presStyleCnt="4">
        <dgm:presLayoutVars>
          <dgm:chMax/>
          <dgm:chPref val="3"/>
        </dgm:presLayoutVars>
      </dgm:prSet>
      <dgm:spPr/>
    </dgm:pt>
    <dgm:pt modelId="{AC817CED-0700-4BDA-A61D-435D1E874BD9}" type="pres">
      <dgm:prSet presAssocID="{2E7223E8-B673-478D-BC70-35CD0F51EBC1}" presName="titleText2" presStyleLbl="fgAcc1" presStyleIdx="1" presStyleCnt="4">
        <dgm:presLayoutVars>
          <dgm:chMax val="0"/>
          <dgm:chPref val="0"/>
        </dgm:presLayoutVars>
      </dgm:prSet>
      <dgm:spPr/>
    </dgm:pt>
    <dgm:pt modelId="{C2D92864-3978-4B6D-8B8F-5DDC01A850BF}" type="pres">
      <dgm:prSet presAssocID="{2E7223E8-B673-478D-BC70-35CD0F51EBC1}" presName="rootConnector" presStyleLbl="node3" presStyleIdx="0" presStyleCnt="0"/>
      <dgm:spPr/>
    </dgm:pt>
    <dgm:pt modelId="{728402A2-9A25-4B06-A52B-3E9C4965999F}" type="pres">
      <dgm:prSet presAssocID="{2E7223E8-B673-478D-BC70-35CD0F51EBC1}" presName="hierChild4" presStyleCnt="0"/>
      <dgm:spPr/>
    </dgm:pt>
    <dgm:pt modelId="{B0D1A6D6-6508-4090-A522-7FFD2E5D8607}" type="pres">
      <dgm:prSet presAssocID="{2E7223E8-B673-478D-BC70-35CD0F51EBC1}" presName="hierChild5" presStyleCnt="0"/>
      <dgm:spPr/>
    </dgm:pt>
    <dgm:pt modelId="{C71E6CBB-E69A-41DD-94AD-5CC4014E462D}" type="pres">
      <dgm:prSet presAssocID="{EBD4C9F3-E858-4676-ADAF-33F68E38B04F}" presName="Name37" presStyleLbl="parChTrans1D3" presStyleIdx="1" presStyleCnt="3"/>
      <dgm:spPr/>
    </dgm:pt>
    <dgm:pt modelId="{2FB4A8FF-88ED-4DB5-9AE5-A64307EAC364}" type="pres">
      <dgm:prSet presAssocID="{7055F3FF-2D8E-4F92-A16D-E5EF6F6305B9}" presName="hierRoot2" presStyleCnt="0">
        <dgm:presLayoutVars>
          <dgm:hierBranch val="init"/>
        </dgm:presLayoutVars>
      </dgm:prSet>
      <dgm:spPr/>
    </dgm:pt>
    <dgm:pt modelId="{5E4EA0A7-AE7D-4AAB-BC32-BD6F7229E8CA}" type="pres">
      <dgm:prSet presAssocID="{7055F3FF-2D8E-4F92-A16D-E5EF6F6305B9}" presName="rootComposite" presStyleCnt="0"/>
      <dgm:spPr/>
    </dgm:pt>
    <dgm:pt modelId="{699E4DE6-A2BF-48A2-A456-E3D8188E8C84}" type="pres">
      <dgm:prSet presAssocID="{7055F3FF-2D8E-4F92-A16D-E5EF6F6305B9}" presName="rootText" presStyleLbl="node1" presStyleIdx="2" presStyleCnt="4" custScaleX="113983" custLinFactNeighborX="-1990">
        <dgm:presLayoutVars>
          <dgm:chMax/>
          <dgm:chPref val="3"/>
        </dgm:presLayoutVars>
      </dgm:prSet>
      <dgm:spPr/>
    </dgm:pt>
    <dgm:pt modelId="{207C48CB-2CF2-45CD-BF53-8D5B98E9670D}" type="pres">
      <dgm:prSet presAssocID="{7055F3FF-2D8E-4F92-A16D-E5EF6F6305B9}" presName="titleText2" presStyleLbl="fgAcc1" presStyleIdx="2" presStyleCnt="4" custScaleX="118800">
        <dgm:presLayoutVars>
          <dgm:chMax val="0"/>
          <dgm:chPref val="0"/>
        </dgm:presLayoutVars>
      </dgm:prSet>
      <dgm:spPr/>
    </dgm:pt>
    <dgm:pt modelId="{36A52BE5-A69A-4A07-89B7-765AD9833DF9}" type="pres">
      <dgm:prSet presAssocID="{7055F3FF-2D8E-4F92-A16D-E5EF6F6305B9}" presName="rootConnector" presStyleLbl="node3" presStyleIdx="0" presStyleCnt="0"/>
      <dgm:spPr/>
    </dgm:pt>
    <dgm:pt modelId="{938B92F5-D6E2-41E7-AD78-5B0091EB184B}" type="pres">
      <dgm:prSet presAssocID="{7055F3FF-2D8E-4F92-A16D-E5EF6F6305B9}" presName="hierChild4" presStyleCnt="0"/>
      <dgm:spPr/>
    </dgm:pt>
    <dgm:pt modelId="{06A865B9-495A-49C6-A621-537B50CF32F9}" type="pres">
      <dgm:prSet presAssocID="{7055F3FF-2D8E-4F92-A16D-E5EF6F6305B9}" presName="hierChild5" presStyleCnt="0"/>
      <dgm:spPr/>
    </dgm:pt>
    <dgm:pt modelId="{8FAE2731-196B-4553-BBE5-0C6CFAFC9C75}" type="pres">
      <dgm:prSet presAssocID="{DCEE37C6-F8CB-499E-831E-E321D0B8C5FF}" presName="Name37" presStyleLbl="parChTrans1D3" presStyleIdx="2" presStyleCnt="3"/>
      <dgm:spPr/>
    </dgm:pt>
    <dgm:pt modelId="{F6DF8F25-98EF-4462-84FA-EACFD2E09351}" type="pres">
      <dgm:prSet presAssocID="{C68289F5-E780-41F2-96D8-97A77C44465C}" presName="hierRoot2" presStyleCnt="0">
        <dgm:presLayoutVars>
          <dgm:hierBranch val="init"/>
        </dgm:presLayoutVars>
      </dgm:prSet>
      <dgm:spPr/>
    </dgm:pt>
    <dgm:pt modelId="{F755D145-C32B-4FCF-A3F3-4FAB57011313}" type="pres">
      <dgm:prSet presAssocID="{C68289F5-E780-41F2-96D8-97A77C44465C}" presName="rootComposite" presStyleCnt="0"/>
      <dgm:spPr/>
    </dgm:pt>
    <dgm:pt modelId="{32B76A25-8A30-48B5-88B3-6BB07E4219FD}" type="pres">
      <dgm:prSet presAssocID="{C68289F5-E780-41F2-96D8-97A77C44465C}" presName="rootText" presStyleLbl="node1" presStyleIdx="3" presStyleCnt="4">
        <dgm:presLayoutVars>
          <dgm:chMax/>
          <dgm:chPref val="3"/>
        </dgm:presLayoutVars>
      </dgm:prSet>
      <dgm:spPr/>
    </dgm:pt>
    <dgm:pt modelId="{A2AF1CEA-13B4-4279-A598-AB919AAA9778}" type="pres">
      <dgm:prSet presAssocID="{C68289F5-E780-41F2-96D8-97A77C44465C}" presName="titleText2" presStyleLbl="fgAcc1" presStyleIdx="3" presStyleCnt="4">
        <dgm:presLayoutVars>
          <dgm:chMax val="0"/>
          <dgm:chPref val="0"/>
        </dgm:presLayoutVars>
      </dgm:prSet>
      <dgm:spPr/>
    </dgm:pt>
    <dgm:pt modelId="{20213CF9-F7C2-4333-838B-962F53ACBA95}" type="pres">
      <dgm:prSet presAssocID="{C68289F5-E780-41F2-96D8-97A77C44465C}" presName="rootConnector" presStyleLbl="node3" presStyleIdx="0" presStyleCnt="0"/>
      <dgm:spPr/>
    </dgm:pt>
    <dgm:pt modelId="{2C307F08-54FD-4882-B403-D2075AD44419}" type="pres">
      <dgm:prSet presAssocID="{C68289F5-E780-41F2-96D8-97A77C44465C}" presName="hierChild4" presStyleCnt="0"/>
      <dgm:spPr/>
    </dgm:pt>
    <dgm:pt modelId="{DE612E14-06A7-4E5C-9A81-EF23ACB7F4D1}" type="pres">
      <dgm:prSet presAssocID="{C68289F5-E780-41F2-96D8-97A77C44465C}" presName="hierChild5" presStyleCnt="0"/>
      <dgm:spPr/>
    </dgm:pt>
    <dgm:pt modelId="{77666B58-4D41-4481-96D7-EFFBA755F69A}" type="pres">
      <dgm:prSet presAssocID="{3317D696-856A-4450-8E41-BCEBA2A82FE1}" presName="hierChild5" presStyleCnt="0"/>
      <dgm:spPr/>
    </dgm:pt>
    <dgm:pt modelId="{3B5B6855-D389-43D5-96F3-7B69CA47CC1C}" type="pres">
      <dgm:prSet presAssocID="{3582D3DD-8503-47AE-A281-98BF23A82A9B}" presName="hierChild3" presStyleCnt="0"/>
      <dgm:spPr/>
    </dgm:pt>
  </dgm:ptLst>
  <dgm:cxnLst>
    <dgm:cxn modelId="{53B9AE02-8B28-4447-B86C-5CC1154B9CF2}" type="presOf" srcId="{C5BDE255-921D-4C21-9B9E-AFFB16C742F2}" destId="{AC817CED-0700-4BDA-A61D-435D1E874BD9}" srcOrd="0" destOrd="0" presId="urn:microsoft.com/office/officeart/2008/layout/NameandTitleOrganizationalChart"/>
    <dgm:cxn modelId="{559A100D-9C9C-47A8-A1AD-BE4809379EB3}" type="presOf" srcId="{7055F3FF-2D8E-4F92-A16D-E5EF6F6305B9}" destId="{36A52BE5-A69A-4A07-89B7-765AD9833DF9}" srcOrd="1" destOrd="0" presId="urn:microsoft.com/office/officeart/2008/layout/NameandTitleOrganizationalChart"/>
    <dgm:cxn modelId="{0E2E722F-41E8-46E9-B250-57A9151DAACA}" type="presOf" srcId="{DCEE37C6-F8CB-499E-831E-E321D0B8C5FF}" destId="{8FAE2731-196B-4553-BBE5-0C6CFAFC9C75}" srcOrd="0" destOrd="0" presId="urn:microsoft.com/office/officeart/2008/layout/NameandTitleOrganizationalChart"/>
    <dgm:cxn modelId="{5382FB37-A7CB-4268-9465-00F6EEC0A332}" type="presOf" srcId="{7055F3FF-2D8E-4F92-A16D-E5EF6F6305B9}" destId="{699E4DE6-A2BF-48A2-A456-E3D8188E8C84}" srcOrd="0" destOrd="0" presId="urn:microsoft.com/office/officeart/2008/layout/NameandTitleOrganizationalChart"/>
    <dgm:cxn modelId="{49FEF539-5EA4-4785-BC55-C5FC6944FE62}" srcId="{760D1E1D-26B8-4D18-A43E-B78AB7830235}" destId="{3582D3DD-8503-47AE-A281-98BF23A82A9B}" srcOrd="0" destOrd="0" parTransId="{175C36FD-046F-4F57-9DAC-9312BAFE5B77}" sibTransId="{5DAC0F0E-378A-4429-AE67-364A4D2737AA}"/>
    <dgm:cxn modelId="{76CF833D-1D9E-40B6-95F2-AE4C8A0854B5}" type="presOf" srcId="{C68289F5-E780-41F2-96D8-97A77C44465C}" destId="{20213CF9-F7C2-4333-838B-962F53ACBA95}" srcOrd="1" destOrd="0" presId="urn:microsoft.com/office/officeart/2008/layout/NameandTitleOrganizationalChart"/>
    <dgm:cxn modelId="{D4E3C66D-5A5A-4B79-89D6-B413FE3A640E}" type="presOf" srcId="{2E7223E8-B673-478D-BC70-35CD0F51EBC1}" destId="{C2D92864-3978-4B6D-8B8F-5DDC01A850BF}" srcOrd="1" destOrd="0" presId="urn:microsoft.com/office/officeart/2008/layout/NameandTitleOrganizationalChart"/>
    <dgm:cxn modelId="{47FACD6F-1413-4A3F-A36A-9CC4C81051FE}" type="presOf" srcId="{9AC587C8-A46B-416E-B197-C6D9065F7AF1}" destId="{207C48CB-2CF2-45CD-BF53-8D5B98E9670D}" srcOrd="0" destOrd="0" presId="urn:microsoft.com/office/officeart/2008/layout/NameandTitleOrganizationalChart"/>
    <dgm:cxn modelId="{D130C953-1329-44B3-BEB8-ED78EB459EF0}" srcId="{3582D3DD-8503-47AE-A281-98BF23A82A9B}" destId="{3317D696-856A-4450-8E41-BCEBA2A82FE1}" srcOrd="0" destOrd="0" parTransId="{8CD5B907-AFCE-4EA4-B6F6-14C2063058DF}" sibTransId="{500337BA-043C-48E5-9214-54ACBA6E3052}"/>
    <dgm:cxn modelId="{8F1AF673-0804-4A3E-B693-F073116089C7}" type="presOf" srcId="{3317D696-856A-4450-8E41-BCEBA2A82FE1}" destId="{57C8328D-7ED4-4253-AF98-1F2D4B75F9E4}" srcOrd="0" destOrd="0" presId="urn:microsoft.com/office/officeart/2008/layout/NameandTitleOrganizationalChart"/>
    <dgm:cxn modelId="{AFFF627C-53EB-4213-94A5-05587D3C6AE1}" type="presOf" srcId="{816C8FA1-E071-4165-A92D-1A673BF9EA80}" destId="{A2AF1CEA-13B4-4279-A598-AB919AAA9778}" srcOrd="0" destOrd="0" presId="urn:microsoft.com/office/officeart/2008/layout/NameandTitleOrganizationalChart"/>
    <dgm:cxn modelId="{856D9D7E-F1D6-4C63-9DB4-941BAD95BAF0}" type="presOf" srcId="{3317D696-856A-4450-8E41-BCEBA2A82FE1}" destId="{D400CC83-26AC-4301-AF83-7FC0E9ED91CE}" srcOrd="1" destOrd="0" presId="urn:microsoft.com/office/officeart/2008/layout/NameandTitleOrganizationalChart"/>
    <dgm:cxn modelId="{8768CE7F-A9C3-4417-9546-AEFD139B5FA2}" type="presOf" srcId="{B6C58EE7-EE78-4FBC-B936-113C93B71646}" destId="{3D51C5DC-E8DA-443B-B835-C0784EDE8EA6}" srcOrd="0" destOrd="0" presId="urn:microsoft.com/office/officeart/2008/layout/NameandTitleOrganizationalChart"/>
    <dgm:cxn modelId="{3C4CFD80-2DB0-4CAC-8331-B6BF3A3EFE91}" srcId="{3317D696-856A-4450-8E41-BCEBA2A82FE1}" destId="{7055F3FF-2D8E-4F92-A16D-E5EF6F6305B9}" srcOrd="1" destOrd="0" parTransId="{EBD4C9F3-E858-4676-ADAF-33F68E38B04F}" sibTransId="{9AC587C8-A46B-416E-B197-C6D9065F7AF1}"/>
    <dgm:cxn modelId="{34986E81-A504-42A1-9485-625C33E5871F}" type="presOf" srcId="{5DAC0F0E-378A-4429-AE67-364A4D2737AA}" destId="{E0A1F4EC-8C62-43E7-8091-83E3FEC6AF6B}" srcOrd="0" destOrd="0" presId="urn:microsoft.com/office/officeart/2008/layout/NameandTitleOrganizationalChart"/>
    <dgm:cxn modelId="{928CDA8E-3B1C-4939-BAE1-05D3A4FC0A8A}" type="presOf" srcId="{8CD5B907-AFCE-4EA4-B6F6-14C2063058DF}" destId="{2CB26EA9-6556-4CF1-A156-83045099E0C9}" srcOrd="0" destOrd="0" presId="urn:microsoft.com/office/officeart/2008/layout/NameandTitleOrganizationalChart"/>
    <dgm:cxn modelId="{A3A9409B-B6C5-4FDD-ABFF-72547724937F}" type="presOf" srcId="{760D1E1D-26B8-4D18-A43E-B78AB7830235}" destId="{B6B8E4F7-579C-44FF-9B01-C472D85AB135}" srcOrd="0" destOrd="0" presId="urn:microsoft.com/office/officeart/2008/layout/NameandTitleOrganizationalChart"/>
    <dgm:cxn modelId="{2F1DA59B-7A17-49D2-98D2-F763870218B8}" type="presOf" srcId="{2E7223E8-B673-478D-BC70-35CD0F51EBC1}" destId="{F38E0E22-3578-4408-B206-BC8284B5356A}" srcOrd="0" destOrd="0" presId="urn:microsoft.com/office/officeart/2008/layout/NameandTitleOrganizationalChart"/>
    <dgm:cxn modelId="{C2E1A69D-CE85-459F-8CDF-431603FF9996}" type="presOf" srcId="{EBD4C9F3-E858-4676-ADAF-33F68E38B04F}" destId="{C71E6CBB-E69A-41DD-94AD-5CC4014E462D}" srcOrd="0" destOrd="0" presId="urn:microsoft.com/office/officeart/2008/layout/NameandTitleOrganizationalChart"/>
    <dgm:cxn modelId="{B30285AC-0FF8-4E69-8654-0941EBE08CF5}" type="presOf" srcId="{3582D3DD-8503-47AE-A281-98BF23A82A9B}" destId="{FB3DC719-8F45-4E14-9096-982B54CB2BFA}" srcOrd="1" destOrd="0" presId="urn:microsoft.com/office/officeart/2008/layout/NameandTitleOrganizationalChart"/>
    <dgm:cxn modelId="{25B156AF-A8B5-462C-96DA-30F67EC4EC80}" type="presOf" srcId="{3582D3DD-8503-47AE-A281-98BF23A82A9B}" destId="{BB1235A2-25AB-4384-AB6D-755B342A517D}" srcOrd="0" destOrd="0" presId="urn:microsoft.com/office/officeart/2008/layout/NameandTitleOrganizationalChart"/>
    <dgm:cxn modelId="{F09ED9BD-D54E-4DEF-B445-D8671A6E57FB}" srcId="{3317D696-856A-4450-8E41-BCEBA2A82FE1}" destId="{2E7223E8-B673-478D-BC70-35CD0F51EBC1}" srcOrd="0" destOrd="0" parTransId="{B6C58EE7-EE78-4FBC-B936-113C93B71646}" sibTransId="{C5BDE255-921D-4C21-9B9E-AFFB16C742F2}"/>
    <dgm:cxn modelId="{84DE1EDB-7EEB-417C-BECE-E609C5597351}" type="presOf" srcId="{500337BA-043C-48E5-9214-54ACBA6E3052}" destId="{14AA7F16-B1EA-4DCD-8F81-A1852C43E8F5}" srcOrd="0" destOrd="0" presId="urn:microsoft.com/office/officeart/2008/layout/NameandTitleOrganizationalChart"/>
    <dgm:cxn modelId="{093A28FB-3958-47CE-A6EF-E98A65E36411}" srcId="{3317D696-856A-4450-8E41-BCEBA2A82FE1}" destId="{C68289F5-E780-41F2-96D8-97A77C44465C}" srcOrd="2" destOrd="0" parTransId="{DCEE37C6-F8CB-499E-831E-E321D0B8C5FF}" sibTransId="{816C8FA1-E071-4165-A92D-1A673BF9EA80}"/>
    <dgm:cxn modelId="{AB3EA6FC-28B4-45CE-9B9F-33752E09E375}" type="presOf" srcId="{C68289F5-E780-41F2-96D8-97A77C44465C}" destId="{32B76A25-8A30-48B5-88B3-6BB07E4219FD}" srcOrd="0" destOrd="0" presId="urn:microsoft.com/office/officeart/2008/layout/NameandTitleOrganizationalChart"/>
    <dgm:cxn modelId="{9AFE3323-D86F-4121-AA0E-E85FC6FA448B}" type="presParOf" srcId="{B6B8E4F7-579C-44FF-9B01-C472D85AB135}" destId="{63F78A39-C4EC-4961-8498-826E72CAC8FB}" srcOrd="0" destOrd="0" presId="urn:microsoft.com/office/officeart/2008/layout/NameandTitleOrganizationalChart"/>
    <dgm:cxn modelId="{3E22FCCE-572A-4901-81A4-833D212C793A}" type="presParOf" srcId="{63F78A39-C4EC-4961-8498-826E72CAC8FB}" destId="{1D4AF882-21A9-415C-A5B3-29ADFCAC6F8F}" srcOrd="0" destOrd="0" presId="urn:microsoft.com/office/officeart/2008/layout/NameandTitleOrganizationalChart"/>
    <dgm:cxn modelId="{118628E4-1AA1-43F0-A18D-4CAE6919EDD5}" type="presParOf" srcId="{1D4AF882-21A9-415C-A5B3-29ADFCAC6F8F}" destId="{BB1235A2-25AB-4384-AB6D-755B342A517D}" srcOrd="0" destOrd="0" presId="urn:microsoft.com/office/officeart/2008/layout/NameandTitleOrganizationalChart"/>
    <dgm:cxn modelId="{E4679F1D-A9FB-4374-9D56-A9E7817F61E7}" type="presParOf" srcId="{1D4AF882-21A9-415C-A5B3-29ADFCAC6F8F}" destId="{E0A1F4EC-8C62-43E7-8091-83E3FEC6AF6B}" srcOrd="1" destOrd="0" presId="urn:microsoft.com/office/officeart/2008/layout/NameandTitleOrganizationalChart"/>
    <dgm:cxn modelId="{A0A13564-1F7A-4A9B-99FE-8104DF17BB7C}" type="presParOf" srcId="{1D4AF882-21A9-415C-A5B3-29ADFCAC6F8F}" destId="{FB3DC719-8F45-4E14-9096-982B54CB2BFA}" srcOrd="2" destOrd="0" presId="urn:microsoft.com/office/officeart/2008/layout/NameandTitleOrganizationalChart"/>
    <dgm:cxn modelId="{0FA405A7-9932-4BC1-A60C-9F45330C34CA}" type="presParOf" srcId="{63F78A39-C4EC-4961-8498-826E72CAC8FB}" destId="{6884F943-2A9A-4C20-BED7-9283A39A820B}" srcOrd="1" destOrd="0" presId="urn:microsoft.com/office/officeart/2008/layout/NameandTitleOrganizationalChart"/>
    <dgm:cxn modelId="{63F9C7CE-0B8A-4711-A78E-38AF1CC3493E}" type="presParOf" srcId="{6884F943-2A9A-4C20-BED7-9283A39A820B}" destId="{2CB26EA9-6556-4CF1-A156-83045099E0C9}" srcOrd="0" destOrd="0" presId="urn:microsoft.com/office/officeart/2008/layout/NameandTitleOrganizationalChart"/>
    <dgm:cxn modelId="{E0E1E33C-2977-4ED8-A052-330CC9A8D84A}" type="presParOf" srcId="{6884F943-2A9A-4C20-BED7-9283A39A820B}" destId="{903A7A1F-9CBC-4233-9CD6-EE86FBC5C6DE}" srcOrd="1" destOrd="0" presId="urn:microsoft.com/office/officeart/2008/layout/NameandTitleOrganizationalChart"/>
    <dgm:cxn modelId="{6893795A-ED7B-4293-9AC0-E54802F898D2}" type="presParOf" srcId="{903A7A1F-9CBC-4233-9CD6-EE86FBC5C6DE}" destId="{C50D1572-E675-4689-B36A-FB6D869F66AB}" srcOrd="0" destOrd="0" presId="urn:microsoft.com/office/officeart/2008/layout/NameandTitleOrganizationalChart"/>
    <dgm:cxn modelId="{C56B9AD5-8626-4A57-BBE0-465C1855AAF1}" type="presParOf" srcId="{C50D1572-E675-4689-B36A-FB6D869F66AB}" destId="{57C8328D-7ED4-4253-AF98-1F2D4B75F9E4}" srcOrd="0" destOrd="0" presId="urn:microsoft.com/office/officeart/2008/layout/NameandTitleOrganizationalChart"/>
    <dgm:cxn modelId="{9C13741D-AC65-4D4B-A87B-C9CCF9C3C333}" type="presParOf" srcId="{C50D1572-E675-4689-B36A-FB6D869F66AB}" destId="{14AA7F16-B1EA-4DCD-8F81-A1852C43E8F5}" srcOrd="1" destOrd="0" presId="urn:microsoft.com/office/officeart/2008/layout/NameandTitleOrganizationalChart"/>
    <dgm:cxn modelId="{BB1E2A1F-0F4E-4D95-8CBA-C85D103448F4}" type="presParOf" srcId="{C50D1572-E675-4689-B36A-FB6D869F66AB}" destId="{D400CC83-26AC-4301-AF83-7FC0E9ED91CE}" srcOrd="2" destOrd="0" presId="urn:microsoft.com/office/officeart/2008/layout/NameandTitleOrganizationalChart"/>
    <dgm:cxn modelId="{A4E0A2A6-0934-4158-A73F-099A6047BCC8}" type="presParOf" srcId="{903A7A1F-9CBC-4233-9CD6-EE86FBC5C6DE}" destId="{A7904862-3406-470E-98DB-65379889E8C7}" srcOrd="1" destOrd="0" presId="urn:microsoft.com/office/officeart/2008/layout/NameandTitleOrganizationalChart"/>
    <dgm:cxn modelId="{3A246854-462F-4171-B265-823488AA7EDE}" type="presParOf" srcId="{A7904862-3406-470E-98DB-65379889E8C7}" destId="{3D51C5DC-E8DA-443B-B835-C0784EDE8EA6}" srcOrd="0" destOrd="0" presId="urn:microsoft.com/office/officeart/2008/layout/NameandTitleOrganizationalChart"/>
    <dgm:cxn modelId="{B6ECDCDF-9441-4DD2-B26C-C00687F3FCC5}" type="presParOf" srcId="{A7904862-3406-470E-98DB-65379889E8C7}" destId="{48CAD124-AB74-43C5-890D-788F64DE4218}" srcOrd="1" destOrd="0" presId="urn:microsoft.com/office/officeart/2008/layout/NameandTitleOrganizationalChart"/>
    <dgm:cxn modelId="{FCB6272B-F341-43B6-8EDB-198C61A3F881}" type="presParOf" srcId="{48CAD124-AB74-43C5-890D-788F64DE4218}" destId="{2B7EADED-CB83-4236-9056-68F03ED82EE3}" srcOrd="0" destOrd="0" presId="urn:microsoft.com/office/officeart/2008/layout/NameandTitleOrganizationalChart"/>
    <dgm:cxn modelId="{9E34547F-BE29-4871-B20A-1BE4830AE99A}" type="presParOf" srcId="{2B7EADED-CB83-4236-9056-68F03ED82EE3}" destId="{F38E0E22-3578-4408-B206-BC8284B5356A}" srcOrd="0" destOrd="0" presId="urn:microsoft.com/office/officeart/2008/layout/NameandTitleOrganizationalChart"/>
    <dgm:cxn modelId="{BA65F520-AA07-4E20-92AE-28C9251A7D10}" type="presParOf" srcId="{2B7EADED-CB83-4236-9056-68F03ED82EE3}" destId="{AC817CED-0700-4BDA-A61D-435D1E874BD9}" srcOrd="1" destOrd="0" presId="urn:microsoft.com/office/officeart/2008/layout/NameandTitleOrganizationalChart"/>
    <dgm:cxn modelId="{CDE67DC9-15BA-45A8-9F76-0AF0E328B975}" type="presParOf" srcId="{2B7EADED-CB83-4236-9056-68F03ED82EE3}" destId="{C2D92864-3978-4B6D-8B8F-5DDC01A850BF}" srcOrd="2" destOrd="0" presId="urn:microsoft.com/office/officeart/2008/layout/NameandTitleOrganizationalChart"/>
    <dgm:cxn modelId="{817FB830-5135-4000-AC0D-1BBE5D23E6C5}" type="presParOf" srcId="{48CAD124-AB74-43C5-890D-788F64DE4218}" destId="{728402A2-9A25-4B06-A52B-3E9C4965999F}" srcOrd="1" destOrd="0" presId="urn:microsoft.com/office/officeart/2008/layout/NameandTitleOrganizationalChart"/>
    <dgm:cxn modelId="{A451BA0A-0094-43D5-8CB4-C68B11ACF764}" type="presParOf" srcId="{48CAD124-AB74-43C5-890D-788F64DE4218}" destId="{B0D1A6D6-6508-4090-A522-7FFD2E5D8607}" srcOrd="2" destOrd="0" presId="urn:microsoft.com/office/officeart/2008/layout/NameandTitleOrganizationalChart"/>
    <dgm:cxn modelId="{DC9F8D6B-D8D6-4843-8AEC-1C5CE1C321AB}" type="presParOf" srcId="{A7904862-3406-470E-98DB-65379889E8C7}" destId="{C71E6CBB-E69A-41DD-94AD-5CC4014E462D}" srcOrd="2" destOrd="0" presId="urn:microsoft.com/office/officeart/2008/layout/NameandTitleOrganizationalChart"/>
    <dgm:cxn modelId="{CBCEDC99-17EB-435B-B757-AF9F167AA7EE}" type="presParOf" srcId="{A7904862-3406-470E-98DB-65379889E8C7}" destId="{2FB4A8FF-88ED-4DB5-9AE5-A64307EAC364}" srcOrd="3" destOrd="0" presId="urn:microsoft.com/office/officeart/2008/layout/NameandTitleOrganizationalChart"/>
    <dgm:cxn modelId="{57EE0761-D436-4D6C-9216-2A56E71B0438}" type="presParOf" srcId="{2FB4A8FF-88ED-4DB5-9AE5-A64307EAC364}" destId="{5E4EA0A7-AE7D-4AAB-BC32-BD6F7229E8CA}" srcOrd="0" destOrd="0" presId="urn:microsoft.com/office/officeart/2008/layout/NameandTitleOrganizationalChart"/>
    <dgm:cxn modelId="{D904E578-5E9C-468B-8B59-11C2EB7EF3F5}" type="presParOf" srcId="{5E4EA0A7-AE7D-4AAB-BC32-BD6F7229E8CA}" destId="{699E4DE6-A2BF-48A2-A456-E3D8188E8C84}" srcOrd="0" destOrd="0" presId="urn:microsoft.com/office/officeart/2008/layout/NameandTitleOrganizationalChart"/>
    <dgm:cxn modelId="{9E32BBD2-2E7C-4DD4-ABAA-925DEDE5F3F1}" type="presParOf" srcId="{5E4EA0A7-AE7D-4AAB-BC32-BD6F7229E8CA}" destId="{207C48CB-2CF2-45CD-BF53-8D5B98E9670D}" srcOrd="1" destOrd="0" presId="urn:microsoft.com/office/officeart/2008/layout/NameandTitleOrganizationalChart"/>
    <dgm:cxn modelId="{E715EEA3-4927-40F2-B60F-34A66A19B00E}" type="presParOf" srcId="{5E4EA0A7-AE7D-4AAB-BC32-BD6F7229E8CA}" destId="{36A52BE5-A69A-4A07-89B7-765AD9833DF9}" srcOrd="2" destOrd="0" presId="urn:microsoft.com/office/officeart/2008/layout/NameandTitleOrganizationalChart"/>
    <dgm:cxn modelId="{BAE8D22A-9A21-42DD-86B9-A616BE6A2518}" type="presParOf" srcId="{2FB4A8FF-88ED-4DB5-9AE5-A64307EAC364}" destId="{938B92F5-D6E2-41E7-AD78-5B0091EB184B}" srcOrd="1" destOrd="0" presId="urn:microsoft.com/office/officeart/2008/layout/NameandTitleOrganizationalChart"/>
    <dgm:cxn modelId="{C24EEB57-85FB-482B-8C6E-27CAE9600170}" type="presParOf" srcId="{2FB4A8FF-88ED-4DB5-9AE5-A64307EAC364}" destId="{06A865B9-495A-49C6-A621-537B50CF32F9}" srcOrd="2" destOrd="0" presId="urn:microsoft.com/office/officeart/2008/layout/NameandTitleOrganizationalChart"/>
    <dgm:cxn modelId="{785B26B6-E6F4-49DA-8B11-2729A2337964}" type="presParOf" srcId="{A7904862-3406-470E-98DB-65379889E8C7}" destId="{8FAE2731-196B-4553-BBE5-0C6CFAFC9C75}" srcOrd="4" destOrd="0" presId="urn:microsoft.com/office/officeart/2008/layout/NameandTitleOrganizationalChart"/>
    <dgm:cxn modelId="{28B21889-0B36-4541-8162-04B85F9C16BA}" type="presParOf" srcId="{A7904862-3406-470E-98DB-65379889E8C7}" destId="{F6DF8F25-98EF-4462-84FA-EACFD2E09351}" srcOrd="5" destOrd="0" presId="urn:microsoft.com/office/officeart/2008/layout/NameandTitleOrganizationalChart"/>
    <dgm:cxn modelId="{5D73266C-1F78-4711-B70B-CB2EC8CF2488}" type="presParOf" srcId="{F6DF8F25-98EF-4462-84FA-EACFD2E09351}" destId="{F755D145-C32B-4FCF-A3F3-4FAB57011313}" srcOrd="0" destOrd="0" presId="urn:microsoft.com/office/officeart/2008/layout/NameandTitleOrganizationalChart"/>
    <dgm:cxn modelId="{E1485456-8637-4D55-8AAE-C24BB5CA41E0}" type="presParOf" srcId="{F755D145-C32B-4FCF-A3F3-4FAB57011313}" destId="{32B76A25-8A30-48B5-88B3-6BB07E4219FD}" srcOrd="0" destOrd="0" presId="urn:microsoft.com/office/officeart/2008/layout/NameandTitleOrganizationalChart"/>
    <dgm:cxn modelId="{93E98FD1-AC3D-4260-80F2-E1249033791A}" type="presParOf" srcId="{F755D145-C32B-4FCF-A3F3-4FAB57011313}" destId="{A2AF1CEA-13B4-4279-A598-AB919AAA9778}" srcOrd="1" destOrd="0" presId="urn:microsoft.com/office/officeart/2008/layout/NameandTitleOrganizationalChart"/>
    <dgm:cxn modelId="{DC4DE8D3-E8CF-4CDA-B480-A802700D4884}" type="presParOf" srcId="{F755D145-C32B-4FCF-A3F3-4FAB57011313}" destId="{20213CF9-F7C2-4333-838B-962F53ACBA95}" srcOrd="2" destOrd="0" presId="urn:microsoft.com/office/officeart/2008/layout/NameandTitleOrganizationalChart"/>
    <dgm:cxn modelId="{F104D14D-B770-4A47-9C1F-5E132E837512}" type="presParOf" srcId="{F6DF8F25-98EF-4462-84FA-EACFD2E09351}" destId="{2C307F08-54FD-4882-B403-D2075AD44419}" srcOrd="1" destOrd="0" presId="urn:microsoft.com/office/officeart/2008/layout/NameandTitleOrganizationalChart"/>
    <dgm:cxn modelId="{B2849E52-19EE-49D4-BEF5-2F06381AE863}" type="presParOf" srcId="{F6DF8F25-98EF-4462-84FA-EACFD2E09351}" destId="{DE612E14-06A7-4E5C-9A81-EF23ACB7F4D1}" srcOrd="2" destOrd="0" presId="urn:microsoft.com/office/officeart/2008/layout/NameandTitleOrganizationalChart"/>
    <dgm:cxn modelId="{77BCB732-39AC-4F17-A44F-87997D2920C6}" type="presParOf" srcId="{903A7A1F-9CBC-4233-9CD6-EE86FBC5C6DE}" destId="{77666B58-4D41-4481-96D7-EFFBA755F69A}" srcOrd="2" destOrd="0" presId="urn:microsoft.com/office/officeart/2008/layout/NameandTitleOrganizationalChart"/>
    <dgm:cxn modelId="{53692777-1B96-4339-BE30-1B654C9E1334}" type="presParOf" srcId="{63F78A39-C4EC-4961-8498-826E72CAC8FB}" destId="{3B5B6855-D389-43D5-96F3-7B69CA47CC1C}" srcOrd="2" destOrd="0" presId="urn:microsoft.com/office/officeart/2008/layout/NameandTitleOrganizational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335212-E3F3-467C-B5D2-F22B44F30294}" type="doc">
      <dgm:prSet loTypeId="urn:microsoft.com/office/officeart/2005/8/layout/default" loCatId="list" qsTypeId="urn:microsoft.com/office/officeart/2005/8/quickstyle/simple1" qsCatId="simple" csTypeId="urn:microsoft.com/office/officeart/2005/8/colors/accent1_4" csCatId="accent1" phldr="1"/>
      <dgm:spPr/>
      <dgm:t>
        <a:bodyPr/>
        <a:lstStyle/>
        <a:p>
          <a:endParaRPr lang="en-GB"/>
        </a:p>
      </dgm:t>
    </dgm:pt>
    <dgm:pt modelId="{3B43261B-B026-4FE7-8C46-E2E90C8005A7}">
      <dgm:prSet phldrT="[Text]"/>
      <dgm:spPr/>
      <dgm:t>
        <a:bodyPr/>
        <a:lstStyle/>
        <a:p>
          <a:pPr marL="0" lvl="0" defTabSz="711200">
            <a:lnSpc>
              <a:spcPct val="90000"/>
            </a:lnSpc>
            <a:spcBef>
              <a:spcPct val="0"/>
            </a:spcBef>
            <a:spcAft>
              <a:spcPct val="35000"/>
            </a:spcAft>
            <a:buClr>
              <a:schemeClr val="accent2"/>
            </a:buClr>
            <a:buFont typeface="Arial" panose="020B0604020202020204" pitchFamily="34" charset="0"/>
            <a:buChar char="•"/>
          </a:pPr>
          <a:r>
            <a:rPr lang="en-GB" dirty="0">
              <a:latin typeface="Proxima Nova Rg" panose="02000506030000020004" pitchFamily="50" charset="0"/>
            </a:rPr>
            <a:t>Prospective</a:t>
          </a:r>
        </a:p>
        <a:p>
          <a:pPr marL="0" lvl="0" defTabSz="711200">
            <a:lnSpc>
              <a:spcPct val="90000"/>
            </a:lnSpc>
            <a:spcBef>
              <a:spcPct val="0"/>
            </a:spcBef>
            <a:spcAft>
              <a:spcPct val="35000"/>
            </a:spcAft>
            <a:buClr>
              <a:schemeClr val="accent2"/>
            </a:buClr>
            <a:buFont typeface="Arial" panose="020B0604020202020204" pitchFamily="34" charset="0"/>
            <a:buChar char="•"/>
          </a:pPr>
          <a:r>
            <a:rPr lang="en-GB" dirty="0">
              <a:latin typeface="Proxima Nova Rg" panose="02000506030000020004" pitchFamily="50" charset="0"/>
            </a:rPr>
            <a:t>(not legacy)</a:t>
          </a:r>
          <a:endParaRPr lang="en-GB" dirty="0"/>
        </a:p>
      </dgm:t>
    </dgm:pt>
    <dgm:pt modelId="{7BDF2B4B-193C-4B8F-A590-05E286E4BBBF}" type="parTrans" cxnId="{A628FF7F-AE3B-454E-94A5-64A8E6F7002C}">
      <dgm:prSet/>
      <dgm:spPr/>
      <dgm:t>
        <a:bodyPr/>
        <a:lstStyle/>
        <a:p>
          <a:endParaRPr lang="en-GB"/>
        </a:p>
      </dgm:t>
    </dgm:pt>
    <dgm:pt modelId="{4BA4A601-95F8-4E08-AEDE-73BECED2B3A0}" type="sibTrans" cxnId="{A628FF7F-AE3B-454E-94A5-64A8E6F7002C}">
      <dgm:prSet/>
      <dgm:spPr/>
      <dgm:t>
        <a:bodyPr/>
        <a:lstStyle/>
        <a:p>
          <a:endParaRPr lang="en-GB"/>
        </a:p>
      </dgm:t>
    </dgm:pt>
    <dgm:pt modelId="{AE40CCF3-3E5C-4D6F-A417-0177D12DF506}">
      <dgm:prSet phldrT="[Text]"/>
      <dgm:spPr/>
      <dgm:t>
        <a:bodyPr/>
        <a:lstStyle/>
        <a:p>
          <a:pPr marL="0" lvl="0" defTabSz="711200">
            <a:lnSpc>
              <a:spcPct val="90000"/>
            </a:lnSpc>
            <a:spcBef>
              <a:spcPct val="0"/>
            </a:spcBef>
            <a:spcAft>
              <a:spcPct val="35000"/>
            </a:spcAft>
            <a:buClr>
              <a:schemeClr val="accent2"/>
            </a:buClr>
            <a:buFont typeface="Arial" panose="020B0604020202020204" pitchFamily="34" charset="0"/>
            <a:buChar char="•"/>
          </a:pPr>
          <a:r>
            <a:rPr lang="en-GB" dirty="0">
              <a:latin typeface="Proxima Nova Rg" panose="02000506030000020004" pitchFamily="50" charset="0"/>
            </a:rPr>
            <a:t>Promote safety </a:t>
          </a:r>
        </a:p>
        <a:p>
          <a:pPr marL="0" lvl="0" defTabSz="711200">
            <a:lnSpc>
              <a:spcPct val="90000"/>
            </a:lnSpc>
            <a:spcBef>
              <a:spcPct val="0"/>
            </a:spcBef>
            <a:spcAft>
              <a:spcPct val="35000"/>
            </a:spcAft>
            <a:buClr>
              <a:schemeClr val="accent2"/>
            </a:buClr>
            <a:buFont typeface="Arial" panose="020B0604020202020204" pitchFamily="34" charset="0"/>
            <a:buChar char="•"/>
          </a:pPr>
          <a:r>
            <a:rPr lang="en-GB" dirty="0">
              <a:latin typeface="Proxima Nova Rg" panose="02000506030000020004" pitchFamily="50" charset="0"/>
            </a:rPr>
            <a:t>of end-users</a:t>
          </a:r>
          <a:endParaRPr lang="en-GB" dirty="0"/>
        </a:p>
      </dgm:t>
    </dgm:pt>
    <dgm:pt modelId="{E747B561-9FA6-49F9-BF0D-29C91C9E9013}" type="parTrans" cxnId="{585CAB3D-9D7B-4B8C-84D1-44831F613B14}">
      <dgm:prSet/>
      <dgm:spPr/>
      <dgm:t>
        <a:bodyPr/>
        <a:lstStyle/>
        <a:p>
          <a:endParaRPr lang="en-GB"/>
        </a:p>
      </dgm:t>
    </dgm:pt>
    <dgm:pt modelId="{96AAA3AE-5110-408F-AAA0-AAE7E74B4A91}" type="sibTrans" cxnId="{585CAB3D-9D7B-4B8C-84D1-44831F613B14}">
      <dgm:prSet/>
      <dgm:spPr/>
      <dgm:t>
        <a:bodyPr/>
        <a:lstStyle/>
        <a:p>
          <a:endParaRPr lang="en-GB"/>
        </a:p>
      </dgm:t>
    </dgm:pt>
    <dgm:pt modelId="{F79F9A16-6624-4A53-9CB3-9589027D2741}">
      <dgm:prSet phldrT="[Text]"/>
      <dgm:spPr/>
      <dgm:t>
        <a:bodyPr/>
        <a:lstStyle/>
        <a:p>
          <a:pPr>
            <a:buClr>
              <a:schemeClr val="accent2"/>
            </a:buClr>
            <a:buFont typeface="Arial" panose="020B0604020202020204" pitchFamily="34" charset="0"/>
            <a:buChar char="•"/>
          </a:pPr>
          <a:r>
            <a:rPr lang="en-GB" dirty="0">
              <a:latin typeface="Proxima Nova Rg" panose="02000506030000020004" pitchFamily="50" charset="0"/>
            </a:rPr>
            <a:t>Policies &amp; Standards</a:t>
          </a:r>
          <a:endParaRPr lang="en-GB" dirty="0"/>
        </a:p>
      </dgm:t>
    </dgm:pt>
    <dgm:pt modelId="{6D826A7B-6C9D-47DA-BA19-430C9A9106C0}" type="parTrans" cxnId="{B910E2C6-60EC-49C5-8720-F70542FE6083}">
      <dgm:prSet/>
      <dgm:spPr/>
      <dgm:t>
        <a:bodyPr/>
        <a:lstStyle/>
        <a:p>
          <a:endParaRPr lang="en-GB"/>
        </a:p>
      </dgm:t>
    </dgm:pt>
    <dgm:pt modelId="{82E7E31E-E5D6-45CD-8D07-64A1D9C939C9}" type="sibTrans" cxnId="{B910E2C6-60EC-49C5-8720-F70542FE6083}">
      <dgm:prSet/>
      <dgm:spPr/>
      <dgm:t>
        <a:bodyPr/>
        <a:lstStyle/>
        <a:p>
          <a:endParaRPr lang="en-GB"/>
        </a:p>
      </dgm:t>
    </dgm:pt>
    <dgm:pt modelId="{A58D91CC-2E36-46D6-AB39-016CEF29D4EA}">
      <dgm:prSet phldrT="[Text]"/>
      <dgm:spPr/>
      <dgm:t>
        <a:bodyPr/>
        <a:lstStyle/>
        <a:p>
          <a:pPr>
            <a:buClr>
              <a:schemeClr val="accent2"/>
            </a:buClr>
            <a:buFont typeface="Arial" panose="020B0604020202020204" pitchFamily="34" charset="0"/>
            <a:buChar char="•"/>
          </a:pPr>
          <a:r>
            <a:rPr lang="en-GB" dirty="0">
              <a:latin typeface="Proxima Nova Rg" panose="02000506030000020004" pitchFamily="50" charset="0"/>
            </a:rPr>
            <a:t>Identify / advise on existing and emerging risks</a:t>
          </a:r>
          <a:endParaRPr lang="en-GB" dirty="0"/>
        </a:p>
      </dgm:t>
    </dgm:pt>
    <dgm:pt modelId="{B80549A3-B51D-4B81-87ED-B23679654C7E}" type="parTrans" cxnId="{C1D54BEB-DDE3-4514-A444-9F1807155B8B}">
      <dgm:prSet/>
      <dgm:spPr/>
      <dgm:t>
        <a:bodyPr/>
        <a:lstStyle/>
        <a:p>
          <a:endParaRPr lang="en-GB"/>
        </a:p>
      </dgm:t>
    </dgm:pt>
    <dgm:pt modelId="{D5B701B2-8F77-4353-B13A-300805E820CD}" type="sibTrans" cxnId="{C1D54BEB-DDE3-4514-A444-9F1807155B8B}">
      <dgm:prSet/>
      <dgm:spPr/>
      <dgm:t>
        <a:bodyPr/>
        <a:lstStyle/>
        <a:p>
          <a:endParaRPr lang="en-GB"/>
        </a:p>
      </dgm:t>
    </dgm:pt>
    <dgm:pt modelId="{05D78327-2731-4295-822D-B2BB062648B5}">
      <dgm:prSet phldrT="[Text]"/>
      <dgm:spPr/>
      <dgm:t>
        <a:bodyPr/>
        <a:lstStyle/>
        <a:p>
          <a:r>
            <a:rPr lang="en-GB" dirty="0">
              <a:latin typeface="Proxima Nova Rg" panose="02000506030000020004" pitchFamily="50" charset="0"/>
            </a:rPr>
            <a:t>Updates on legal changes</a:t>
          </a:r>
          <a:endParaRPr lang="en-GB" dirty="0"/>
        </a:p>
      </dgm:t>
    </dgm:pt>
    <dgm:pt modelId="{CD0A768B-E52B-4F1A-8BA6-7960EEB3BED8}" type="parTrans" cxnId="{F3F735EF-1016-4CC0-9AA3-6C5501A46B05}">
      <dgm:prSet/>
      <dgm:spPr/>
      <dgm:t>
        <a:bodyPr/>
        <a:lstStyle/>
        <a:p>
          <a:endParaRPr lang="en-GB"/>
        </a:p>
      </dgm:t>
    </dgm:pt>
    <dgm:pt modelId="{BA76D036-2512-41F2-A5CE-17E0AEF75A0B}" type="sibTrans" cxnId="{F3F735EF-1016-4CC0-9AA3-6C5501A46B05}">
      <dgm:prSet/>
      <dgm:spPr/>
      <dgm:t>
        <a:bodyPr/>
        <a:lstStyle/>
        <a:p>
          <a:endParaRPr lang="en-GB"/>
        </a:p>
      </dgm:t>
    </dgm:pt>
    <dgm:pt modelId="{3C565149-D14A-474F-8D3F-59A6512CB1FE}">
      <dgm:prSet/>
      <dgm:spPr>
        <a:solidFill>
          <a:schemeClr val="accent2">
            <a:lumMod val="50000"/>
          </a:schemeClr>
        </a:solidFill>
      </dgm:spPr>
      <dgm:t>
        <a:bodyPr/>
        <a:lstStyle/>
        <a:p>
          <a:r>
            <a:rPr lang="en-GB" dirty="0"/>
            <a:t>Targeted audits of building safety issues</a:t>
          </a:r>
        </a:p>
      </dgm:t>
    </dgm:pt>
    <dgm:pt modelId="{AC750A60-319F-4FD6-9863-A3F3B982247E}" type="parTrans" cxnId="{BD86AA39-5EF5-4E97-B3EF-0421AE797DD3}">
      <dgm:prSet/>
      <dgm:spPr/>
      <dgm:t>
        <a:bodyPr/>
        <a:lstStyle/>
        <a:p>
          <a:endParaRPr lang="en-GB"/>
        </a:p>
      </dgm:t>
    </dgm:pt>
    <dgm:pt modelId="{B3DFD21D-F697-4292-95CF-C9AD07641A3F}" type="sibTrans" cxnId="{BD86AA39-5EF5-4E97-B3EF-0421AE797DD3}">
      <dgm:prSet/>
      <dgm:spPr/>
      <dgm:t>
        <a:bodyPr/>
        <a:lstStyle/>
        <a:p>
          <a:endParaRPr lang="en-GB"/>
        </a:p>
      </dgm:t>
    </dgm:pt>
    <dgm:pt modelId="{0915C46A-9C05-4B51-B060-7D4EDCF11DF0}">
      <dgm:prSet/>
      <dgm:spPr/>
      <dgm:t>
        <a:bodyPr/>
        <a:lstStyle/>
        <a:p>
          <a:r>
            <a:rPr lang="en-GB"/>
            <a:t>Sharing of best practice</a:t>
          </a:r>
          <a:endParaRPr lang="en-GB" dirty="0"/>
        </a:p>
      </dgm:t>
    </dgm:pt>
    <dgm:pt modelId="{88E66DE6-2687-4A8A-A77D-0476F2A9D108}" type="parTrans" cxnId="{8E37E887-38BC-4CDB-A8D3-1DA23479C670}">
      <dgm:prSet/>
      <dgm:spPr/>
      <dgm:t>
        <a:bodyPr/>
        <a:lstStyle/>
        <a:p>
          <a:endParaRPr lang="en-GB"/>
        </a:p>
      </dgm:t>
    </dgm:pt>
    <dgm:pt modelId="{D9554A97-B5AF-400A-842A-3C1A041FD5E7}" type="sibTrans" cxnId="{8E37E887-38BC-4CDB-A8D3-1DA23479C670}">
      <dgm:prSet/>
      <dgm:spPr/>
      <dgm:t>
        <a:bodyPr/>
        <a:lstStyle/>
        <a:p>
          <a:endParaRPr lang="en-GB"/>
        </a:p>
      </dgm:t>
    </dgm:pt>
    <dgm:pt modelId="{E84550A4-404A-4B46-931A-9C1DBD5C7863}">
      <dgm:prSet/>
      <dgm:spPr/>
      <dgm:t>
        <a:bodyPr/>
        <a:lstStyle/>
        <a:p>
          <a:r>
            <a:rPr lang="en-GB"/>
            <a:t>Maintaining BSF Champion Status</a:t>
          </a:r>
          <a:endParaRPr lang="en-GB" dirty="0"/>
        </a:p>
      </dgm:t>
    </dgm:pt>
    <dgm:pt modelId="{A0A18507-2FE4-43BD-849B-951ADAD504FA}" type="parTrans" cxnId="{0BB75C97-5E6B-4B26-A85F-77617F763016}">
      <dgm:prSet/>
      <dgm:spPr/>
      <dgm:t>
        <a:bodyPr/>
        <a:lstStyle/>
        <a:p>
          <a:endParaRPr lang="en-GB"/>
        </a:p>
      </dgm:t>
    </dgm:pt>
    <dgm:pt modelId="{7C5A53A5-52D2-472A-A31E-252F592B5DE7}" type="sibTrans" cxnId="{0BB75C97-5E6B-4B26-A85F-77617F763016}">
      <dgm:prSet/>
      <dgm:spPr/>
      <dgm:t>
        <a:bodyPr/>
        <a:lstStyle/>
        <a:p>
          <a:endParaRPr lang="en-GB"/>
        </a:p>
      </dgm:t>
    </dgm:pt>
    <dgm:pt modelId="{47509EBD-5514-45BB-B643-C9B9EA295CC6}">
      <dgm:prSet/>
      <dgm:spPr>
        <a:solidFill>
          <a:schemeClr val="accent2">
            <a:lumMod val="75000"/>
          </a:schemeClr>
        </a:solidFill>
      </dgm:spPr>
      <dgm:t>
        <a:bodyPr/>
        <a:lstStyle/>
        <a:p>
          <a:r>
            <a:rPr lang="en-GB" dirty="0">
              <a:latin typeface="Proxima Nova Rg" panose="02000506030000020004" pitchFamily="50" charset="0"/>
            </a:rPr>
            <a:t>Advise on training requirements</a:t>
          </a:r>
        </a:p>
      </dgm:t>
    </dgm:pt>
    <dgm:pt modelId="{C9ED8A3D-BC0F-4C21-A4FC-43F7CC60EE0A}" type="parTrans" cxnId="{313C5871-16F9-4569-86C2-2AFC5A35EF24}">
      <dgm:prSet/>
      <dgm:spPr/>
      <dgm:t>
        <a:bodyPr/>
        <a:lstStyle/>
        <a:p>
          <a:endParaRPr lang="en-GB"/>
        </a:p>
      </dgm:t>
    </dgm:pt>
    <dgm:pt modelId="{1133689D-5633-46ED-B365-B9ABC2A2BAFC}" type="sibTrans" cxnId="{313C5871-16F9-4569-86C2-2AFC5A35EF24}">
      <dgm:prSet/>
      <dgm:spPr/>
      <dgm:t>
        <a:bodyPr/>
        <a:lstStyle/>
        <a:p>
          <a:endParaRPr lang="en-GB"/>
        </a:p>
      </dgm:t>
    </dgm:pt>
    <dgm:pt modelId="{870585DC-A388-4F9E-8F33-06686F4B2BB2}">
      <dgm:prSet/>
      <dgm:spPr/>
      <dgm:t>
        <a:bodyPr/>
        <a:lstStyle/>
        <a:p>
          <a:r>
            <a:rPr lang="en-GB" dirty="0">
              <a:latin typeface="Proxima Nova Rg" panose="02000506030000020004" pitchFamily="50" charset="0"/>
            </a:rPr>
            <a:t>Report building safety metrics to Board</a:t>
          </a:r>
        </a:p>
      </dgm:t>
    </dgm:pt>
    <dgm:pt modelId="{92F19FDA-5456-410E-8E2B-D86044BAA701}" type="parTrans" cxnId="{D4CAA03E-DD95-4009-B9ED-803D30F6FE67}">
      <dgm:prSet/>
      <dgm:spPr/>
      <dgm:t>
        <a:bodyPr/>
        <a:lstStyle/>
        <a:p>
          <a:endParaRPr lang="en-GB"/>
        </a:p>
      </dgm:t>
    </dgm:pt>
    <dgm:pt modelId="{B594ABFF-4AA3-4BBB-8754-25466736C670}" type="sibTrans" cxnId="{D4CAA03E-DD95-4009-B9ED-803D30F6FE67}">
      <dgm:prSet/>
      <dgm:spPr/>
      <dgm:t>
        <a:bodyPr/>
        <a:lstStyle/>
        <a:p>
          <a:endParaRPr lang="en-GB"/>
        </a:p>
      </dgm:t>
    </dgm:pt>
    <dgm:pt modelId="{86A2DAC7-B7B8-44DF-9D21-8C1A011F200A}">
      <dgm:prSet/>
      <dgm:spPr>
        <a:solidFill>
          <a:schemeClr val="accent1">
            <a:lumMod val="50000"/>
          </a:schemeClr>
        </a:solidFill>
      </dgm:spPr>
      <dgm:t>
        <a:bodyPr/>
        <a:lstStyle/>
        <a:p>
          <a:r>
            <a:rPr lang="en-GB" dirty="0">
              <a:latin typeface="Proxima Nova Rg" panose="02000506030000020004" pitchFamily="50" charset="0"/>
            </a:rPr>
            <a:t>Promoting collaboration across business</a:t>
          </a:r>
        </a:p>
      </dgm:t>
    </dgm:pt>
    <dgm:pt modelId="{2DA9E62F-799C-4D25-960F-BECBD14E692F}" type="parTrans" cxnId="{4CC61D3A-ACE1-44A4-A516-3ACC9D3D7C02}">
      <dgm:prSet/>
      <dgm:spPr/>
      <dgm:t>
        <a:bodyPr/>
        <a:lstStyle/>
        <a:p>
          <a:endParaRPr lang="en-GB"/>
        </a:p>
      </dgm:t>
    </dgm:pt>
    <dgm:pt modelId="{2E96D7C0-089C-4BC7-9B2D-A9DE872C88ED}" type="sibTrans" cxnId="{4CC61D3A-ACE1-44A4-A516-3ACC9D3D7C02}">
      <dgm:prSet/>
      <dgm:spPr/>
      <dgm:t>
        <a:bodyPr/>
        <a:lstStyle/>
        <a:p>
          <a:endParaRPr lang="en-GB"/>
        </a:p>
      </dgm:t>
    </dgm:pt>
    <dgm:pt modelId="{9F5516BF-2A53-46E6-8002-41576ECC84C3}">
      <dgm:prSet/>
      <dgm:spPr/>
      <dgm:t>
        <a:bodyPr/>
        <a:lstStyle/>
        <a:p>
          <a:r>
            <a:rPr lang="en-GB" dirty="0">
              <a:latin typeface="Proxima Nova Rg" panose="02000506030000020004" pitchFamily="50" charset="0"/>
            </a:rPr>
            <a:t>Guidance / FAQs</a:t>
          </a:r>
        </a:p>
      </dgm:t>
    </dgm:pt>
    <dgm:pt modelId="{1D866C6C-C13E-4449-A241-125E50275659}" type="parTrans" cxnId="{71872E6D-F471-4439-98E5-4B346925FDDB}">
      <dgm:prSet/>
      <dgm:spPr/>
      <dgm:t>
        <a:bodyPr/>
        <a:lstStyle/>
        <a:p>
          <a:endParaRPr lang="en-GB"/>
        </a:p>
      </dgm:t>
    </dgm:pt>
    <dgm:pt modelId="{FBE2791F-D50E-4577-AD36-5C55A36AB891}" type="sibTrans" cxnId="{71872E6D-F471-4439-98E5-4B346925FDDB}">
      <dgm:prSet/>
      <dgm:spPr/>
      <dgm:t>
        <a:bodyPr/>
        <a:lstStyle/>
        <a:p>
          <a:endParaRPr lang="en-GB"/>
        </a:p>
      </dgm:t>
    </dgm:pt>
    <dgm:pt modelId="{A8237963-5989-4C1F-9F79-9AE1307AB09C}" type="pres">
      <dgm:prSet presAssocID="{1D335212-E3F3-467C-B5D2-F22B44F30294}" presName="diagram" presStyleCnt="0">
        <dgm:presLayoutVars>
          <dgm:dir/>
          <dgm:resizeHandles val="exact"/>
        </dgm:presLayoutVars>
      </dgm:prSet>
      <dgm:spPr/>
    </dgm:pt>
    <dgm:pt modelId="{FA00F99F-E74A-4107-B704-711980171DA4}" type="pres">
      <dgm:prSet presAssocID="{3B43261B-B026-4FE7-8C46-E2E90C8005A7}" presName="node" presStyleLbl="node1" presStyleIdx="0" presStyleCnt="12">
        <dgm:presLayoutVars>
          <dgm:bulletEnabled val="1"/>
        </dgm:presLayoutVars>
      </dgm:prSet>
      <dgm:spPr/>
    </dgm:pt>
    <dgm:pt modelId="{9AE3C9B4-5C13-4AC4-B744-2B40A8BB999E}" type="pres">
      <dgm:prSet presAssocID="{4BA4A601-95F8-4E08-AEDE-73BECED2B3A0}" presName="sibTrans" presStyleCnt="0"/>
      <dgm:spPr/>
    </dgm:pt>
    <dgm:pt modelId="{69280A19-479A-4441-8064-993EF283A7DB}" type="pres">
      <dgm:prSet presAssocID="{AE40CCF3-3E5C-4D6F-A417-0177D12DF506}" presName="node" presStyleLbl="node1" presStyleIdx="1" presStyleCnt="12">
        <dgm:presLayoutVars>
          <dgm:bulletEnabled val="1"/>
        </dgm:presLayoutVars>
      </dgm:prSet>
      <dgm:spPr/>
    </dgm:pt>
    <dgm:pt modelId="{BA66DBD2-231E-4BA0-9FA1-404822C95860}" type="pres">
      <dgm:prSet presAssocID="{96AAA3AE-5110-408F-AAA0-AAE7E74B4A91}" presName="sibTrans" presStyleCnt="0"/>
      <dgm:spPr/>
    </dgm:pt>
    <dgm:pt modelId="{C7F4730F-FDA1-4097-9DCA-968E7C76A166}" type="pres">
      <dgm:prSet presAssocID="{F79F9A16-6624-4A53-9CB3-9589027D2741}" presName="node" presStyleLbl="node1" presStyleIdx="2" presStyleCnt="12">
        <dgm:presLayoutVars>
          <dgm:bulletEnabled val="1"/>
        </dgm:presLayoutVars>
      </dgm:prSet>
      <dgm:spPr/>
    </dgm:pt>
    <dgm:pt modelId="{9B1A5D84-4470-4215-AE6A-48E8F6AC2E3A}" type="pres">
      <dgm:prSet presAssocID="{82E7E31E-E5D6-45CD-8D07-64A1D9C939C9}" presName="sibTrans" presStyleCnt="0"/>
      <dgm:spPr/>
    </dgm:pt>
    <dgm:pt modelId="{3CB90AAD-36BC-4F2B-90A5-96037A9CD8B3}" type="pres">
      <dgm:prSet presAssocID="{A58D91CC-2E36-46D6-AB39-016CEF29D4EA}" presName="node" presStyleLbl="node1" presStyleIdx="3" presStyleCnt="12">
        <dgm:presLayoutVars>
          <dgm:bulletEnabled val="1"/>
        </dgm:presLayoutVars>
      </dgm:prSet>
      <dgm:spPr/>
    </dgm:pt>
    <dgm:pt modelId="{F2510E5B-F2C0-4F9E-9AA3-D05269B6D1E6}" type="pres">
      <dgm:prSet presAssocID="{D5B701B2-8F77-4353-B13A-300805E820CD}" presName="sibTrans" presStyleCnt="0"/>
      <dgm:spPr/>
    </dgm:pt>
    <dgm:pt modelId="{B2846295-C739-4F6B-B909-2AA4B82F2A53}" type="pres">
      <dgm:prSet presAssocID="{05D78327-2731-4295-822D-B2BB062648B5}" presName="node" presStyleLbl="node1" presStyleIdx="4" presStyleCnt="12">
        <dgm:presLayoutVars>
          <dgm:bulletEnabled val="1"/>
        </dgm:presLayoutVars>
      </dgm:prSet>
      <dgm:spPr/>
    </dgm:pt>
    <dgm:pt modelId="{B04327F0-9E0D-4065-A54C-1DF9F163C356}" type="pres">
      <dgm:prSet presAssocID="{BA76D036-2512-41F2-A5CE-17E0AEF75A0B}" presName="sibTrans" presStyleCnt="0"/>
      <dgm:spPr/>
    </dgm:pt>
    <dgm:pt modelId="{F5B8E6A4-A5F1-4912-BDBB-6A09305BC7AE}" type="pres">
      <dgm:prSet presAssocID="{3C565149-D14A-474F-8D3F-59A6512CB1FE}" presName="node" presStyleLbl="node1" presStyleIdx="5" presStyleCnt="12">
        <dgm:presLayoutVars>
          <dgm:bulletEnabled val="1"/>
        </dgm:presLayoutVars>
      </dgm:prSet>
      <dgm:spPr/>
    </dgm:pt>
    <dgm:pt modelId="{A018C99D-1018-4228-B167-D6AB2D7E3F0C}" type="pres">
      <dgm:prSet presAssocID="{B3DFD21D-F697-4292-95CF-C9AD07641A3F}" presName="sibTrans" presStyleCnt="0"/>
      <dgm:spPr/>
    </dgm:pt>
    <dgm:pt modelId="{8B01C438-2794-4019-B089-0FE27E0CC6F0}" type="pres">
      <dgm:prSet presAssocID="{47509EBD-5514-45BB-B643-C9B9EA295CC6}" presName="node" presStyleLbl="node1" presStyleIdx="6" presStyleCnt="12">
        <dgm:presLayoutVars>
          <dgm:bulletEnabled val="1"/>
        </dgm:presLayoutVars>
      </dgm:prSet>
      <dgm:spPr/>
    </dgm:pt>
    <dgm:pt modelId="{4153B7E3-4443-4A44-88BC-62BB69456426}" type="pres">
      <dgm:prSet presAssocID="{1133689D-5633-46ED-B365-B9ABC2A2BAFC}" presName="sibTrans" presStyleCnt="0"/>
      <dgm:spPr/>
    </dgm:pt>
    <dgm:pt modelId="{D578532A-E995-4C93-A9AA-5624DA0E4989}" type="pres">
      <dgm:prSet presAssocID="{86A2DAC7-B7B8-44DF-9D21-8C1A011F200A}" presName="node" presStyleLbl="node1" presStyleIdx="7" presStyleCnt="12">
        <dgm:presLayoutVars>
          <dgm:bulletEnabled val="1"/>
        </dgm:presLayoutVars>
      </dgm:prSet>
      <dgm:spPr/>
    </dgm:pt>
    <dgm:pt modelId="{1669D23F-DE18-4350-9552-649F5B2DEF30}" type="pres">
      <dgm:prSet presAssocID="{2E96D7C0-089C-4BC7-9B2D-A9DE872C88ED}" presName="sibTrans" presStyleCnt="0"/>
      <dgm:spPr/>
    </dgm:pt>
    <dgm:pt modelId="{574C16AD-7F9A-49F0-B653-B4784898C32B}" type="pres">
      <dgm:prSet presAssocID="{870585DC-A388-4F9E-8F33-06686F4B2BB2}" presName="node" presStyleLbl="node1" presStyleIdx="8" presStyleCnt="12">
        <dgm:presLayoutVars>
          <dgm:bulletEnabled val="1"/>
        </dgm:presLayoutVars>
      </dgm:prSet>
      <dgm:spPr/>
    </dgm:pt>
    <dgm:pt modelId="{3FD096DD-29E3-4FBC-BD59-BAE0043A3F42}" type="pres">
      <dgm:prSet presAssocID="{B594ABFF-4AA3-4BBB-8754-25466736C670}" presName="sibTrans" presStyleCnt="0"/>
      <dgm:spPr/>
    </dgm:pt>
    <dgm:pt modelId="{85226F3F-291C-453B-93C3-7C7DFE79EDC5}" type="pres">
      <dgm:prSet presAssocID="{0915C46A-9C05-4B51-B060-7D4EDCF11DF0}" presName="node" presStyleLbl="node1" presStyleIdx="9" presStyleCnt="12">
        <dgm:presLayoutVars>
          <dgm:bulletEnabled val="1"/>
        </dgm:presLayoutVars>
      </dgm:prSet>
      <dgm:spPr/>
    </dgm:pt>
    <dgm:pt modelId="{3ABBB789-341F-4DBB-8B87-B8F575C1C73D}" type="pres">
      <dgm:prSet presAssocID="{D9554A97-B5AF-400A-842A-3C1A041FD5E7}" presName="sibTrans" presStyleCnt="0"/>
      <dgm:spPr/>
    </dgm:pt>
    <dgm:pt modelId="{81826D91-020C-48CC-8B8F-839A9B5C0831}" type="pres">
      <dgm:prSet presAssocID="{E84550A4-404A-4B46-931A-9C1DBD5C7863}" presName="node" presStyleLbl="node1" presStyleIdx="10" presStyleCnt="12">
        <dgm:presLayoutVars>
          <dgm:bulletEnabled val="1"/>
        </dgm:presLayoutVars>
      </dgm:prSet>
      <dgm:spPr/>
    </dgm:pt>
    <dgm:pt modelId="{E2873457-D6F5-4776-B290-72BB4922C9E9}" type="pres">
      <dgm:prSet presAssocID="{7C5A53A5-52D2-472A-A31E-252F592B5DE7}" presName="sibTrans" presStyleCnt="0"/>
      <dgm:spPr/>
    </dgm:pt>
    <dgm:pt modelId="{F44EEF1B-82BB-452F-AFAB-A097D793FB23}" type="pres">
      <dgm:prSet presAssocID="{9F5516BF-2A53-46E6-8002-41576ECC84C3}" presName="node" presStyleLbl="node1" presStyleIdx="11" presStyleCnt="12">
        <dgm:presLayoutVars>
          <dgm:bulletEnabled val="1"/>
        </dgm:presLayoutVars>
      </dgm:prSet>
      <dgm:spPr/>
    </dgm:pt>
  </dgm:ptLst>
  <dgm:cxnLst>
    <dgm:cxn modelId="{8388ED11-2A0E-4892-B890-B5966FD376DF}" type="presOf" srcId="{A58D91CC-2E36-46D6-AB39-016CEF29D4EA}" destId="{3CB90AAD-36BC-4F2B-90A5-96037A9CD8B3}" srcOrd="0" destOrd="0" presId="urn:microsoft.com/office/officeart/2005/8/layout/default"/>
    <dgm:cxn modelId="{E8846E15-DB7D-4183-8796-D491CA837DDB}" type="presOf" srcId="{3C565149-D14A-474F-8D3F-59A6512CB1FE}" destId="{F5B8E6A4-A5F1-4912-BDBB-6A09305BC7AE}" srcOrd="0" destOrd="0" presId="urn:microsoft.com/office/officeart/2005/8/layout/default"/>
    <dgm:cxn modelId="{C885EF15-1FBA-45B7-9A93-2B6DC18CE229}" type="presOf" srcId="{3B43261B-B026-4FE7-8C46-E2E90C8005A7}" destId="{FA00F99F-E74A-4107-B704-711980171DA4}" srcOrd="0" destOrd="0" presId="urn:microsoft.com/office/officeart/2005/8/layout/default"/>
    <dgm:cxn modelId="{F0BA812F-AF1F-4532-8709-3D4C21BF409B}" type="presOf" srcId="{F79F9A16-6624-4A53-9CB3-9589027D2741}" destId="{C7F4730F-FDA1-4097-9DCA-968E7C76A166}" srcOrd="0" destOrd="0" presId="urn:microsoft.com/office/officeart/2005/8/layout/default"/>
    <dgm:cxn modelId="{BD86AA39-5EF5-4E97-B3EF-0421AE797DD3}" srcId="{1D335212-E3F3-467C-B5D2-F22B44F30294}" destId="{3C565149-D14A-474F-8D3F-59A6512CB1FE}" srcOrd="5" destOrd="0" parTransId="{AC750A60-319F-4FD6-9863-A3F3B982247E}" sibTransId="{B3DFD21D-F697-4292-95CF-C9AD07641A3F}"/>
    <dgm:cxn modelId="{4CC61D3A-ACE1-44A4-A516-3ACC9D3D7C02}" srcId="{1D335212-E3F3-467C-B5D2-F22B44F30294}" destId="{86A2DAC7-B7B8-44DF-9D21-8C1A011F200A}" srcOrd="7" destOrd="0" parTransId="{2DA9E62F-799C-4D25-960F-BECBD14E692F}" sibTransId="{2E96D7C0-089C-4BC7-9B2D-A9DE872C88ED}"/>
    <dgm:cxn modelId="{585CAB3D-9D7B-4B8C-84D1-44831F613B14}" srcId="{1D335212-E3F3-467C-B5D2-F22B44F30294}" destId="{AE40CCF3-3E5C-4D6F-A417-0177D12DF506}" srcOrd="1" destOrd="0" parTransId="{E747B561-9FA6-49F9-BF0D-29C91C9E9013}" sibTransId="{96AAA3AE-5110-408F-AAA0-AAE7E74B4A91}"/>
    <dgm:cxn modelId="{D4CAA03E-DD95-4009-B9ED-803D30F6FE67}" srcId="{1D335212-E3F3-467C-B5D2-F22B44F30294}" destId="{870585DC-A388-4F9E-8F33-06686F4B2BB2}" srcOrd="8" destOrd="0" parTransId="{92F19FDA-5456-410E-8E2B-D86044BAA701}" sibTransId="{B594ABFF-4AA3-4BBB-8754-25466736C670}"/>
    <dgm:cxn modelId="{0DE40067-9170-41EE-9BDF-DBAE255DF290}" type="presOf" srcId="{1D335212-E3F3-467C-B5D2-F22B44F30294}" destId="{A8237963-5989-4C1F-9F79-9AE1307AB09C}" srcOrd="0" destOrd="0" presId="urn:microsoft.com/office/officeart/2005/8/layout/default"/>
    <dgm:cxn modelId="{8084AD4B-88F9-4877-BFC2-D66D2450CF92}" type="presOf" srcId="{E84550A4-404A-4B46-931A-9C1DBD5C7863}" destId="{81826D91-020C-48CC-8B8F-839A9B5C0831}" srcOrd="0" destOrd="0" presId="urn:microsoft.com/office/officeart/2005/8/layout/default"/>
    <dgm:cxn modelId="{71872E6D-F471-4439-98E5-4B346925FDDB}" srcId="{1D335212-E3F3-467C-B5D2-F22B44F30294}" destId="{9F5516BF-2A53-46E6-8002-41576ECC84C3}" srcOrd="11" destOrd="0" parTransId="{1D866C6C-C13E-4449-A241-125E50275659}" sibTransId="{FBE2791F-D50E-4577-AD36-5C55A36AB891}"/>
    <dgm:cxn modelId="{313C5871-16F9-4569-86C2-2AFC5A35EF24}" srcId="{1D335212-E3F3-467C-B5D2-F22B44F30294}" destId="{47509EBD-5514-45BB-B643-C9B9EA295CC6}" srcOrd="6" destOrd="0" parTransId="{C9ED8A3D-BC0F-4C21-A4FC-43F7CC60EE0A}" sibTransId="{1133689D-5633-46ED-B365-B9ABC2A2BAFC}"/>
    <dgm:cxn modelId="{405F217B-9D6B-4FF8-AE74-A7BEAB2AA205}" type="presOf" srcId="{47509EBD-5514-45BB-B643-C9B9EA295CC6}" destId="{8B01C438-2794-4019-B089-0FE27E0CC6F0}" srcOrd="0" destOrd="0" presId="urn:microsoft.com/office/officeart/2005/8/layout/default"/>
    <dgm:cxn modelId="{A628FF7F-AE3B-454E-94A5-64A8E6F7002C}" srcId="{1D335212-E3F3-467C-B5D2-F22B44F30294}" destId="{3B43261B-B026-4FE7-8C46-E2E90C8005A7}" srcOrd="0" destOrd="0" parTransId="{7BDF2B4B-193C-4B8F-A590-05E286E4BBBF}" sibTransId="{4BA4A601-95F8-4E08-AEDE-73BECED2B3A0}"/>
    <dgm:cxn modelId="{8E37E887-38BC-4CDB-A8D3-1DA23479C670}" srcId="{1D335212-E3F3-467C-B5D2-F22B44F30294}" destId="{0915C46A-9C05-4B51-B060-7D4EDCF11DF0}" srcOrd="9" destOrd="0" parTransId="{88E66DE6-2687-4A8A-A77D-0476F2A9D108}" sibTransId="{D9554A97-B5AF-400A-842A-3C1A041FD5E7}"/>
    <dgm:cxn modelId="{0BB75C97-5E6B-4B26-A85F-77617F763016}" srcId="{1D335212-E3F3-467C-B5D2-F22B44F30294}" destId="{E84550A4-404A-4B46-931A-9C1DBD5C7863}" srcOrd="10" destOrd="0" parTransId="{A0A18507-2FE4-43BD-849B-951ADAD504FA}" sibTransId="{7C5A53A5-52D2-472A-A31E-252F592B5DE7}"/>
    <dgm:cxn modelId="{72ACEB9B-F855-4746-94B4-DFCDDC871179}" type="presOf" srcId="{0915C46A-9C05-4B51-B060-7D4EDCF11DF0}" destId="{85226F3F-291C-453B-93C3-7C7DFE79EDC5}" srcOrd="0" destOrd="0" presId="urn:microsoft.com/office/officeart/2005/8/layout/default"/>
    <dgm:cxn modelId="{730CFDAA-5EAF-4D63-B89E-56B51E16E04B}" type="presOf" srcId="{9F5516BF-2A53-46E6-8002-41576ECC84C3}" destId="{F44EEF1B-82BB-452F-AFAB-A097D793FB23}" srcOrd="0" destOrd="0" presId="urn:microsoft.com/office/officeart/2005/8/layout/default"/>
    <dgm:cxn modelId="{D1C1D7AF-0A4A-4F9F-A888-C5CDFC0113A1}" type="presOf" srcId="{05D78327-2731-4295-822D-B2BB062648B5}" destId="{B2846295-C739-4F6B-B909-2AA4B82F2A53}" srcOrd="0" destOrd="0" presId="urn:microsoft.com/office/officeart/2005/8/layout/default"/>
    <dgm:cxn modelId="{860D2BB3-B911-48AB-B09C-7098DBE4B98F}" type="presOf" srcId="{870585DC-A388-4F9E-8F33-06686F4B2BB2}" destId="{574C16AD-7F9A-49F0-B653-B4784898C32B}" srcOrd="0" destOrd="0" presId="urn:microsoft.com/office/officeart/2005/8/layout/default"/>
    <dgm:cxn modelId="{B910E2C6-60EC-49C5-8720-F70542FE6083}" srcId="{1D335212-E3F3-467C-B5D2-F22B44F30294}" destId="{F79F9A16-6624-4A53-9CB3-9589027D2741}" srcOrd="2" destOrd="0" parTransId="{6D826A7B-6C9D-47DA-BA19-430C9A9106C0}" sibTransId="{82E7E31E-E5D6-45CD-8D07-64A1D9C939C9}"/>
    <dgm:cxn modelId="{6DB941D3-DAD8-43CB-9CF7-AA9FBAA8315E}" type="presOf" srcId="{AE40CCF3-3E5C-4D6F-A417-0177D12DF506}" destId="{69280A19-479A-4441-8064-993EF283A7DB}" srcOrd="0" destOrd="0" presId="urn:microsoft.com/office/officeart/2005/8/layout/default"/>
    <dgm:cxn modelId="{FCD448E4-8054-47AF-9AF7-7D548C92078B}" type="presOf" srcId="{86A2DAC7-B7B8-44DF-9D21-8C1A011F200A}" destId="{D578532A-E995-4C93-A9AA-5624DA0E4989}" srcOrd="0" destOrd="0" presId="urn:microsoft.com/office/officeart/2005/8/layout/default"/>
    <dgm:cxn modelId="{C1D54BEB-DDE3-4514-A444-9F1807155B8B}" srcId="{1D335212-E3F3-467C-B5D2-F22B44F30294}" destId="{A58D91CC-2E36-46D6-AB39-016CEF29D4EA}" srcOrd="3" destOrd="0" parTransId="{B80549A3-B51D-4B81-87ED-B23679654C7E}" sibTransId="{D5B701B2-8F77-4353-B13A-300805E820CD}"/>
    <dgm:cxn modelId="{F3F735EF-1016-4CC0-9AA3-6C5501A46B05}" srcId="{1D335212-E3F3-467C-B5D2-F22B44F30294}" destId="{05D78327-2731-4295-822D-B2BB062648B5}" srcOrd="4" destOrd="0" parTransId="{CD0A768B-E52B-4F1A-8BA6-7960EEB3BED8}" sibTransId="{BA76D036-2512-41F2-A5CE-17E0AEF75A0B}"/>
    <dgm:cxn modelId="{B87C2BFB-94EF-46CD-812D-36485EC5E0DA}" type="presParOf" srcId="{A8237963-5989-4C1F-9F79-9AE1307AB09C}" destId="{FA00F99F-E74A-4107-B704-711980171DA4}" srcOrd="0" destOrd="0" presId="urn:microsoft.com/office/officeart/2005/8/layout/default"/>
    <dgm:cxn modelId="{31318323-71DE-4849-AEE0-F3E41664ACE0}" type="presParOf" srcId="{A8237963-5989-4C1F-9F79-9AE1307AB09C}" destId="{9AE3C9B4-5C13-4AC4-B744-2B40A8BB999E}" srcOrd="1" destOrd="0" presId="urn:microsoft.com/office/officeart/2005/8/layout/default"/>
    <dgm:cxn modelId="{CA73013E-D0C1-4D72-A170-55E2A0571003}" type="presParOf" srcId="{A8237963-5989-4C1F-9F79-9AE1307AB09C}" destId="{69280A19-479A-4441-8064-993EF283A7DB}" srcOrd="2" destOrd="0" presId="urn:microsoft.com/office/officeart/2005/8/layout/default"/>
    <dgm:cxn modelId="{7FBA0FED-BBF6-4899-9D90-3F23F95AC30D}" type="presParOf" srcId="{A8237963-5989-4C1F-9F79-9AE1307AB09C}" destId="{BA66DBD2-231E-4BA0-9FA1-404822C95860}" srcOrd="3" destOrd="0" presId="urn:microsoft.com/office/officeart/2005/8/layout/default"/>
    <dgm:cxn modelId="{356959F5-0F8E-4E0E-B98D-603CB64D7131}" type="presParOf" srcId="{A8237963-5989-4C1F-9F79-9AE1307AB09C}" destId="{C7F4730F-FDA1-4097-9DCA-968E7C76A166}" srcOrd="4" destOrd="0" presId="urn:microsoft.com/office/officeart/2005/8/layout/default"/>
    <dgm:cxn modelId="{5A9D9303-CBDD-4A52-B28A-BB235EB3891C}" type="presParOf" srcId="{A8237963-5989-4C1F-9F79-9AE1307AB09C}" destId="{9B1A5D84-4470-4215-AE6A-48E8F6AC2E3A}" srcOrd="5" destOrd="0" presId="urn:microsoft.com/office/officeart/2005/8/layout/default"/>
    <dgm:cxn modelId="{35B54CC2-AF52-4C44-B82C-988827F87EF1}" type="presParOf" srcId="{A8237963-5989-4C1F-9F79-9AE1307AB09C}" destId="{3CB90AAD-36BC-4F2B-90A5-96037A9CD8B3}" srcOrd="6" destOrd="0" presId="urn:microsoft.com/office/officeart/2005/8/layout/default"/>
    <dgm:cxn modelId="{EE9E5621-81C4-48D6-923A-E2BE95ADF082}" type="presParOf" srcId="{A8237963-5989-4C1F-9F79-9AE1307AB09C}" destId="{F2510E5B-F2C0-4F9E-9AA3-D05269B6D1E6}" srcOrd="7" destOrd="0" presId="urn:microsoft.com/office/officeart/2005/8/layout/default"/>
    <dgm:cxn modelId="{04D96C76-7C18-413B-BB69-74A8152459F0}" type="presParOf" srcId="{A8237963-5989-4C1F-9F79-9AE1307AB09C}" destId="{B2846295-C739-4F6B-B909-2AA4B82F2A53}" srcOrd="8" destOrd="0" presId="urn:microsoft.com/office/officeart/2005/8/layout/default"/>
    <dgm:cxn modelId="{AA57AD4D-38F3-4548-A384-79ED838BB268}" type="presParOf" srcId="{A8237963-5989-4C1F-9F79-9AE1307AB09C}" destId="{B04327F0-9E0D-4065-A54C-1DF9F163C356}" srcOrd="9" destOrd="0" presId="urn:microsoft.com/office/officeart/2005/8/layout/default"/>
    <dgm:cxn modelId="{4D95C206-2373-4E01-AEC3-E1B517CC493A}" type="presParOf" srcId="{A8237963-5989-4C1F-9F79-9AE1307AB09C}" destId="{F5B8E6A4-A5F1-4912-BDBB-6A09305BC7AE}" srcOrd="10" destOrd="0" presId="urn:microsoft.com/office/officeart/2005/8/layout/default"/>
    <dgm:cxn modelId="{8D541B25-DE6C-4874-9AD6-B05953338194}" type="presParOf" srcId="{A8237963-5989-4C1F-9F79-9AE1307AB09C}" destId="{A018C99D-1018-4228-B167-D6AB2D7E3F0C}" srcOrd="11" destOrd="0" presId="urn:microsoft.com/office/officeart/2005/8/layout/default"/>
    <dgm:cxn modelId="{C5740823-7761-4EF5-B0BC-FFB18EC82DC5}" type="presParOf" srcId="{A8237963-5989-4C1F-9F79-9AE1307AB09C}" destId="{8B01C438-2794-4019-B089-0FE27E0CC6F0}" srcOrd="12" destOrd="0" presId="urn:microsoft.com/office/officeart/2005/8/layout/default"/>
    <dgm:cxn modelId="{62930E3D-A4C8-42AF-8A64-142C59AC0DF9}" type="presParOf" srcId="{A8237963-5989-4C1F-9F79-9AE1307AB09C}" destId="{4153B7E3-4443-4A44-88BC-62BB69456426}" srcOrd="13" destOrd="0" presId="urn:microsoft.com/office/officeart/2005/8/layout/default"/>
    <dgm:cxn modelId="{4A5259E7-D7B5-4EC3-BB56-A0323DA85CFD}" type="presParOf" srcId="{A8237963-5989-4C1F-9F79-9AE1307AB09C}" destId="{D578532A-E995-4C93-A9AA-5624DA0E4989}" srcOrd="14" destOrd="0" presId="urn:microsoft.com/office/officeart/2005/8/layout/default"/>
    <dgm:cxn modelId="{2E93EB00-C202-4231-AB70-B7FB1D8698E8}" type="presParOf" srcId="{A8237963-5989-4C1F-9F79-9AE1307AB09C}" destId="{1669D23F-DE18-4350-9552-649F5B2DEF30}" srcOrd="15" destOrd="0" presId="urn:microsoft.com/office/officeart/2005/8/layout/default"/>
    <dgm:cxn modelId="{104B4B22-F0CA-4F48-AF10-6DCB6C9B2E4F}" type="presParOf" srcId="{A8237963-5989-4C1F-9F79-9AE1307AB09C}" destId="{574C16AD-7F9A-49F0-B653-B4784898C32B}" srcOrd="16" destOrd="0" presId="urn:microsoft.com/office/officeart/2005/8/layout/default"/>
    <dgm:cxn modelId="{A32BF94B-6C6D-4733-BA0E-303F8289082C}" type="presParOf" srcId="{A8237963-5989-4C1F-9F79-9AE1307AB09C}" destId="{3FD096DD-29E3-4FBC-BD59-BAE0043A3F42}" srcOrd="17" destOrd="0" presId="urn:microsoft.com/office/officeart/2005/8/layout/default"/>
    <dgm:cxn modelId="{F05147EF-78C3-453C-8C1B-4BA6B5108952}" type="presParOf" srcId="{A8237963-5989-4C1F-9F79-9AE1307AB09C}" destId="{85226F3F-291C-453B-93C3-7C7DFE79EDC5}" srcOrd="18" destOrd="0" presId="urn:microsoft.com/office/officeart/2005/8/layout/default"/>
    <dgm:cxn modelId="{ABCDF432-AC18-4E41-965E-B9F110E4C601}" type="presParOf" srcId="{A8237963-5989-4C1F-9F79-9AE1307AB09C}" destId="{3ABBB789-341F-4DBB-8B87-B8F575C1C73D}" srcOrd="19" destOrd="0" presId="urn:microsoft.com/office/officeart/2005/8/layout/default"/>
    <dgm:cxn modelId="{95F22084-1DB2-475C-80D4-1C01FA5DB969}" type="presParOf" srcId="{A8237963-5989-4C1F-9F79-9AE1307AB09C}" destId="{81826D91-020C-48CC-8B8F-839A9B5C0831}" srcOrd="20" destOrd="0" presId="urn:microsoft.com/office/officeart/2005/8/layout/default"/>
    <dgm:cxn modelId="{7BECEB2E-CD29-4C02-969B-5629EE7833E8}" type="presParOf" srcId="{A8237963-5989-4C1F-9F79-9AE1307AB09C}" destId="{E2873457-D6F5-4776-B290-72BB4922C9E9}" srcOrd="21" destOrd="0" presId="urn:microsoft.com/office/officeart/2005/8/layout/default"/>
    <dgm:cxn modelId="{C48E66A0-45E6-45EC-A782-740C17AC90AB}" type="presParOf" srcId="{A8237963-5989-4C1F-9F79-9AE1307AB09C}" destId="{F44EEF1B-82BB-452F-AFAB-A097D793FB23}" srcOrd="2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750FE1-4A2C-4613-8DEB-7B763F4820ED}">
      <dsp:nvSpPr>
        <dsp:cNvPr id="0" name=""/>
        <dsp:cNvSpPr/>
      </dsp:nvSpPr>
      <dsp:spPr>
        <a:xfrm>
          <a:off x="2041391" y="1860"/>
          <a:ext cx="1465719" cy="14657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GB" sz="1200" b="1" kern="1200" dirty="0"/>
        </a:p>
      </dsp:txBody>
      <dsp:txXfrm>
        <a:off x="2256041" y="216510"/>
        <a:ext cx="1036419" cy="1036419"/>
      </dsp:txXfrm>
    </dsp:sp>
    <dsp:sp modelId="{627160F7-89DC-4B88-B77A-3397A96420D1}">
      <dsp:nvSpPr>
        <dsp:cNvPr id="0" name=""/>
        <dsp:cNvSpPr/>
      </dsp:nvSpPr>
      <dsp:spPr>
        <a:xfrm rot="2160000">
          <a:off x="3460511" y="1127103"/>
          <a:ext cx="388488" cy="494680"/>
        </a:xfrm>
        <a:prstGeom prst="rightArrow">
          <a:avLst>
            <a:gd name="adj1" fmla="val 60000"/>
            <a:gd name="adj2" fmla="val 50000"/>
          </a:avLst>
        </a:prstGeom>
        <a:solidFill>
          <a:schemeClr val="accent4">
            <a:lumMod val="7500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a:off x="3471640" y="1191787"/>
        <a:ext cx="271942" cy="296808"/>
      </dsp:txXfrm>
    </dsp:sp>
    <dsp:sp modelId="{CB0EDF5D-D69D-4393-81F8-81C99C78C171}">
      <dsp:nvSpPr>
        <dsp:cNvPr id="0" name=""/>
        <dsp:cNvSpPr/>
      </dsp:nvSpPr>
      <dsp:spPr>
        <a:xfrm>
          <a:off x="3819532" y="1294771"/>
          <a:ext cx="1468519" cy="1465719"/>
        </a:xfrm>
        <a:prstGeom prst="ellipse">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endParaRPr lang="en-GB" sz="1050" b="1" kern="1200" dirty="0"/>
        </a:p>
      </dsp:txBody>
      <dsp:txXfrm>
        <a:off x="4034592" y="1509421"/>
        <a:ext cx="1038399" cy="1036419"/>
      </dsp:txXfrm>
    </dsp:sp>
    <dsp:sp modelId="{BCF36386-4727-4613-A47F-267512CBF298}">
      <dsp:nvSpPr>
        <dsp:cNvPr id="0" name=""/>
        <dsp:cNvSpPr/>
      </dsp:nvSpPr>
      <dsp:spPr>
        <a:xfrm rot="6480000">
          <a:off x="4022858" y="2815874"/>
          <a:ext cx="388903" cy="494680"/>
        </a:xfrm>
        <a:prstGeom prst="rightArrow">
          <a:avLst>
            <a:gd name="adj1" fmla="val 60000"/>
            <a:gd name="adj2" fmla="val 50000"/>
          </a:avLst>
        </a:prstGeom>
        <a:solidFill>
          <a:schemeClr val="accent4">
            <a:lumMod val="7500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rot="10800000">
        <a:off x="4099220" y="2859330"/>
        <a:ext cx="272232" cy="296808"/>
      </dsp:txXfrm>
    </dsp:sp>
    <dsp:sp modelId="{2A996981-17D2-4EF0-93FD-D81992DCED64}">
      <dsp:nvSpPr>
        <dsp:cNvPr id="0" name=""/>
        <dsp:cNvSpPr/>
      </dsp:nvSpPr>
      <dsp:spPr>
        <a:xfrm>
          <a:off x="3141208" y="3386747"/>
          <a:ext cx="1465719" cy="1465719"/>
        </a:xfrm>
        <a:prstGeom prst="ellipse">
          <a:avLst/>
        </a:prstGeom>
        <a:solidFill>
          <a:schemeClr val="tx1"/>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GB" sz="1100" b="1" kern="1200" dirty="0"/>
        </a:p>
      </dsp:txBody>
      <dsp:txXfrm>
        <a:off x="3355858" y="3601397"/>
        <a:ext cx="1036419" cy="1036419"/>
      </dsp:txXfrm>
    </dsp:sp>
    <dsp:sp modelId="{274A8F29-BBCA-4857-89C0-17C0D71E8F53}">
      <dsp:nvSpPr>
        <dsp:cNvPr id="0" name=""/>
        <dsp:cNvSpPr/>
      </dsp:nvSpPr>
      <dsp:spPr>
        <a:xfrm rot="10800000">
          <a:off x="2590773" y="3872266"/>
          <a:ext cx="388974" cy="494680"/>
        </a:xfrm>
        <a:prstGeom prst="rightArrow">
          <a:avLst>
            <a:gd name="adj1" fmla="val 60000"/>
            <a:gd name="adj2" fmla="val 50000"/>
          </a:avLst>
        </a:prstGeom>
        <a:solidFill>
          <a:schemeClr val="accent4">
            <a:lumMod val="7500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rot="10800000">
        <a:off x="2707465" y="3971202"/>
        <a:ext cx="272282" cy="296808"/>
      </dsp:txXfrm>
    </dsp:sp>
    <dsp:sp modelId="{91C8F4BE-5B53-4AA7-9437-96963871D6FE}">
      <dsp:nvSpPr>
        <dsp:cNvPr id="0" name=""/>
        <dsp:cNvSpPr/>
      </dsp:nvSpPr>
      <dsp:spPr>
        <a:xfrm>
          <a:off x="941575" y="3386747"/>
          <a:ext cx="1465719" cy="1465719"/>
        </a:xfrm>
        <a:prstGeom prst="ellipse">
          <a:avLst/>
        </a:prstGeom>
        <a:solidFill>
          <a:srgbClr val="00B050"/>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GB" sz="1200" b="1" kern="1200" dirty="0"/>
        </a:p>
        <a:p>
          <a:pPr marL="0" lvl="0" indent="0" algn="ctr" defTabSz="533400">
            <a:lnSpc>
              <a:spcPct val="90000"/>
            </a:lnSpc>
            <a:spcBef>
              <a:spcPct val="0"/>
            </a:spcBef>
            <a:spcAft>
              <a:spcPct val="35000"/>
            </a:spcAft>
            <a:buNone/>
          </a:pPr>
          <a:endParaRPr lang="en-GB" sz="1200" b="1" kern="1200" dirty="0"/>
        </a:p>
        <a:p>
          <a:pPr marL="0" lvl="0" indent="0" algn="ctr" defTabSz="533400">
            <a:lnSpc>
              <a:spcPct val="90000"/>
            </a:lnSpc>
            <a:spcBef>
              <a:spcPct val="0"/>
            </a:spcBef>
            <a:spcAft>
              <a:spcPct val="35000"/>
            </a:spcAft>
            <a:buNone/>
          </a:pPr>
          <a:endParaRPr lang="en-GB" sz="1200" b="1" kern="1200" dirty="0"/>
        </a:p>
      </dsp:txBody>
      <dsp:txXfrm>
        <a:off x="1156225" y="3601397"/>
        <a:ext cx="1036419" cy="1036419"/>
      </dsp:txXfrm>
    </dsp:sp>
    <dsp:sp modelId="{D8C10769-97DB-428E-85D0-815255613BAA}">
      <dsp:nvSpPr>
        <dsp:cNvPr id="0" name=""/>
        <dsp:cNvSpPr/>
      </dsp:nvSpPr>
      <dsp:spPr>
        <a:xfrm rot="15120000">
          <a:off x="1144315" y="2837669"/>
          <a:ext cx="387916" cy="494680"/>
        </a:xfrm>
        <a:prstGeom prst="rightArrow">
          <a:avLst>
            <a:gd name="adj1" fmla="val 60000"/>
            <a:gd name="adj2" fmla="val 50000"/>
          </a:avLst>
        </a:prstGeom>
        <a:solidFill>
          <a:schemeClr val="accent4">
            <a:lumMod val="7500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rot="10800000">
        <a:off x="1220483" y="2991945"/>
        <a:ext cx="271541" cy="296808"/>
      </dsp:txXfrm>
    </dsp:sp>
    <dsp:sp modelId="{31B518D3-60B6-4D21-9579-BD3DEE52813B}">
      <dsp:nvSpPr>
        <dsp:cNvPr id="0" name=""/>
        <dsp:cNvSpPr/>
      </dsp:nvSpPr>
      <dsp:spPr>
        <a:xfrm>
          <a:off x="240114" y="1294771"/>
          <a:ext cx="1509193" cy="1465719"/>
        </a:xfrm>
        <a:prstGeom prst="ellipse">
          <a:avLst/>
        </a:prstGeom>
        <a:solidFill>
          <a:srgbClr val="002060"/>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GB" sz="1200" b="1" kern="1200" dirty="0"/>
        </a:p>
      </dsp:txBody>
      <dsp:txXfrm>
        <a:off x="461130" y="1509421"/>
        <a:ext cx="1067161" cy="1036419"/>
      </dsp:txXfrm>
    </dsp:sp>
    <dsp:sp modelId="{A3ADA3B3-255C-4C30-9270-F713169D8B9A}">
      <dsp:nvSpPr>
        <dsp:cNvPr id="0" name=""/>
        <dsp:cNvSpPr/>
      </dsp:nvSpPr>
      <dsp:spPr>
        <a:xfrm rot="19440000">
          <a:off x="1690637" y="1136065"/>
          <a:ext cx="381548" cy="494680"/>
        </a:xfrm>
        <a:prstGeom prst="rightArrow">
          <a:avLst>
            <a:gd name="adj1" fmla="val 60000"/>
            <a:gd name="adj2" fmla="val 50000"/>
          </a:avLst>
        </a:prstGeom>
        <a:solidFill>
          <a:schemeClr val="accent4">
            <a:lumMod val="7500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a:off x="1701567" y="1268641"/>
        <a:ext cx="267084" cy="2968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E2731-196B-4553-BBE5-0C6CFAFC9C75}">
      <dsp:nvSpPr>
        <dsp:cNvPr id="0" name=""/>
        <dsp:cNvSpPr/>
      </dsp:nvSpPr>
      <dsp:spPr>
        <a:xfrm>
          <a:off x="4105167" y="3198149"/>
          <a:ext cx="3071717" cy="635461"/>
        </a:xfrm>
        <a:custGeom>
          <a:avLst/>
          <a:gdLst/>
          <a:ahLst/>
          <a:cxnLst/>
          <a:rect l="0" t="0" r="0" b="0"/>
          <a:pathLst>
            <a:path>
              <a:moveTo>
                <a:pt x="0" y="0"/>
              </a:moveTo>
              <a:lnTo>
                <a:pt x="0" y="378832"/>
              </a:lnTo>
              <a:lnTo>
                <a:pt x="3071717" y="378832"/>
              </a:lnTo>
              <a:lnTo>
                <a:pt x="3071717" y="63546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1E6CBB-E69A-41DD-94AD-5CC4014E462D}">
      <dsp:nvSpPr>
        <dsp:cNvPr id="0" name=""/>
        <dsp:cNvSpPr/>
      </dsp:nvSpPr>
      <dsp:spPr>
        <a:xfrm>
          <a:off x="4059262" y="3198149"/>
          <a:ext cx="91440" cy="635461"/>
        </a:xfrm>
        <a:custGeom>
          <a:avLst/>
          <a:gdLst/>
          <a:ahLst/>
          <a:cxnLst/>
          <a:rect l="0" t="0" r="0" b="0"/>
          <a:pathLst>
            <a:path>
              <a:moveTo>
                <a:pt x="45904" y="0"/>
              </a:moveTo>
              <a:lnTo>
                <a:pt x="45904" y="378832"/>
              </a:lnTo>
              <a:lnTo>
                <a:pt x="45720" y="378832"/>
              </a:lnTo>
              <a:lnTo>
                <a:pt x="45720" y="63546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51C5DC-E8DA-443B-B835-C0784EDE8EA6}">
      <dsp:nvSpPr>
        <dsp:cNvPr id="0" name=""/>
        <dsp:cNvSpPr/>
      </dsp:nvSpPr>
      <dsp:spPr>
        <a:xfrm>
          <a:off x="1148819" y="3198149"/>
          <a:ext cx="2956347" cy="635461"/>
        </a:xfrm>
        <a:custGeom>
          <a:avLst/>
          <a:gdLst/>
          <a:ahLst/>
          <a:cxnLst/>
          <a:rect l="0" t="0" r="0" b="0"/>
          <a:pathLst>
            <a:path>
              <a:moveTo>
                <a:pt x="2956347" y="0"/>
              </a:moveTo>
              <a:lnTo>
                <a:pt x="2956347" y="378832"/>
              </a:lnTo>
              <a:lnTo>
                <a:pt x="0" y="378832"/>
              </a:lnTo>
              <a:lnTo>
                <a:pt x="0" y="63546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B26EA9-6556-4CF1-A156-83045099E0C9}">
      <dsp:nvSpPr>
        <dsp:cNvPr id="0" name=""/>
        <dsp:cNvSpPr/>
      </dsp:nvSpPr>
      <dsp:spPr>
        <a:xfrm>
          <a:off x="4057972" y="1474466"/>
          <a:ext cx="91440" cy="623846"/>
        </a:xfrm>
        <a:custGeom>
          <a:avLst/>
          <a:gdLst/>
          <a:ahLst/>
          <a:cxnLst/>
          <a:rect l="0" t="0" r="0" b="0"/>
          <a:pathLst>
            <a:path>
              <a:moveTo>
                <a:pt x="45720" y="0"/>
              </a:moveTo>
              <a:lnTo>
                <a:pt x="45720" y="367218"/>
              </a:lnTo>
              <a:lnTo>
                <a:pt x="47195" y="367218"/>
              </a:lnTo>
              <a:lnTo>
                <a:pt x="47195" y="6238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1235A2-25AB-4384-AB6D-755B342A517D}">
      <dsp:nvSpPr>
        <dsp:cNvPr id="0" name=""/>
        <dsp:cNvSpPr/>
      </dsp:nvSpPr>
      <dsp:spPr>
        <a:xfrm>
          <a:off x="3041572" y="374630"/>
          <a:ext cx="2124238" cy="1099836"/>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55199" numCol="1" spcCol="1270" anchor="ctr" anchorCtr="0">
          <a:noAutofit/>
        </a:bodyPr>
        <a:lstStyle/>
        <a:p>
          <a:pPr marL="0" lvl="0" indent="0" algn="ctr" defTabSz="711200">
            <a:lnSpc>
              <a:spcPct val="90000"/>
            </a:lnSpc>
            <a:spcBef>
              <a:spcPct val="0"/>
            </a:spcBef>
            <a:spcAft>
              <a:spcPct val="35000"/>
            </a:spcAft>
            <a:buNone/>
          </a:pPr>
          <a:r>
            <a:rPr lang="en-GB" sz="1600" kern="1200" dirty="0"/>
            <a:t>GROUP CONSTRUCTION DIRECTOR</a:t>
          </a:r>
        </a:p>
      </dsp:txBody>
      <dsp:txXfrm>
        <a:off x="3041572" y="374630"/>
        <a:ext cx="2124238" cy="1099836"/>
      </dsp:txXfrm>
    </dsp:sp>
    <dsp:sp modelId="{E0A1F4EC-8C62-43E7-8091-83E3FEC6AF6B}">
      <dsp:nvSpPr>
        <dsp:cNvPr id="0" name=""/>
        <dsp:cNvSpPr/>
      </dsp:nvSpPr>
      <dsp:spPr>
        <a:xfrm>
          <a:off x="3525580" y="1218444"/>
          <a:ext cx="1911814" cy="36661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ctr" defTabSz="622300">
            <a:lnSpc>
              <a:spcPct val="90000"/>
            </a:lnSpc>
            <a:spcBef>
              <a:spcPct val="0"/>
            </a:spcBef>
            <a:spcAft>
              <a:spcPct val="35000"/>
            </a:spcAft>
            <a:buNone/>
          </a:pPr>
          <a:r>
            <a:rPr lang="en-GB" sz="1400" kern="1200" dirty="0"/>
            <a:t>ANDY FULLER</a:t>
          </a:r>
        </a:p>
      </dsp:txBody>
      <dsp:txXfrm>
        <a:off x="3525580" y="1218444"/>
        <a:ext cx="1911814" cy="366612"/>
      </dsp:txXfrm>
    </dsp:sp>
    <dsp:sp modelId="{57C8328D-7ED4-4253-AF98-1F2D4B75F9E4}">
      <dsp:nvSpPr>
        <dsp:cNvPr id="0" name=""/>
        <dsp:cNvSpPr/>
      </dsp:nvSpPr>
      <dsp:spPr>
        <a:xfrm>
          <a:off x="3043048" y="2098313"/>
          <a:ext cx="2124238" cy="1099836"/>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55199" numCol="1" spcCol="1270" anchor="ctr" anchorCtr="0">
          <a:noAutofit/>
        </a:bodyPr>
        <a:lstStyle/>
        <a:p>
          <a:pPr marL="0" lvl="0" indent="0" algn="ctr" defTabSz="711200">
            <a:lnSpc>
              <a:spcPct val="90000"/>
            </a:lnSpc>
            <a:spcBef>
              <a:spcPct val="0"/>
            </a:spcBef>
            <a:spcAft>
              <a:spcPct val="35000"/>
            </a:spcAft>
            <a:buNone/>
          </a:pPr>
          <a:r>
            <a:rPr lang="en-GB" sz="1600" kern="1200" dirty="0"/>
            <a:t>GROUP HS&amp;E DIRECTOR</a:t>
          </a:r>
        </a:p>
      </dsp:txBody>
      <dsp:txXfrm>
        <a:off x="3043048" y="2098313"/>
        <a:ext cx="2124238" cy="1099836"/>
      </dsp:txXfrm>
    </dsp:sp>
    <dsp:sp modelId="{14AA7F16-B1EA-4DCD-8F81-A1852C43E8F5}">
      <dsp:nvSpPr>
        <dsp:cNvPr id="0" name=""/>
        <dsp:cNvSpPr/>
      </dsp:nvSpPr>
      <dsp:spPr>
        <a:xfrm>
          <a:off x="3402870" y="2953741"/>
          <a:ext cx="2075427" cy="36661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ctr" defTabSz="622300">
            <a:lnSpc>
              <a:spcPct val="90000"/>
            </a:lnSpc>
            <a:spcBef>
              <a:spcPct val="0"/>
            </a:spcBef>
            <a:spcAft>
              <a:spcPct val="35000"/>
            </a:spcAft>
            <a:buNone/>
          </a:pPr>
          <a:r>
            <a:rPr lang="en-GB" sz="1400" kern="1200" dirty="0"/>
            <a:t>ABIGAIL BAINBRIDGE</a:t>
          </a:r>
        </a:p>
      </dsp:txBody>
      <dsp:txXfrm>
        <a:off x="3402870" y="2953741"/>
        <a:ext cx="2075427" cy="366612"/>
      </dsp:txXfrm>
    </dsp:sp>
    <dsp:sp modelId="{F38E0E22-3578-4408-B206-BC8284B5356A}">
      <dsp:nvSpPr>
        <dsp:cNvPr id="0" name=""/>
        <dsp:cNvSpPr/>
      </dsp:nvSpPr>
      <dsp:spPr>
        <a:xfrm>
          <a:off x="86700" y="3833610"/>
          <a:ext cx="2124238" cy="10998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55199" numCol="1" spcCol="1270" anchor="ctr" anchorCtr="0">
          <a:noAutofit/>
        </a:bodyPr>
        <a:lstStyle/>
        <a:p>
          <a:pPr marL="0" lvl="0" indent="0" algn="ctr" defTabSz="711200">
            <a:lnSpc>
              <a:spcPct val="90000"/>
            </a:lnSpc>
            <a:spcBef>
              <a:spcPct val="0"/>
            </a:spcBef>
            <a:spcAft>
              <a:spcPct val="35000"/>
            </a:spcAft>
            <a:buNone/>
          </a:pPr>
          <a:r>
            <a:rPr lang="en-GB" sz="1600" kern="1200" dirty="0"/>
            <a:t>GROUP HEALTH AND SAFETY MANAGER</a:t>
          </a:r>
        </a:p>
      </dsp:txBody>
      <dsp:txXfrm>
        <a:off x="86700" y="3833610"/>
        <a:ext cx="2124238" cy="1099836"/>
      </dsp:txXfrm>
    </dsp:sp>
    <dsp:sp modelId="{AC817CED-0700-4BDA-A61D-435D1E874BD9}">
      <dsp:nvSpPr>
        <dsp:cNvPr id="0" name=""/>
        <dsp:cNvSpPr/>
      </dsp:nvSpPr>
      <dsp:spPr>
        <a:xfrm>
          <a:off x="511548" y="4689038"/>
          <a:ext cx="1911814" cy="36661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ctr" defTabSz="622300">
            <a:lnSpc>
              <a:spcPct val="90000"/>
            </a:lnSpc>
            <a:spcBef>
              <a:spcPct val="0"/>
            </a:spcBef>
            <a:spcAft>
              <a:spcPct val="35000"/>
            </a:spcAft>
            <a:buNone/>
          </a:pPr>
          <a:r>
            <a:rPr lang="en-GB" sz="1400" kern="1200" dirty="0"/>
            <a:t>BARRY GORMAN</a:t>
          </a:r>
        </a:p>
      </dsp:txBody>
      <dsp:txXfrm>
        <a:off x="511548" y="4689038"/>
        <a:ext cx="1911814" cy="366612"/>
      </dsp:txXfrm>
    </dsp:sp>
    <dsp:sp modelId="{699E4DE6-A2BF-48A2-A456-E3D8188E8C84}">
      <dsp:nvSpPr>
        <dsp:cNvPr id="0" name=""/>
        <dsp:cNvSpPr/>
      </dsp:nvSpPr>
      <dsp:spPr>
        <a:xfrm>
          <a:off x="2894347" y="3833610"/>
          <a:ext cx="2421270" cy="10998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55199" numCol="1" spcCol="1270" anchor="ctr" anchorCtr="0">
          <a:noAutofit/>
        </a:bodyPr>
        <a:lstStyle/>
        <a:p>
          <a:pPr marL="0" lvl="0" indent="0" algn="ctr" defTabSz="711200">
            <a:lnSpc>
              <a:spcPct val="90000"/>
            </a:lnSpc>
            <a:spcBef>
              <a:spcPct val="0"/>
            </a:spcBef>
            <a:spcAft>
              <a:spcPct val="35000"/>
            </a:spcAft>
            <a:buNone/>
          </a:pPr>
          <a:r>
            <a:rPr lang="en-GB" sz="1600" kern="1200" dirty="0"/>
            <a:t>GROUP ENVIRONMENT MANAGER</a:t>
          </a:r>
        </a:p>
      </dsp:txBody>
      <dsp:txXfrm>
        <a:off x="2894347" y="3833610"/>
        <a:ext cx="2421270" cy="1099836"/>
      </dsp:txXfrm>
    </dsp:sp>
    <dsp:sp modelId="{207C48CB-2CF2-45CD-BF53-8D5B98E9670D}">
      <dsp:nvSpPr>
        <dsp:cNvPr id="0" name=""/>
        <dsp:cNvSpPr/>
      </dsp:nvSpPr>
      <dsp:spPr>
        <a:xfrm>
          <a:off x="3330272" y="4689038"/>
          <a:ext cx="2271235" cy="36661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ctr" defTabSz="622300">
            <a:lnSpc>
              <a:spcPct val="90000"/>
            </a:lnSpc>
            <a:spcBef>
              <a:spcPct val="0"/>
            </a:spcBef>
            <a:spcAft>
              <a:spcPct val="35000"/>
            </a:spcAft>
            <a:buNone/>
          </a:pPr>
          <a:r>
            <a:rPr lang="en-GB" sz="1400" kern="1200" dirty="0"/>
            <a:t>ANDREW STAUFENBEIL </a:t>
          </a:r>
        </a:p>
      </dsp:txBody>
      <dsp:txXfrm>
        <a:off x="3330272" y="4689038"/>
        <a:ext cx="2271235" cy="366612"/>
      </dsp:txXfrm>
    </dsp:sp>
    <dsp:sp modelId="{32B76A25-8A30-48B5-88B3-6BB07E4219FD}">
      <dsp:nvSpPr>
        <dsp:cNvPr id="0" name=""/>
        <dsp:cNvSpPr/>
      </dsp:nvSpPr>
      <dsp:spPr>
        <a:xfrm>
          <a:off x="6114765" y="3833610"/>
          <a:ext cx="2124238" cy="10998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55199" numCol="1" spcCol="1270" anchor="ctr" anchorCtr="0">
          <a:noAutofit/>
        </a:bodyPr>
        <a:lstStyle/>
        <a:p>
          <a:pPr marL="0" lvl="0" indent="0" algn="ctr" defTabSz="711200">
            <a:lnSpc>
              <a:spcPct val="90000"/>
            </a:lnSpc>
            <a:spcBef>
              <a:spcPct val="0"/>
            </a:spcBef>
            <a:spcAft>
              <a:spcPct val="35000"/>
            </a:spcAft>
            <a:buNone/>
          </a:pPr>
          <a:r>
            <a:rPr lang="en-GB" sz="1600" kern="1200" dirty="0"/>
            <a:t>GROUP BUILDING SAFETY MANAGER</a:t>
          </a:r>
        </a:p>
      </dsp:txBody>
      <dsp:txXfrm>
        <a:off x="6114765" y="3833610"/>
        <a:ext cx="2124238" cy="1099836"/>
      </dsp:txXfrm>
    </dsp:sp>
    <dsp:sp modelId="{A2AF1CEA-13B4-4279-A598-AB919AAA9778}">
      <dsp:nvSpPr>
        <dsp:cNvPr id="0" name=""/>
        <dsp:cNvSpPr/>
      </dsp:nvSpPr>
      <dsp:spPr>
        <a:xfrm>
          <a:off x="6539612" y="4689038"/>
          <a:ext cx="1911814" cy="36661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ctr" defTabSz="622300">
            <a:lnSpc>
              <a:spcPct val="90000"/>
            </a:lnSpc>
            <a:spcBef>
              <a:spcPct val="0"/>
            </a:spcBef>
            <a:spcAft>
              <a:spcPct val="35000"/>
            </a:spcAft>
            <a:buNone/>
          </a:pPr>
          <a:r>
            <a:rPr lang="en-GB" sz="1400" kern="1200" dirty="0"/>
            <a:t>TOM WELLER</a:t>
          </a:r>
        </a:p>
      </dsp:txBody>
      <dsp:txXfrm>
        <a:off x="6539612" y="4689038"/>
        <a:ext cx="1911814" cy="3666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0F99F-E74A-4107-B704-711980171DA4}">
      <dsp:nvSpPr>
        <dsp:cNvPr id="0" name=""/>
        <dsp:cNvSpPr/>
      </dsp:nvSpPr>
      <dsp:spPr>
        <a:xfrm>
          <a:off x="2733" y="410815"/>
          <a:ext cx="2168203" cy="1300922"/>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711200">
            <a:lnSpc>
              <a:spcPct val="90000"/>
            </a:lnSpc>
            <a:spcBef>
              <a:spcPct val="0"/>
            </a:spcBef>
            <a:spcAft>
              <a:spcPct val="35000"/>
            </a:spcAft>
            <a:buClr>
              <a:schemeClr val="accent2"/>
            </a:buClr>
            <a:buFont typeface="Arial" panose="020B0604020202020204" pitchFamily="34" charset="0"/>
            <a:buNone/>
          </a:pPr>
          <a:r>
            <a:rPr lang="en-GB" sz="2200" kern="1200" dirty="0">
              <a:latin typeface="Proxima Nova Rg" panose="02000506030000020004" pitchFamily="50" charset="0"/>
            </a:rPr>
            <a:t>Prospective</a:t>
          </a:r>
        </a:p>
        <a:p>
          <a:pPr marL="0" lvl="0" indent="0" algn="ctr" defTabSz="711200">
            <a:lnSpc>
              <a:spcPct val="90000"/>
            </a:lnSpc>
            <a:spcBef>
              <a:spcPct val="0"/>
            </a:spcBef>
            <a:spcAft>
              <a:spcPct val="35000"/>
            </a:spcAft>
            <a:buClr>
              <a:schemeClr val="accent2"/>
            </a:buClr>
            <a:buFont typeface="Arial" panose="020B0604020202020204" pitchFamily="34" charset="0"/>
            <a:buNone/>
          </a:pPr>
          <a:r>
            <a:rPr lang="en-GB" sz="2200" kern="1200" dirty="0">
              <a:latin typeface="Proxima Nova Rg" panose="02000506030000020004" pitchFamily="50" charset="0"/>
            </a:rPr>
            <a:t>(not legacy)</a:t>
          </a:r>
          <a:endParaRPr lang="en-GB" sz="2200" kern="1200" dirty="0"/>
        </a:p>
      </dsp:txBody>
      <dsp:txXfrm>
        <a:off x="2733" y="410815"/>
        <a:ext cx="2168203" cy="1300922"/>
      </dsp:txXfrm>
    </dsp:sp>
    <dsp:sp modelId="{69280A19-479A-4441-8064-993EF283A7DB}">
      <dsp:nvSpPr>
        <dsp:cNvPr id="0" name=""/>
        <dsp:cNvSpPr/>
      </dsp:nvSpPr>
      <dsp:spPr>
        <a:xfrm>
          <a:off x="2387757" y="410815"/>
          <a:ext cx="2168203" cy="1300922"/>
        </a:xfrm>
        <a:prstGeom prst="rect">
          <a:avLst/>
        </a:prstGeom>
        <a:solidFill>
          <a:schemeClr val="accent1">
            <a:shade val="50000"/>
            <a:hueOff val="-92569"/>
            <a:satOff val="-14483"/>
            <a:lumOff val="94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711200">
            <a:lnSpc>
              <a:spcPct val="90000"/>
            </a:lnSpc>
            <a:spcBef>
              <a:spcPct val="0"/>
            </a:spcBef>
            <a:spcAft>
              <a:spcPct val="35000"/>
            </a:spcAft>
            <a:buClr>
              <a:schemeClr val="accent2"/>
            </a:buClr>
            <a:buFont typeface="Arial" panose="020B0604020202020204" pitchFamily="34" charset="0"/>
            <a:buNone/>
          </a:pPr>
          <a:r>
            <a:rPr lang="en-GB" sz="2200" kern="1200" dirty="0">
              <a:latin typeface="Proxima Nova Rg" panose="02000506030000020004" pitchFamily="50" charset="0"/>
            </a:rPr>
            <a:t>Promote safety </a:t>
          </a:r>
        </a:p>
        <a:p>
          <a:pPr marL="0" lvl="0" indent="0" algn="ctr" defTabSz="711200">
            <a:lnSpc>
              <a:spcPct val="90000"/>
            </a:lnSpc>
            <a:spcBef>
              <a:spcPct val="0"/>
            </a:spcBef>
            <a:spcAft>
              <a:spcPct val="35000"/>
            </a:spcAft>
            <a:buClr>
              <a:schemeClr val="accent2"/>
            </a:buClr>
            <a:buFont typeface="Arial" panose="020B0604020202020204" pitchFamily="34" charset="0"/>
            <a:buNone/>
          </a:pPr>
          <a:r>
            <a:rPr lang="en-GB" sz="2200" kern="1200" dirty="0">
              <a:latin typeface="Proxima Nova Rg" panose="02000506030000020004" pitchFamily="50" charset="0"/>
            </a:rPr>
            <a:t>of end-users</a:t>
          </a:r>
          <a:endParaRPr lang="en-GB" sz="2200" kern="1200" dirty="0"/>
        </a:p>
      </dsp:txBody>
      <dsp:txXfrm>
        <a:off x="2387757" y="410815"/>
        <a:ext cx="2168203" cy="1300922"/>
      </dsp:txXfrm>
    </dsp:sp>
    <dsp:sp modelId="{C7F4730F-FDA1-4097-9DCA-968E7C76A166}">
      <dsp:nvSpPr>
        <dsp:cNvPr id="0" name=""/>
        <dsp:cNvSpPr/>
      </dsp:nvSpPr>
      <dsp:spPr>
        <a:xfrm>
          <a:off x="4772781" y="410815"/>
          <a:ext cx="2168203" cy="1300922"/>
        </a:xfrm>
        <a:prstGeom prst="rect">
          <a:avLst/>
        </a:prstGeom>
        <a:solidFill>
          <a:schemeClr val="accent1">
            <a:shade val="50000"/>
            <a:hueOff val="-185137"/>
            <a:satOff val="-28967"/>
            <a:lumOff val="188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Clr>
              <a:schemeClr val="accent2"/>
            </a:buClr>
            <a:buFont typeface="Arial" panose="020B0604020202020204" pitchFamily="34" charset="0"/>
            <a:buNone/>
          </a:pPr>
          <a:r>
            <a:rPr lang="en-GB" sz="2200" kern="1200" dirty="0">
              <a:latin typeface="Proxima Nova Rg" panose="02000506030000020004" pitchFamily="50" charset="0"/>
            </a:rPr>
            <a:t>Policies &amp; Standards</a:t>
          </a:r>
          <a:endParaRPr lang="en-GB" sz="2200" kern="1200" dirty="0"/>
        </a:p>
      </dsp:txBody>
      <dsp:txXfrm>
        <a:off x="4772781" y="410815"/>
        <a:ext cx="2168203" cy="1300922"/>
      </dsp:txXfrm>
    </dsp:sp>
    <dsp:sp modelId="{3CB90AAD-36BC-4F2B-90A5-96037A9CD8B3}">
      <dsp:nvSpPr>
        <dsp:cNvPr id="0" name=""/>
        <dsp:cNvSpPr/>
      </dsp:nvSpPr>
      <dsp:spPr>
        <a:xfrm>
          <a:off x="7157805" y="410815"/>
          <a:ext cx="2168203" cy="1300922"/>
        </a:xfrm>
        <a:prstGeom prst="rect">
          <a:avLst/>
        </a:prstGeom>
        <a:solidFill>
          <a:schemeClr val="accent1">
            <a:shade val="50000"/>
            <a:hueOff val="-277706"/>
            <a:satOff val="-43450"/>
            <a:lumOff val="282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Clr>
              <a:schemeClr val="accent2"/>
            </a:buClr>
            <a:buFont typeface="Arial" panose="020B0604020202020204" pitchFamily="34" charset="0"/>
            <a:buNone/>
          </a:pPr>
          <a:r>
            <a:rPr lang="en-GB" sz="2200" kern="1200" dirty="0">
              <a:latin typeface="Proxima Nova Rg" panose="02000506030000020004" pitchFamily="50" charset="0"/>
            </a:rPr>
            <a:t>Identify / advise on existing and emerging risks</a:t>
          </a:r>
          <a:endParaRPr lang="en-GB" sz="2200" kern="1200" dirty="0"/>
        </a:p>
      </dsp:txBody>
      <dsp:txXfrm>
        <a:off x="7157805" y="410815"/>
        <a:ext cx="2168203" cy="1300922"/>
      </dsp:txXfrm>
    </dsp:sp>
    <dsp:sp modelId="{B2846295-C739-4F6B-B909-2AA4B82F2A53}">
      <dsp:nvSpPr>
        <dsp:cNvPr id="0" name=""/>
        <dsp:cNvSpPr/>
      </dsp:nvSpPr>
      <dsp:spPr>
        <a:xfrm>
          <a:off x="2733" y="1928558"/>
          <a:ext cx="2168203" cy="1300922"/>
        </a:xfrm>
        <a:prstGeom prst="rect">
          <a:avLst/>
        </a:prstGeom>
        <a:solidFill>
          <a:schemeClr val="accent1">
            <a:shade val="50000"/>
            <a:hueOff val="-370274"/>
            <a:satOff val="-57933"/>
            <a:lumOff val="376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Proxima Nova Rg" panose="02000506030000020004" pitchFamily="50" charset="0"/>
            </a:rPr>
            <a:t>Updates on legal changes</a:t>
          </a:r>
          <a:endParaRPr lang="en-GB" sz="2200" kern="1200" dirty="0"/>
        </a:p>
      </dsp:txBody>
      <dsp:txXfrm>
        <a:off x="2733" y="1928558"/>
        <a:ext cx="2168203" cy="1300922"/>
      </dsp:txXfrm>
    </dsp:sp>
    <dsp:sp modelId="{F5B8E6A4-A5F1-4912-BDBB-6A09305BC7AE}">
      <dsp:nvSpPr>
        <dsp:cNvPr id="0" name=""/>
        <dsp:cNvSpPr/>
      </dsp:nvSpPr>
      <dsp:spPr>
        <a:xfrm>
          <a:off x="2387757" y="1928558"/>
          <a:ext cx="2168203" cy="1300922"/>
        </a:xfrm>
        <a:prstGeom prst="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Targeted audits of building safety issues</a:t>
          </a:r>
        </a:p>
      </dsp:txBody>
      <dsp:txXfrm>
        <a:off x="2387757" y="1928558"/>
        <a:ext cx="2168203" cy="1300922"/>
      </dsp:txXfrm>
    </dsp:sp>
    <dsp:sp modelId="{8B01C438-2794-4019-B089-0FE27E0CC6F0}">
      <dsp:nvSpPr>
        <dsp:cNvPr id="0" name=""/>
        <dsp:cNvSpPr/>
      </dsp:nvSpPr>
      <dsp:spPr>
        <a:xfrm>
          <a:off x="4772781" y="1928558"/>
          <a:ext cx="2168203" cy="1300922"/>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Proxima Nova Rg" panose="02000506030000020004" pitchFamily="50" charset="0"/>
            </a:rPr>
            <a:t>Advise on training requirements</a:t>
          </a:r>
        </a:p>
      </dsp:txBody>
      <dsp:txXfrm>
        <a:off x="4772781" y="1928558"/>
        <a:ext cx="2168203" cy="1300922"/>
      </dsp:txXfrm>
    </dsp:sp>
    <dsp:sp modelId="{D578532A-E995-4C93-A9AA-5624DA0E4989}">
      <dsp:nvSpPr>
        <dsp:cNvPr id="0" name=""/>
        <dsp:cNvSpPr/>
      </dsp:nvSpPr>
      <dsp:spPr>
        <a:xfrm>
          <a:off x="7157805" y="1928558"/>
          <a:ext cx="2168203" cy="1300922"/>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Proxima Nova Rg" panose="02000506030000020004" pitchFamily="50" charset="0"/>
            </a:rPr>
            <a:t>Promoting collaboration across business</a:t>
          </a:r>
        </a:p>
      </dsp:txBody>
      <dsp:txXfrm>
        <a:off x="7157805" y="1928558"/>
        <a:ext cx="2168203" cy="1300922"/>
      </dsp:txXfrm>
    </dsp:sp>
    <dsp:sp modelId="{574C16AD-7F9A-49F0-B653-B4784898C32B}">
      <dsp:nvSpPr>
        <dsp:cNvPr id="0" name=""/>
        <dsp:cNvSpPr/>
      </dsp:nvSpPr>
      <dsp:spPr>
        <a:xfrm>
          <a:off x="2733" y="3446300"/>
          <a:ext cx="2168203" cy="1300922"/>
        </a:xfrm>
        <a:prstGeom prst="rect">
          <a:avLst/>
        </a:prstGeom>
        <a:solidFill>
          <a:schemeClr val="accent1">
            <a:shade val="50000"/>
            <a:hueOff val="-370274"/>
            <a:satOff val="-57933"/>
            <a:lumOff val="376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Proxima Nova Rg" panose="02000506030000020004" pitchFamily="50" charset="0"/>
            </a:rPr>
            <a:t>Report building safety metrics to Board</a:t>
          </a:r>
        </a:p>
      </dsp:txBody>
      <dsp:txXfrm>
        <a:off x="2733" y="3446300"/>
        <a:ext cx="2168203" cy="1300922"/>
      </dsp:txXfrm>
    </dsp:sp>
    <dsp:sp modelId="{85226F3F-291C-453B-93C3-7C7DFE79EDC5}">
      <dsp:nvSpPr>
        <dsp:cNvPr id="0" name=""/>
        <dsp:cNvSpPr/>
      </dsp:nvSpPr>
      <dsp:spPr>
        <a:xfrm>
          <a:off x="2387757" y="3446300"/>
          <a:ext cx="2168203" cy="1300922"/>
        </a:xfrm>
        <a:prstGeom prst="rect">
          <a:avLst/>
        </a:prstGeom>
        <a:solidFill>
          <a:schemeClr val="accent1">
            <a:shade val="50000"/>
            <a:hueOff val="-277706"/>
            <a:satOff val="-43450"/>
            <a:lumOff val="282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Sharing of best practice</a:t>
          </a:r>
          <a:endParaRPr lang="en-GB" sz="2200" kern="1200" dirty="0"/>
        </a:p>
      </dsp:txBody>
      <dsp:txXfrm>
        <a:off x="2387757" y="3446300"/>
        <a:ext cx="2168203" cy="1300922"/>
      </dsp:txXfrm>
    </dsp:sp>
    <dsp:sp modelId="{81826D91-020C-48CC-8B8F-839A9B5C0831}">
      <dsp:nvSpPr>
        <dsp:cNvPr id="0" name=""/>
        <dsp:cNvSpPr/>
      </dsp:nvSpPr>
      <dsp:spPr>
        <a:xfrm>
          <a:off x="4772781" y="3446300"/>
          <a:ext cx="2168203" cy="1300922"/>
        </a:xfrm>
        <a:prstGeom prst="rect">
          <a:avLst/>
        </a:prstGeom>
        <a:solidFill>
          <a:schemeClr val="accent1">
            <a:shade val="50000"/>
            <a:hueOff val="-185137"/>
            <a:satOff val="-28967"/>
            <a:lumOff val="188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Maintaining BSF Champion Status</a:t>
          </a:r>
          <a:endParaRPr lang="en-GB" sz="2200" kern="1200" dirty="0"/>
        </a:p>
      </dsp:txBody>
      <dsp:txXfrm>
        <a:off x="4772781" y="3446300"/>
        <a:ext cx="2168203" cy="1300922"/>
      </dsp:txXfrm>
    </dsp:sp>
    <dsp:sp modelId="{F44EEF1B-82BB-452F-AFAB-A097D793FB23}">
      <dsp:nvSpPr>
        <dsp:cNvPr id="0" name=""/>
        <dsp:cNvSpPr/>
      </dsp:nvSpPr>
      <dsp:spPr>
        <a:xfrm>
          <a:off x="7157805" y="3446300"/>
          <a:ext cx="2168203" cy="1300922"/>
        </a:xfrm>
        <a:prstGeom prst="rect">
          <a:avLst/>
        </a:prstGeom>
        <a:solidFill>
          <a:schemeClr val="accent1">
            <a:shade val="50000"/>
            <a:hueOff val="-92569"/>
            <a:satOff val="-14483"/>
            <a:lumOff val="94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Proxima Nova Rg" panose="02000506030000020004" pitchFamily="50" charset="0"/>
            </a:rPr>
            <a:t>Guidance / FAQs</a:t>
          </a:r>
        </a:p>
      </dsp:txBody>
      <dsp:txXfrm>
        <a:off x="7157805" y="3446300"/>
        <a:ext cx="2168203" cy="1300922"/>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83B5E331-B064-4E82-95EF-279021AD4283}" type="datetimeFigureOut">
              <a:rPr lang="en-GB" smtClean="0"/>
              <a:t>17/11/2023</a:t>
            </a:fld>
            <a:endParaRPr lang="en-GB"/>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GB"/>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BBFD9B85-BEFE-4B6D-8A8A-80F80F3136AF}" type="slidenum">
              <a:rPr lang="en-GB" smtClean="0"/>
              <a:t>‹#›</a:t>
            </a:fld>
            <a:endParaRPr lang="en-GB"/>
          </a:p>
        </p:txBody>
      </p:sp>
    </p:spTree>
    <p:extLst>
      <p:ext uri="{BB962C8B-B14F-4D97-AF65-F5344CB8AC3E}">
        <p14:creationId xmlns:p14="http://schemas.microsoft.com/office/powerpoint/2010/main" val="1123577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BFD9B85-BEFE-4B6D-8A8A-80F80F3136AF}" type="slidenum">
              <a:rPr lang="en-GB" smtClean="0"/>
              <a:t>1</a:t>
            </a:fld>
            <a:endParaRPr lang="en-GB"/>
          </a:p>
        </p:txBody>
      </p:sp>
    </p:spTree>
    <p:extLst>
      <p:ext uri="{BB962C8B-B14F-4D97-AF65-F5344CB8AC3E}">
        <p14:creationId xmlns:p14="http://schemas.microsoft.com/office/powerpoint/2010/main" val="944434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Other</a:t>
            </a:r>
            <a:r>
              <a:rPr lang="en-GB" baseline="0" dirty="0"/>
              <a:t> relevant legislation –</a:t>
            </a:r>
          </a:p>
          <a:p>
            <a:r>
              <a:rPr lang="en-GB" baseline="0" dirty="0"/>
              <a:t>Company Directors Disqualification Act  – companies house names directors following conviction of an indictable (serious) H&amp;S offence can be disqualified for up to 15 years. </a:t>
            </a:r>
          </a:p>
          <a:p>
            <a:r>
              <a:rPr lang="en-GB" baseline="0" dirty="0"/>
              <a:t>Corporate Manslaughter and Corporate Homicide Act – company convicted if a failing in management systems which caused the death and  the failing was at senior level which amounted to cross misconduct ‘far below what was reasonably expected’</a:t>
            </a:r>
          </a:p>
          <a:p>
            <a:r>
              <a:rPr lang="en-GB" baseline="0" dirty="0"/>
              <a:t>Companies Act – duties on companies house directors to take all reasonable steps to comply with H&amp;S law.</a:t>
            </a:r>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BBFD9B85-BEFE-4B6D-8A8A-80F80F3136AF}" type="slidenum">
              <a:rPr lang="en-GB" smtClean="0"/>
              <a:t>10</a:t>
            </a:fld>
            <a:endParaRPr lang="en-GB"/>
          </a:p>
        </p:txBody>
      </p:sp>
    </p:spTree>
    <p:extLst>
      <p:ext uri="{BB962C8B-B14F-4D97-AF65-F5344CB8AC3E}">
        <p14:creationId xmlns:p14="http://schemas.microsoft.com/office/powerpoint/2010/main" val="238317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BBFD9B85-BEFE-4B6D-8A8A-80F80F3136AF}" type="slidenum">
              <a:rPr lang="en-GB" smtClean="0"/>
              <a:t>11</a:t>
            </a:fld>
            <a:endParaRPr lang="en-GB"/>
          </a:p>
        </p:txBody>
      </p:sp>
    </p:spTree>
    <p:extLst>
      <p:ext uri="{BB962C8B-B14F-4D97-AF65-F5344CB8AC3E}">
        <p14:creationId xmlns:p14="http://schemas.microsoft.com/office/powerpoint/2010/main" val="3647839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BFD9B85-BEFE-4B6D-8A8A-80F80F3136AF}" type="slidenum">
              <a:rPr lang="en-GB" smtClean="0"/>
              <a:t>12</a:t>
            </a:fld>
            <a:endParaRPr lang="en-GB"/>
          </a:p>
        </p:txBody>
      </p:sp>
    </p:spTree>
    <p:extLst>
      <p:ext uri="{BB962C8B-B14F-4D97-AF65-F5344CB8AC3E}">
        <p14:creationId xmlns:p14="http://schemas.microsoft.com/office/powerpoint/2010/main" val="3199930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BFD9B85-BEFE-4B6D-8A8A-80F80F3136AF}" type="slidenum">
              <a:rPr lang="en-GB" smtClean="0"/>
              <a:t>13</a:t>
            </a:fld>
            <a:endParaRPr lang="en-GB"/>
          </a:p>
        </p:txBody>
      </p:sp>
    </p:spTree>
    <p:extLst>
      <p:ext uri="{BB962C8B-B14F-4D97-AF65-F5344CB8AC3E}">
        <p14:creationId xmlns:p14="http://schemas.microsoft.com/office/powerpoint/2010/main" val="2368999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BFD9B85-BEFE-4B6D-8A8A-80F80F3136AF}" type="slidenum">
              <a:rPr lang="en-GB" smtClean="0"/>
              <a:t>14</a:t>
            </a:fld>
            <a:endParaRPr lang="en-GB"/>
          </a:p>
        </p:txBody>
      </p:sp>
    </p:spTree>
    <p:extLst>
      <p:ext uri="{BB962C8B-B14F-4D97-AF65-F5344CB8AC3E}">
        <p14:creationId xmlns:p14="http://schemas.microsoft.com/office/powerpoint/2010/main" val="2179486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a:t>
            </a:r>
            <a:r>
              <a:rPr lang="en-GB" baseline="0" dirty="0"/>
              <a:t> at yourself and make sure as a leader you can tick off that you do all those things. If not then consider how you can make improvements to ensure you are covering this. </a:t>
            </a:r>
            <a:endParaRPr lang="en-GB" dirty="0"/>
          </a:p>
        </p:txBody>
      </p:sp>
      <p:sp>
        <p:nvSpPr>
          <p:cNvPr id="4" name="Slide Number Placeholder 3"/>
          <p:cNvSpPr>
            <a:spLocks noGrp="1"/>
          </p:cNvSpPr>
          <p:nvPr>
            <p:ph type="sldNum" sz="quarter" idx="10"/>
          </p:nvPr>
        </p:nvSpPr>
        <p:spPr/>
        <p:txBody>
          <a:bodyPr/>
          <a:lstStyle/>
          <a:p>
            <a:fld id="{BBFD9B85-BEFE-4B6D-8A8A-80F80F3136AF}" type="slidenum">
              <a:rPr lang="en-GB" smtClean="0"/>
              <a:t>15</a:t>
            </a:fld>
            <a:endParaRPr lang="en-GB"/>
          </a:p>
        </p:txBody>
      </p:sp>
    </p:spTree>
    <p:extLst>
      <p:ext uri="{BB962C8B-B14F-4D97-AF65-F5344CB8AC3E}">
        <p14:creationId xmlns:p14="http://schemas.microsoft.com/office/powerpoint/2010/main" val="1114554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majority of</a:t>
            </a:r>
            <a:r>
              <a:rPr lang="en-GB" baseline="0" dirty="0"/>
              <a:t> H&amp;S management systems are based on the PDCA cycle (including ours)</a:t>
            </a:r>
          </a:p>
          <a:p>
            <a:r>
              <a:rPr lang="en-GB" baseline="0" dirty="0"/>
              <a:t>It’s included in guidance from the HSE and the Institute of Directors – ‘leading H&amp;S at work’</a:t>
            </a:r>
          </a:p>
          <a:p>
            <a:r>
              <a:rPr lang="en-GB" baseline="0" dirty="0"/>
              <a:t>Also links in with ISO 45001 </a:t>
            </a:r>
            <a:endParaRPr lang="en-GB" dirty="0"/>
          </a:p>
        </p:txBody>
      </p:sp>
      <p:sp>
        <p:nvSpPr>
          <p:cNvPr id="4" name="Slide Number Placeholder 3"/>
          <p:cNvSpPr>
            <a:spLocks noGrp="1"/>
          </p:cNvSpPr>
          <p:nvPr>
            <p:ph type="sldNum" sz="quarter" idx="10"/>
          </p:nvPr>
        </p:nvSpPr>
        <p:spPr/>
        <p:txBody>
          <a:bodyPr/>
          <a:lstStyle/>
          <a:p>
            <a:fld id="{BBFD9B85-BEFE-4B6D-8A8A-80F80F3136AF}" type="slidenum">
              <a:rPr lang="en-GB" smtClean="0"/>
              <a:t>16</a:t>
            </a:fld>
            <a:endParaRPr lang="en-GB"/>
          </a:p>
        </p:txBody>
      </p:sp>
    </p:spTree>
    <p:extLst>
      <p:ext uri="{BB962C8B-B14F-4D97-AF65-F5344CB8AC3E}">
        <p14:creationId xmlns:p14="http://schemas.microsoft.com/office/powerpoint/2010/main" val="4214041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Exercise</a:t>
            </a:r>
            <a:r>
              <a:rPr lang="en-GB" baseline="0" dirty="0"/>
              <a:t> going through as a Dept. with the release of the new policies and standards</a:t>
            </a:r>
            <a:endParaRPr lang="en-GB" dirty="0"/>
          </a:p>
        </p:txBody>
      </p:sp>
      <p:sp>
        <p:nvSpPr>
          <p:cNvPr id="4" name="Slide Number Placeholder 3"/>
          <p:cNvSpPr>
            <a:spLocks noGrp="1"/>
          </p:cNvSpPr>
          <p:nvPr>
            <p:ph type="sldNum" sz="quarter" idx="10"/>
          </p:nvPr>
        </p:nvSpPr>
        <p:spPr/>
        <p:txBody>
          <a:bodyPr/>
          <a:lstStyle/>
          <a:p>
            <a:fld id="{BBFD9B85-BEFE-4B6D-8A8A-80F80F3136AF}" type="slidenum">
              <a:rPr lang="en-GB" smtClean="0"/>
              <a:t>17</a:t>
            </a:fld>
            <a:endParaRPr lang="en-GB"/>
          </a:p>
        </p:txBody>
      </p:sp>
    </p:spTree>
    <p:extLst>
      <p:ext uri="{BB962C8B-B14F-4D97-AF65-F5344CB8AC3E}">
        <p14:creationId xmlns:p14="http://schemas.microsoft.com/office/powerpoint/2010/main" val="694824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MDs</a:t>
            </a:r>
            <a:r>
              <a:rPr lang="en-GB" baseline="0" dirty="0"/>
              <a:t> sign policy statements but MDs/ HODs pivotal in communicating what we are doing </a:t>
            </a:r>
          </a:p>
          <a:p>
            <a:r>
              <a:rPr lang="en-GB" baseline="0" dirty="0"/>
              <a:t>Directors/ HODs sign directors responsibility chart and there is the H&amp;S policy which generally sets H&amp;S R&amp;Rs. However, individual job descriptions and setting of expectations at the outset with an employee need to include specific individual responsibilities for H&amp;S </a:t>
            </a:r>
          </a:p>
          <a:p>
            <a:r>
              <a:rPr lang="en-GB" baseline="0" dirty="0"/>
              <a:t>H&amp;S policy/ standards say how things will be done but also local rules and procedures say how things are done.  You are all responsible for directly influencing how resources allocated</a:t>
            </a:r>
          </a:p>
          <a:p>
            <a:r>
              <a:rPr lang="en-GB" baseline="0" dirty="0"/>
              <a:t>We give all the H&amp;S stats from a Group/ operating business level but you can also consider other way to measure H&amp;S performance. </a:t>
            </a:r>
          </a:p>
          <a:p>
            <a:endParaRPr lang="en-GB" dirty="0"/>
          </a:p>
        </p:txBody>
      </p:sp>
      <p:sp>
        <p:nvSpPr>
          <p:cNvPr id="4" name="Slide Number Placeholder 3"/>
          <p:cNvSpPr>
            <a:spLocks noGrp="1"/>
          </p:cNvSpPr>
          <p:nvPr>
            <p:ph type="sldNum" sz="quarter" idx="10"/>
          </p:nvPr>
        </p:nvSpPr>
        <p:spPr/>
        <p:txBody>
          <a:bodyPr/>
          <a:lstStyle/>
          <a:p>
            <a:fld id="{BBFD9B85-BEFE-4B6D-8A8A-80F80F3136AF}" type="slidenum">
              <a:rPr lang="en-GB" smtClean="0"/>
              <a:t>18</a:t>
            </a:fld>
            <a:endParaRPr lang="en-GB"/>
          </a:p>
        </p:txBody>
      </p:sp>
    </p:spTree>
    <p:extLst>
      <p:ext uri="{BB962C8B-B14F-4D97-AF65-F5344CB8AC3E}">
        <p14:creationId xmlns:p14="http://schemas.microsoft.com/office/powerpoint/2010/main" val="2323649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BFD9B85-BEFE-4B6D-8A8A-80F80F3136AF}" type="slidenum">
              <a:rPr lang="en-GB" smtClean="0"/>
              <a:t>19</a:t>
            </a:fld>
            <a:endParaRPr lang="en-GB"/>
          </a:p>
        </p:txBody>
      </p:sp>
    </p:spTree>
    <p:extLst>
      <p:ext uri="{BB962C8B-B14F-4D97-AF65-F5344CB8AC3E}">
        <p14:creationId xmlns:p14="http://schemas.microsoft.com/office/powerpoint/2010/main" val="3265617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BFD9B85-BEFE-4B6D-8A8A-80F80F3136AF}" type="slidenum">
              <a:rPr lang="en-GB" smtClean="0"/>
              <a:t>2</a:t>
            </a:fld>
            <a:endParaRPr lang="en-GB"/>
          </a:p>
        </p:txBody>
      </p:sp>
    </p:spTree>
    <p:extLst>
      <p:ext uri="{BB962C8B-B14F-4D97-AF65-F5344CB8AC3E}">
        <p14:creationId xmlns:p14="http://schemas.microsoft.com/office/powerpoint/2010/main" val="130275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a:t>
            </a:r>
            <a:r>
              <a:rPr lang="en-GB" baseline="0" dirty="0"/>
              <a:t> Dept. will be facing different risks, tell me what your think your highest H&amp;S risks are:</a:t>
            </a:r>
          </a:p>
          <a:p>
            <a:r>
              <a:rPr lang="en-GB" baseline="0" dirty="0"/>
              <a:t>Sales</a:t>
            </a:r>
          </a:p>
          <a:p>
            <a:r>
              <a:rPr lang="en-GB" baseline="0" dirty="0"/>
              <a:t>Customer Care</a:t>
            </a:r>
          </a:p>
          <a:p>
            <a:r>
              <a:rPr lang="en-GB" baseline="0" dirty="0"/>
              <a:t>Technical </a:t>
            </a:r>
          </a:p>
          <a:p>
            <a:r>
              <a:rPr lang="en-GB" baseline="0" dirty="0"/>
              <a:t>Construction</a:t>
            </a:r>
          </a:p>
          <a:p>
            <a:r>
              <a:rPr lang="en-GB" baseline="0" dirty="0"/>
              <a:t>Commercial </a:t>
            </a:r>
          </a:p>
          <a:p>
            <a:endParaRPr lang="en-GB" dirty="0"/>
          </a:p>
        </p:txBody>
      </p:sp>
      <p:sp>
        <p:nvSpPr>
          <p:cNvPr id="4" name="Slide Number Placeholder 3"/>
          <p:cNvSpPr>
            <a:spLocks noGrp="1"/>
          </p:cNvSpPr>
          <p:nvPr>
            <p:ph type="sldNum" sz="quarter" idx="10"/>
          </p:nvPr>
        </p:nvSpPr>
        <p:spPr/>
        <p:txBody>
          <a:bodyPr/>
          <a:lstStyle/>
          <a:p>
            <a:fld id="{BBFD9B85-BEFE-4B6D-8A8A-80F80F3136AF}" type="slidenum">
              <a:rPr lang="en-GB" smtClean="0"/>
              <a:t>20</a:t>
            </a:fld>
            <a:endParaRPr lang="en-GB"/>
          </a:p>
        </p:txBody>
      </p:sp>
    </p:spTree>
    <p:extLst>
      <p:ext uri="{BB962C8B-B14F-4D97-AF65-F5344CB8AC3E}">
        <p14:creationId xmlns:p14="http://schemas.microsoft.com/office/powerpoint/2010/main" val="3788051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BFD9B85-BEFE-4B6D-8A8A-80F80F3136AF}" type="slidenum">
              <a:rPr lang="en-GB" smtClean="0"/>
              <a:t>21</a:t>
            </a:fld>
            <a:endParaRPr lang="en-GB"/>
          </a:p>
        </p:txBody>
      </p:sp>
    </p:spTree>
    <p:extLst>
      <p:ext uri="{BB962C8B-B14F-4D97-AF65-F5344CB8AC3E}">
        <p14:creationId xmlns:p14="http://schemas.microsoft.com/office/powerpoint/2010/main" val="417138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Proactive</a:t>
            </a:r>
            <a:r>
              <a:rPr lang="en-GB" baseline="0" dirty="0"/>
              <a:t> – site inspections </a:t>
            </a:r>
          </a:p>
          <a:p>
            <a:r>
              <a:rPr lang="en-GB" baseline="0" dirty="0"/>
              <a:t>Reactive –  monitoring accident/ incident rates</a:t>
            </a:r>
          </a:p>
          <a:p>
            <a:endParaRPr lang="en-GB" baseline="0" dirty="0"/>
          </a:p>
          <a:p>
            <a:r>
              <a:rPr lang="en-GB" baseline="0" dirty="0"/>
              <a:t>In the 90’s 2 Americans did a study of accidents and found for every 1 major injury there are 10 minor injuries, 30 property damage accidents and 600 near misses.</a:t>
            </a:r>
          </a:p>
          <a:p>
            <a:endParaRPr lang="en-GB" baseline="0" dirty="0"/>
          </a:p>
          <a:p>
            <a:r>
              <a:rPr lang="en-GB" baseline="0" dirty="0"/>
              <a:t>Remember Paddington Rail crash in 97 – prior to the accident there were 8 near misses at the accident location and signal 109 had one of the highest number of SPADS (signal passed at danger) on the rail network</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BBFD9B85-BEFE-4B6D-8A8A-80F80F3136AF}" type="slidenum">
              <a:rPr lang="en-GB" smtClean="0"/>
              <a:t>22</a:t>
            </a:fld>
            <a:endParaRPr lang="en-GB"/>
          </a:p>
        </p:txBody>
      </p:sp>
    </p:spTree>
    <p:extLst>
      <p:ext uri="{BB962C8B-B14F-4D97-AF65-F5344CB8AC3E}">
        <p14:creationId xmlns:p14="http://schemas.microsoft.com/office/powerpoint/2010/main" val="3022730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BFD9B85-BEFE-4B6D-8A8A-80F80F3136AF}" type="slidenum">
              <a:rPr lang="en-GB" smtClean="0"/>
              <a:t>23</a:t>
            </a:fld>
            <a:endParaRPr lang="en-GB"/>
          </a:p>
        </p:txBody>
      </p:sp>
    </p:spTree>
    <p:extLst>
      <p:ext uri="{BB962C8B-B14F-4D97-AF65-F5344CB8AC3E}">
        <p14:creationId xmlns:p14="http://schemas.microsoft.com/office/powerpoint/2010/main" val="2273134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fld id="{BBFD9B85-BEFE-4B6D-8A8A-80F80F3136AF}" type="slidenum">
              <a:rPr lang="en-GB" smtClean="0"/>
              <a:t>24</a:t>
            </a:fld>
            <a:endParaRPr lang="en-GB"/>
          </a:p>
        </p:txBody>
      </p:sp>
    </p:spTree>
    <p:extLst>
      <p:ext uri="{BB962C8B-B14F-4D97-AF65-F5344CB8AC3E}">
        <p14:creationId xmlns:p14="http://schemas.microsoft.com/office/powerpoint/2010/main" val="3787535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BFD9B85-BEFE-4B6D-8A8A-80F80F3136AF}" type="slidenum">
              <a:rPr lang="en-GB" smtClean="0"/>
              <a:t>25</a:t>
            </a:fld>
            <a:endParaRPr lang="en-GB"/>
          </a:p>
        </p:txBody>
      </p:sp>
    </p:spTree>
    <p:extLst>
      <p:ext uri="{BB962C8B-B14F-4D97-AF65-F5344CB8AC3E}">
        <p14:creationId xmlns:p14="http://schemas.microsoft.com/office/powerpoint/2010/main" val="1599898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fld id="{BBFD9B85-BEFE-4B6D-8A8A-80F80F3136AF}" type="slidenum">
              <a:rPr lang="en-GB" smtClean="0"/>
              <a:t>26</a:t>
            </a:fld>
            <a:endParaRPr lang="en-GB"/>
          </a:p>
        </p:txBody>
      </p:sp>
    </p:spTree>
    <p:extLst>
      <p:ext uri="{BB962C8B-B14F-4D97-AF65-F5344CB8AC3E}">
        <p14:creationId xmlns:p14="http://schemas.microsoft.com/office/powerpoint/2010/main" val="38971490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BBFD9B85-BEFE-4B6D-8A8A-80F80F3136AF}" type="slidenum">
              <a:rPr lang="en-GB" smtClean="0"/>
              <a:t>27</a:t>
            </a:fld>
            <a:endParaRPr lang="en-GB"/>
          </a:p>
        </p:txBody>
      </p:sp>
    </p:spTree>
    <p:extLst>
      <p:ext uri="{BB962C8B-B14F-4D97-AF65-F5344CB8AC3E}">
        <p14:creationId xmlns:p14="http://schemas.microsoft.com/office/powerpoint/2010/main" val="1145218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Only a couple of bullet points for each section</a:t>
            </a:r>
          </a:p>
          <a:p>
            <a:r>
              <a:rPr lang="en-GB" baseline="0" dirty="0"/>
              <a:t>Example</a:t>
            </a:r>
          </a:p>
          <a:p>
            <a:r>
              <a:rPr lang="en-GB" baseline="0" dirty="0"/>
              <a:t>Outcome goal – reduce slip, trips and falls on sites across the business</a:t>
            </a:r>
          </a:p>
          <a:p>
            <a:r>
              <a:rPr lang="en-GB" baseline="0" dirty="0"/>
              <a:t>Performance goal – slips, trips and falls accident rate reduces </a:t>
            </a:r>
          </a:p>
          <a:p>
            <a:r>
              <a:rPr lang="en-GB" sz="1300" dirty="0"/>
              <a:t>Process goal - enforce housekeeping standards that each site might follow including a process to issue clean up notice to sub-contractors. </a:t>
            </a:r>
          </a:p>
          <a:p>
            <a:r>
              <a:rPr lang="en-GB" sz="1300" dirty="0"/>
              <a:t>Ask site managers to complete a safety campaign around having a tidy sites. This would include posters and asking site management to undertake Tool Box Talks with all operatives. </a:t>
            </a:r>
            <a:endParaRPr lang="en-GB" baseline="0" dirty="0"/>
          </a:p>
        </p:txBody>
      </p:sp>
      <p:sp>
        <p:nvSpPr>
          <p:cNvPr id="4" name="Slide Number Placeholder 3"/>
          <p:cNvSpPr>
            <a:spLocks noGrp="1"/>
          </p:cNvSpPr>
          <p:nvPr>
            <p:ph type="sldNum" sz="quarter" idx="10"/>
          </p:nvPr>
        </p:nvSpPr>
        <p:spPr/>
        <p:txBody>
          <a:bodyPr/>
          <a:lstStyle/>
          <a:p>
            <a:fld id="{BBFD9B85-BEFE-4B6D-8A8A-80F80F3136AF}" type="slidenum">
              <a:rPr lang="en-GB" smtClean="0"/>
              <a:t>28</a:t>
            </a:fld>
            <a:endParaRPr lang="en-GB"/>
          </a:p>
        </p:txBody>
      </p:sp>
    </p:spTree>
    <p:extLst>
      <p:ext uri="{BB962C8B-B14F-4D97-AF65-F5344CB8AC3E}">
        <p14:creationId xmlns:p14="http://schemas.microsoft.com/office/powerpoint/2010/main" val="9446458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BFD9B85-BEFE-4B6D-8A8A-80F80F3136AF}" type="slidenum">
              <a:rPr lang="en-GB" smtClean="0"/>
              <a:t>29</a:t>
            </a:fld>
            <a:endParaRPr lang="en-GB"/>
          </a:p>
        </p:txBody>
      </p:sp>
    </p:spTree>
    <p:extLst>
      <p:ext uri="{BB962C8B-B14F-4D97-AF65-F5344CB8AC3E}">
        <p14:creationId xmlns:p14="http://schemas.microsoft.com/office/powerpoint/2010/main" val="3787349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BFD9B85-BEFE-4B6D-8A8A-80F80F3136AF}" type="slidenum">
              <a:rPr lang="en-GB" smtClean="0"/>
              <a:t>3</a:t>
            </a:fld>
            <a:endParaRPr lang="en-GB"/>
          </a:p>
        </p:txBody>
      </p:sp>
    </p:spTree>
    <p:extLst>
      <p:ext uri="{BB962C8B-B14F-4D97-AF65-F5344CB8AC3E}">
        <p14:creationId xmlns:p14="http://schemas.microsoft.com/office/powerpoint/2010/main" val="23613137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F53F6D-297B-0944-92D5-B71BE233CE13}" type="slidenum">
              <a:rPr lang="en-GB" smtClean="0"/>
              <a:t>41</a:t>
            </a:fld>
            <a:endParaRPr lang="en-GB"/>
          </a:p>
        </p:txBody>
      </p:sp>
    </p:spTree>
    <p:extLst>
      <p:ext uri="{BB962C8B-B14F-4D97-AF65-F5344CB8AC3E}">
        <p14:creationId xmlns:p14="http://schemas.microsoft.com/office/powerpoint/2010/main" val="11953720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Policy statements (one for H&amp;S and one for environment)</a:t>
            </a:r>
            <a:r>
              <a:rPr lang="en-GB" baseline="0" dirty="0"/>
              <a:t> – Group one approved by Dean and regional one that needs to be signed by the MD. Both Group and regional Policy statements to be displayed on all work notice boards. </a:t>
            </a:r>
            <a:endParaRPr lang="en-GB" dirty="0"/>
          </a:p>
          <a:p>
            <a:endParaRPr lang="en-GB" dirty="0"/>
          </a:p>
          <a:p>
            <a:r>
              <a:rPr lang="en-GB" dirty="0"/>
              <a:t>Sales</a:t>
            </a:r>
            <a:r>
              <a:rPr lang="en-GB" baseline="0" dirty="0"/>
              <a:t> and customer care – currently link to old manuals but will shortly be replaced with policies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D9B85-BEFE-4B6D-8A8A-80F80F3136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9857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Point</a:t>
            </a:r>
            <a:r>
              <a:rPr lang="en-GB" baseline="0" dirty="0"/>
              <a:t> out where MDs/ Directors/ HOD sit in the hierarchy. Making it clear that HS&amp;E Dept. is responsible for implementing the policy and auditing the compliance but it is the role of operational management to ensure compliance with the policy.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D9B85-BEFE-4B6D-8A8A-80F80F3136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0715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Make specific</a:t>
            </a:r>
            <a:r>
              <a:rPr lang="en-GB" baseline="0" dirty="0"/>
              <a:t> mention of the </a:t>
            </a:r>
          </a:p>
          <a:p>
            <a:endParaRPr lang="en-GB" baseline="0" dirty="0"/>
          </a:p>
          <a:p>
            <a:r>
              <a:rPr lang="en-GB" baseline="0" dirty="0"/>
              <a:t>Directors and Heads of Dept. Responsibility Chart and how set out allocate responsibilities in accordance with plan, do, check, act </a:t>
            </a:r>
          </a:p>
          <a:p>
            <a:endParaRPr lang="en-GB" baseline="0" dirty="0"/>
          </a:p>
          <a:p>
            <a:r>
              <a:rPr lang="en-GB" baseline="0" dirty="0"/>
              <a:t>Need to split this down so each line comes in one at a time.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D9B85-BEFE-4B6D-8A8A-80F80F3136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4472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Make specific</a:t>
            </a:r>
            <a:r>
              <a:rPr lang="en-GB" baseline="0" dirty="0"/>
              <a:t> mention of the </a:t>
            </a:r>
          </a:p>
          <a:p>
            <a:endParaRPr lang="en-GB" baseline="0" dirty="0"/>
          </a:p>
          <a:p>
            <a:r>
              <a:rPr lang="en-GB" baseline="0" dirty="0"/>
              <a:t>Directors and Heads of Dept. Responsibility Chart and how set out allocate responsibilities in accordance with plan, do, check, act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D9B85-BEFE-4B6D-8A8A-80F80F3136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0808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Mention that other</a:t>
            </a:r>
            <a:r>
              <a:rPr lang="en-GB" baseline="0" dirty="0"/>
              <a:t> areas (sales, customer care, office) this will be covered within the policies. </a:t>
            </a:r>
          </a:p>
          <a:p>
            <a:endParaRPr lang="en-GB" baseline="0" dirty="0"/>
          </a:p>
          <a:p>
            <a:r>
              <a:rPr lang="en-GB" baseline="0" dirty="0"/>
              <a:t>MDs and CDs especially – need to have read and ensure following these standards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D9B85-BEFE-4B6D-8A8A-80F80F3136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4914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D9B85-BEFE-4B6D-8A8A-80F80F3136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0664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D9B85-BEFE-4B6D-8A8A-80F80F3136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5141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baseline="0" dirty="0"/>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Give this commentary:</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Falls from height were the highest cause of work related incidents, increasing from 5 compared to the 3 recorded for the first half of 2022.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Plant movement/ hit by a moving object accounted for 4 of the work-related incidents, increasing from the 1 recorded for the first half of 2022.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Slips and trips have dramatically reduced compared to the first half of 2022 (2023: 2, 2022: 10). This is likely as a result of the release of the new housekeeping standards and the safety campaign on slips, trips and falls at the beginning of the year.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D9B85-BEFE-4B6D-8A8A-80F80F3136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2191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Give this commentary:</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Highest 3 KPIs, for zero scores: </a:t>
            </a:r>
          </a:p>
          <a:p>
            <a:r>
              <a:rPr lang="en-GB" sz="1200" b="0" i="0" u="none" strike="noStrike" kern="1200" baseline="0" dirty="0">
                <a:solidFill>
                  <a:schemeClr val="tx1"/>
                </a:solidFill>
                <a:latin typeface="+mn-lt"/>
                <a:ea typeface="+mn-ea"/>
                <a:cs typeface="+mn-cs"/>
              </a:rPr>
              <a:t>• Respiratory protection (KPI 1.3) (25%) </a:t>
            </a:r>
          </a:p>
          <a:p>
            <a:r>
              <a:rPr lang="en-GB" sz="1200" b="0" i="0" u="none" strike="noStrike" kern="1200" baseline="0" dirty="0">
                <a:solidFill>
                  <a:schemeClr val="tx1"/>
                </a:solidFill>
                <a:latin typeface="+mn-lt"/>
                <a:ea typeface="+mn-ea"/>
                <a:cs typeface="+mn-cs"/>
              </a:rPr>
              <a:t>• Working at height: scaffold (KPI 2.1) (17%) </a:t>
            </a:r>
          </a:p>
          <a:p>
            <a:r>
              <a:rPr lang="en-GB" sz="1200" b="0" i="0" u="none" strike="noStrike" kern="1200" baseline="0" dirty="0">
                <a:solidFill>
                  <a:schemeClr val="tx1"/>
                </a:solidFill>
                <a:latin typeface="+mn-lt"/>
                <a:ea typeface="+mn-ea"/>
                <a:cs typeface="+mn-cs"/>
              </a:rPr>
              <a:t>• Working at height: stairwell (KPI 2.4) (10%)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Highest 3 KPIs, for one scores: </a:t>
            </a:r>
          </a:p>
          <a:p>
            <a:r>
              <a:rPr lang="en-GB" sz="1200" b="0" i="0" u="none" strike="noStrike" kern="1200" baseline="0" dirty="0">
                <a:solidFill>
                  <a:schemeClr val="tx1"/>
                </a:solidFill>
                <a:latin typeface="+mn-lt"/>
                <a:ea typeface="+mn-ea"/>
                <a:cs typeface="+mn-cs"/>
              </a:rPr>
              <a:t>• Working at height: scaffold (KPI 2.1) (21%) </a:t>
            </a:r>
          </a:p>
          <a:p>
            <a:r>
              <a:rPr lang="en-GB" sz="1200" b="0" i="0" u="none" strike="noStrike" kern="1200" baseline="0" dirty="0">
                <a:solidFill>
                  <a:schemeClr val="tx1"/>
                </a:solidFill>
                <a:latin typeface="+mn-lt"/>
                <a:ea typeface="+mn-ea"/>
                <a:cs typeface="+mn-cs"/>
              </a:rPr>
              <a:t>• Traffic management (KPI 5) (19%) </a:t>
            </a:r>
          </a:p>
          <a:p>
            <a:r>
              <a:rPr lang="en-GB" sz="1200" b="0" i="0" u="none" strike="noStrike" kern="1200" baseline="0" dirty="0">
                <a:solidFill>
                  <a:schemeClr val="tx1"/>
                </a:solidFill>
                <a:latin typeface="+mn-lt"/>
                <a:ea typeface="+mn-ea"/>
                <a:cs typeface="+mn-cs"/>
              </a:rPr>
              <a:t>• Site security/ protection of the public (KPI 8) (16%)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respiratory protection zero and one scores in this period have increased by 44%, compared to the first half of 2022. This is as a result of the HS&amp;E team focusing on site dust mitigation measures and taking a zero tolerance approach when non-compliance seen during site inspections. </a:t>
            </a:r>
          </a:p>
          <a:p>
            <a:endParaRPr lang="en-GB"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D9B85-BEFE-4B6D-8A8A-80F80F3136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044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BFD9B85-BEFE-4B6D-8A8A-80F80F3136AF}" type="slidenum">
              <a:rPr lang="en-GB" smtClean="0"/>
              <a:t>4</a:t>
            </a:fld>
            <a:endParaRPr lang="en-GB"/>
          </a:p>
        </p:txBody>
      </p:sp>
    </p:spTree>
    <p:extLst>
      <p:ext uri="{BB962C8B-B14F-4D97-AF65-F5344CB8AC3E}">
        <p14:creationId xmlns:p14="http://schemas.microsoft.com/office/powerpoint/2010/main" val="16436525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Emphasis the record number of NOCs (last year only had 5, currently had 12 this year)</a:t>
            </a:r>
          </a:p>
          <a:p>
            <a:r>
              <a:rPr lang="en-GB" sz="1200" b="0" i="0" u="none" strike="noStrike" kern="1200" baseline="0" dirty="0">
                <a:solidFill>
                  <a:schemeClr val="tx1"/>
                </a:solidFill>
                <a:latin typeface="+mn-lt"/>
                <a:ea typeface="+mn-ea"/>
                <a:cs typeface="+mn-cs"/>
              </a:rPr>
              <a:t>Also that the number of unscheduled site visits has not increased, on par with the same period last year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D9B85-BEFE-4B6D-8A8A-80F80F3136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9134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D9B85-BEFE-4B6D-8A8A-80F80F3136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339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I'm sure most of you in this room have had to deal with a zero score at some point.</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I Just want to make it clear why zeros are issue and what should be done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Its better that we see and deal with an issue rather that an accident happening of the HSE, observing it and giving us a notice or closing site.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D9B85-BEFE-4B6D-8A8A-80F80F3136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0214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The HS team do issue a zero without the consent on the senior</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All </a:t>
            </a:r>
            <a:r>
              <a:rPr lang="en-GB" sz="1200" b="0" i="0" u="none" strike="noStrike" kern="1200" baseline="0" dirty="0" err="1">
                <a:solidFill>
                  <a:schemeClr val="tx1"/>
                </a:solidFill>
                <a:latin typeface="+mn-lt"/>
                <a:ea typeface="+mn-ea"/>
                <a:cs typeface="+mn-cs"/>
              </a:rPr>
              <a:t>zereo</a:t>
            </a:r>
            <a:r>
              <a:rPr lang="en-GB" sz="1200" b="0" i="0" u="none" strike="noStrike" kern="1200" baseline="0" dirty="0">
                <a:solidFill>
                  <a:schemeClr val="tx1"/>
                </a:solidFill>
                <a:latin typeface="+mn-lt"/>
                <a:ea typeface="+mn-ea"/>
                <a:cs typeface="+mn-cs"/>
              </a:rPr>
              <a:t> score are reviewed by myself independently</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Management and operatives at fault must be held accountable.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D9B85-BEFE-4B6D-8A8A-80F80F3136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5346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A0154-889D-46C8-A052-D477B5B341A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2756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A0154-889D-46C8-A052-D477B5B341A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4762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A0154-889D-46C8-A052-D477B5B341A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2607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A0154-889D-46C8-A052-D477B5B341A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1535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A0154-889D-46C8-A052-D477B5B341A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7835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A0154-889D-46C8-A052-D477B5B341A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73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BFD9B85-BEFE-4B6D-8A8A-80F80F3136AF}" type="slidenum">
              <a:rPr lang="en-GB" smtClean="0"/>
              <a:t>5</a:t>
            </a:fld>
            <a:endParaRPr lang="en-GB"/>
          </a:p>
        </p:txBody>
      </p:sp>
    </p:spTree>
    <p:extLst>
      <p:ext uri="{BB962C8B-B14F-4D97-AF65-F5344CB8AC3E}">
        <p14:creationId xmlns:p14="http://schemas.microsoft.com/office/powerpoint/2010/main" val="14172932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A0154-889D-46C8-A052-D477B5B341A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6284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A0154-889D-46C8-A052-D477B5B341A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9009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A0154-889D-46C8-A052-D477B5B341A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5123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A0154-889D-46C8-A052-D477B5B341A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6015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A0154-889D-46C8-A052-D477B5B341A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2270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A0154-889D-46C8-A052-D477B5B341A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9218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A0154-889D-46C8-A052-D477B5B341A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8703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A0154-889D-46C8-A052-D477B5B341A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0982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A0154-889D-46C8-A052-D477B5B341A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0131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A0154-889D-46C8-A052-D477B5B341A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894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BFD9B85-BEFE-4B6D-8A8A-80F80F3136AF}" type="slidenum">
              <a:rPr lang="en-GB" smtClean="0"/>
              <a:t>6</a:t>
            </a:fld>
            <a:endParaRPr lang="en-GB"/>
          </a:p>
        </p:txBody>
      </p:sp>
    </p:spTree>
    <p:extLst>
      <p:ext uri="{BB962C8B-B14F-4D97-AF65-F5344CB8AC3E}">
        <p14:creationId xmlns:p14="http://schemas.microsoft.com/office/powerpoint/2010/main" val="39982584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A0154-889D-46C8-A052-D477B5B341A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4974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A0154-889D-46C8-A052-D477B5B341A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8277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A0154-889D-46C8-A052-D477B5B341A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9239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A0154-889D-46C8-A052-D477B5B341A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8364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A0154-889D-46C8-A052-D477B5B341A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0637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A0154-889D-46C8-A052-D477B5B341A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4922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A0154-889D-46C8-A052-D477B5B341A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3987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A0154-889D-46C8-A052-D477B5B341A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1781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A0154-889D-46C8-A052-D477B5B341A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4914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A0154-889D-46C8-A052-D477B5B341A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804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BFD9B85-BEFE-4B6D-8A8A-80F80F3136AF}" type="slidenum">
              <a:rPr lang="en-GB" smtClean="0"/>
              <a:t>7</a:t>
            </a:fld>
            <a:endParaRPr lang="en-GB"/>
          </a:p>
        </p:txBody>
      </p:sp>
    </p:spTree>
    <p:extLst>
      <p:ext uri="{BB962C8B-B14F-4D97-AF65-F5344CB8AC3E}">
        <p14:creationId xmlns:p14="http://schemas.microsoft.com/office/powerpoint/2010/main" val="2086308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BFD9B85-BEFE-4B6D-8A8A-80F80F3136AF}" type="slidenum">
              <a:rPr lang="en-GB" smtClean="0"/>
              <a:t>8</a:t>
            </a:fld>
            <a:endParaRPr lang="en-GB"/>
          </a:p>
        </p:txBody>
      </p:sp>
    </p:spTree>
    <p:extLst>
      <p:ext uri="{BB962C8B-B14F-4D97-AF65-F5344CB8AC3E}">
        <p14:creationId xmlns:p14="http://schemas.microsoft.com/office/powerpoint/2010/main" val="2923343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a:t>
            </a:r>
            <a:r>
              <a:rPr lang="en-GB" baseline="0" dirty="0"/>
              <a:t> most other industries musculoskeletal disorders and stress, depression and anxiety percentages are usually the other way around? Why do you think the construction industry is different? Less issues with SD&amp;A? </a:t>
            </a:r>
            <a:endParaRPr lang="en-GB" dirty="0"/>
          </a:p>
        </p:txBody>
      </p:sp>
      <p:sp>
        <p:nvSpPr>
          <p:cNvPr id="4" name="Slide Number Placeholder 3"/>
          <p:cNvSpPr>
            <a:spLocks noGrp="1"/>
          </p:cNvSpPr>
          <p:nvPr>
            <p:ph type="sldNum" sz="quarter" idx="10"/>
          </p:nvPr>
        </p:nvSpPr>
        <p:spPr/>
        <p:txBody>
          <a:bodyPr/>
          <a:lstStyle/>
          <a:p>
            <a:fld id="{BBFD9B85-BEFE-4B6D-8A8A-80F80F3136AF}" type="slidenum">
              <a:rPr lang="en-GB" smtClean="0"/>
              <a:t>9</a:t>
            </a:fld>
            <a:endParaRPr lang="en-GB"/>
          </a:p>
        </p:txBody>
      </p:sp>
    </p:spTree>
    <p:extLst>
      <p:ext uri="{BB962C8B-B14F-4D97-AF65-F5344CB8AC3E}">
        <p14:creationId xmlns:p14="http://schemas.microsoft.com/office/powerpoint/2010/main" val="317671412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Text Only">
    <p:bg>
      <p:bgPr>
        <a:solidFill>
          <a:schemeClr val="accent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4D55A93-1353-01AB-2DFF-6A3BF94929E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62451" y="4779818"/>
            <a:ext cx="7713934" cy="2078183"/>
          </a:xfrm>
          <a:prstGeom prst="rect">
            <a:avLst/>
          </a:prstGeom>
        </p:spPr>
      </p:pic>
      <p:pic>
        <p:nvPicPr>
          <p:cNvPr id="7" name="Graphic 6">
            <a:extLst>
              <a:ext uri="{FF2B5EF4-FFF2-40B4-BE49-F238E27FC236}">
                <a16:creationId xmlns:a16="http://schemas.microsoft.com/office/drawing/2014/main" id="{C5AA695A-F6F3-1F02-1165-71C354E9EBD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67499" y="-11898"/>
            <a:ext cx="4288586" cy="6876526"/>
          </a:xfrm>
          <a:prstGeom prst="rect">
            <a:avLst/>
          </a:prstGeom>
        </p:spPr>
      </p:pic>
      <p:pic>
        <p:nvPicPr>
          <p:cNvPr id="8" name="Graphic 7">
            <a:extLst>
              <a:ext uri="{FF2B5EF4-FFF2-40B4-BE49-F238E27FC236}">
                <a16:creationId xmlns:a16="http://schemas.microsoft.com/office/drawing/2014/main" id="{626AF650-6EB3-4CC2-B542-2E2835D5283B}"/>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58639" y="-11898"/>
            <a:ext cx="2633361" cy="6869638"/>
          </a:xfrm>
          <a:prstGeom prst="rect">
            <a:avLst/>
          </a:prstGeom>
        </p:spPr>
      </p:pic>
      <p:pic>
        <p:nvPicPr>
          <p:cNvPr id="9" name="Graphic 8">
            <a:extLst>
              <a:ext uri="{FF2B5EF4-FFF2-40B4-BE49-F238E27FC236}">
                <a16:creationId xmlns:a16="http://schemas.microsoft.com/office/drawing/2014/main" id="{87D096AE-C3AB-5613-44FB-3F8F746DE39F}"/>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887200" y="2603245"/>
            <a:ext cx="304800" cy="4254495"/>
          </a:xfrm>
          <a:prstGeom prst="rect">
            <a:avLst/>
          </a:prstGeom>
        </p:spPr>
      </p:pic>
      <p:pic>
        <p:nvPicPr>
          <p:cNvPr id="10" name="Graphic 9">
            <a:extLst>
              <a:ext uri="{FF2B5EF4-FFF2-40B4-BE49-F238E27FC236}">
                <a16:creationId xmlns:a16="http://schemas.microsoft.com/office/drawing/2014/main" id="{719A0AC4-DE68-57F3-22BC-123DC36AAB5E}"/>
              </a:ext>
            </a:extLst>
          </p:cNvPr>
          <p:cNvPicPr>
            <a:picLocks noChangeAspect="1"/>
          </p:cNvPicPr>
          <p:nvPr userDrawn="1"/>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37480"/>
          <a:stretch/>
        </p:blipFill>
        <p:spPr>
          <a:xfrm>
            <a:off x="-1272" y="-1"/>
            <a:ext cx="4987284" cy="1724298"/>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28173E2F-DA29-5E61-1913-399CF553CC9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44374" y="491885"/>
            <a:ext cx="2542950" cy="716264"/>
          </a:xfrm>
          <a:prstGeom prst="rect">
            <a:avLst/>
          </a:prstGeom>
        </p:spPr>
      </p:pic>
      <p:sp>
        <p:nvSpPr>
          <p:cNvPr id="2" name="Title 1">
            <a:extLst>
              <a:ext uri="{FF2B5EF4-FFF2-40B4-BE49-F238E27FC236}">
                <a16:creationId xmlns:a16="http://schemas.microsoft.com/office/drawing/2014/main" id="{48A4FD27-742C-FA65-9BE0-2AE4E1D822AD}"/>
              </a:ext>
            </a:extLst>
          </p:cNvPr>
          <p:cNvSpPr>
            <a:spLocks noGrp="1"/>
          </p:cNvSpPr>
          <p:nvPr>
            <p:ph type="title" hasCustomPrompt="1"/>
          </p:nvPr>
        </p:nvSpPr>
        <p:spPr>
          <a:xfrm>
            <a:off x="504001" y="3468870"/>
            <a:ext cx="5592000" cy="432000"/>
          </a:xfrm>
        </p:spPr>
        <p:txBody>
          <a:bodyPr anchor="b" anchorCtr="0"/>
          <a:lstStyle>
            <a:lvl1pPr>
              <a:lnSpc>
                <a:spcPct val="80000"/>
              </a:lnSpc>
              <a:defRPr sz="4400">
                <a:solidFill>
                  <a:schemeClr val="bg1"/>
                </a:solidFill>
              </a:defRPr>
            </a:lvl1pPr>
          </a:lstStyle>
          <a:p>
            <a:r>
              <a:rPr lang="en-US" dirty="0"/>
              <a:t>Presentation Title Goes Here</a:t>
            </a:r>
            <a:endParaRPr lang="en-GB" dirty="0"/>
          </a:p>
        </p:txBody>
      </p:sp>
      <p:sp>
        <p:nvSpPr>
          <p:cNvPr id="11" name="Text Placeholder 10">
            <a:extLst>
              <a:ext uri="{FF2B5EF4-FFF2-40B4-BE49-F238E27FC236}">
                <a16:creationId xmlns:a16="http://schemas.microsoft.com/office/drawing/2014/main" id="{958679D4-3622-0B21-9BF7-AA6D279C6E92}"/>
              </a:ext>
            </a:extLst>
          </p:cNvPr>
          <p:cNvSpPr>
            <a:spLocks noGrp="1"/>
          </p:cNvSpPr>
          <p:nvPr>
            <p:ph type="body" sz="quarter" idx="14" hasCustomPrompt="1"/>
          </p:nvPr>
        </p:nvSpPr>
        <p:spPr>
          <a:xfrm>
            <a:off x="503999" y="5676458"/>
            <a:ext cx="5592001" cy="399364"/>
          </a:xfrm>
        </p:spPr>
        <p:txBody>
          <a:bodyPr>
            <a:noAutofit/>
          </a:bodyPr>
          <a:lstStyle>
            <a:lvl1pPr marL="0" indent="0">
              <a:spcBef>
                <a:spcPts val="900"/>
              </a:spcBef>
              <a:buNone/>
              <a:defRPr sz="2400" b="1">
                <a:solidFill>
                  <a:schemeClr val="accent3"/>
                </a:solidFill>
              </a:defRPr>
            </a:lvl1pPr>
            <a:lvl2pPr>
              <a:defRPr sz="1800">
                <a:solidFill>
                  <a:schemeClr val="accent3"/>
                </a:solidFill>
              </a:defRPr>
            </a:lvl2pPr>
            <a:lvl3pPr>
              <a:defRPr sz="1800">
                <a:solidFill>
                  <a:schemeClr val="accent3"/>
                </a:solidFill>
              </a:defRPr>
            </a:lvl3pPr>
            <a:lvl4pPr>
              <a:spcBef>
                <a:spcPts val="900"/>
              </a:spcBef>
              <a:defRPr sz="1800">
                <a:solidFill>
                  <a:schemeClr val="accent3"/>
                </a:solidFill>
              </a:defRPr>
            </a:lvl4pPr>
            <a:lvl5pPr>
              <a:spcBef>
                <a:spcPts val="900"/>
              </a:spcBef>
              <a:defRPr sz="1800">
                <a:solidFill>
                  <a:schemeClr val="accent3"/>
                </a:solidFill>
              </a:defRPr>
            </a:lvl5pPr>
          </a:lstStyle>
          <a:p>
            <a:pPr lvl="0"/>
            <a:r>
              <a:rPr lang="en-US" dirty="0"/>
              <a:t>Christian M Surname</a:t>
            </a:r>
            <a:endParaRPr lang="en-GB" dirty="0"/>
          </a:p>
        </p:txBody>
      </p:sp>
      <p:sp>
        <p:nvSpPr>
          <p:cNvPr id="18" name="Text Placeholder 17">
            <a:extLst>
              <a:ext uri="{FF2B5EF4-FFF2-40B4-BE49-F238E27FC236}">
                <a16:creationId xmlns:a16="http://schemas.microsoft.com/office/drawing/2014/main" id="{30C1E9A1-CD1B-5FDA-94BB-19BAB34DDA0F}"/>
              </a:ext>
            </a:extLst>
          </p:cNvPr>
          <p:cNvSpPr>
            <a:spLocks noGrp="1"/>
          </p:cNvSpPr>
          <p:nvPr>
            <p:ph type="body" sz="quarter" idx="16" hasCustomPrompt="1"/>
          </p:nvPr>
        </p:nvSpPr>
        <p:spPr>
          <a:xfrm>
            <a:off x="504001" y="4649275"/>
            <a:ext cx="5592000" cy="399364"/>
          </a:xfrm>
        </p:spPr>
        <p:txBody>
          <a:bodyPr>
            <a:noAutofit/>
          </a:bodyPr>
          <a:lstStyle>
            <a:lvl1pPr marL="0" indent="0">
              <a:buNone/>
              <a:defRPr sz="2800">
                <a:solidFill>
                  <a:schemeClr val="bg1"/>
                </a:solidFill>
              </a:defRPr>
            </a:lvl1pPr>
          </a:lstStyle>
          <a:p>
            <a:pPr lvl="0"/>
            <a:r>
              <a:rPr lang="en-US" dirty="0"/>
              <a:t>Sub-title</a:t>
            </a:r>
          </a:p>
        </p:txBody>
      </p:sp>
      <p:sp>
        <p:nvSpPr>
          <p:cNvPr id="20" name="Text Placeholder 17">
            <a:extLst>
              <a:ext uri="{FF2B5EF4-FFF2-40B4-BE49-F238E27FC236}">
                <a16:creationId xmlns:a16="http://schemas.microsoft.com/office/drawing/2014/main" id="{66B11466-DCF7-4078-DD09-F938101CF147}"/>
              </a:ext>
            </a:extLst>
          </p:cNvPr>
          <p:cNvSpPr>
            <a:spLocks noGrp="1"/>
          </p:cNvSpPr>
          <p:nvPr>
            <p:ph type="body" sz="quarter" idx="17" hasCustomPrompt="1"/>
          </p:nvPr>
        </p:nvSpPr>
        <p:spPr>
          <a:xfrm>
            <a:off x="576000" y="4269650"/>
            <a:ext cx="4860000" cy="28800"/>
          </a:xfrm>
          <a:solidFill>
            <a:schemeClr val="accent3"/>
          </a:solidFill>
        </p:spPr>
        <p:txBody>
          <a:bodyPr>
            <a:noAutofit/>
          </a:bodyPr>
          <a:lstStyle>
            <a:lvl1pPr marL="0" indent="0">
              <a:buNone/>
              <a:defRPr sz="200">
                <a:solidFill>
                  <a:schemeClr val="bg1"/>
                </a:solidFill>
              </a:defRPr>
            </a:lvl1pPr>
          </a:lstStyle>
          <a:p>
            <a:pPr lvl="0"/>
            <a:r>
              <a:rPr lang="en-US" dirty="0"/>
              <a:t> </a:t>
            </a:r>
          </a:p>
        </p:txBody>
      </p:sp>
      <p:sp>
        <p:nvSpPr>
          <p:cNvPr id="21" name="Text Placeholder 10">
            <a:extLst>
              <a:ext uri="{FF2B5EF4-FFF2-40B4-BE49-F238E27FC236}">
                <a16:creationId xmlns:a16="http://schemas.microsoft.com/office/drawing/2014/main" id="{75E732B0-57DB-67C7-E160-D6CC0312D485}"/>
              </a:ext>
            </a:extLst>
          </p:cNvPr>
          <p:cNvSpPr>
            <a:spLocks noGrp="1"/>
          </p:cNvSpPr>
          <p:nvPr>
            <p:ph type="body" sz="quarter" idx="18" hasCustomPrompt="1"/>
          </p:nvPr>
        </p:nvSpPr>
        <p:spPr>
          <a:xfrm>
            <a:off x="503999" y="6036476"/>
            <a:ext cx="5592001" cy="399364"/>
          </a:xfrm>
        </p:spPr>
        <p:txBody>
          <a:bodyPr>
            <a:noAutofit/>
          </a:bodyPr>
          <a:lstStyle>
            <a:lvl1pPr marL="0" indent="0">
              <a:spcBef>
                <a:spcPts val="900"/>
              </a:spcBef>
              <a:buNone/>
              <a:defRPr sz="1600" b="1">
                <a:solidFill>
                  <a:schemeClr val="bg1"/>
                </a:solidFill>
              </a:defRPr>
            </a:lvl1pPr>
            <a:lvl2pPr>
              <a:defRPr sz="1800">
                <a:solidFill>
                  <a:schemeClr val="accent3"/>
                </a:solidFill>
              </a:defRPr>
            </a:lvl2pPr>
            <a:lvl3pPr>
              <a:defRPr sz="1800">
                <a:solidFill>
                  <a:schemeClr val="accent3"/>
                </a:solidFill>
              </a:defRPr>
            </a:lvl3pPr>
            <a:lvl4pPr>
              <a:spcBef>
                <a:spcPts val="900"/>
              </a:spcBef>
              <a:defRPr sz="1800">
                <a:solidFill>
                  <a:schemeClr val="accent3"/>
                </a:solidFill>
              </a:defRPr>
            </a:lvl4pPr>
            <a:lvl5pPr>
              <a:spcBef>
                <a:spcPts val="900"/>
              </a:spcBef>
              <a:defRPr sz="1800">
                <a:solidFill>
                  <a:schemeClr val="accent3"/>
                </a:solidFill>
              </a:defRPr>
            </a:lvl5pPr>
          </a:lstStyle>
          <a:p>
            <a:pPr lvl="0"/>
            <a:r>
              <a:rPr lang="en-US" dirty="0"/>
              <a:t>DD.MM.YY</a:t>
            </a:r>
            <a:endParaRPr lang="en-GB" dirty="0"/>
          </a:p>
        </p:txBody>
      </p:sp>
    </p:spTree>
    <p:extLst>
      <p:ext uri="{BB962C8B-B14F-4D97-AF65-F5344CB8AC3E}">
        <p14:creationId xmlns:p14="http://schemas.microsoft.com/office/powerpoint/2010/main" val="125528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032D3B39-FE0D-6806-9650-E150F9A25BF4}"/>
              </a:ext>
            </a:extLst>
          </p:cNvPr>
          <p:cNvSpPr>
            <a:spLocks noGrp="1"/>
          </p:cNvSpPr>
          <p:nvPr>
            <p:ph type="pic" sz="quarter" idx="10"/>
          </p:nvPr>
        </p:nvSpPr>
        <p:spPr>
          <a:xfrm>
            <a:off x="4663546" y="742721"/>
            <a:ext cx="4041246" cy="5567857"/>
          </a:xfrm>
          <a:prstGeom prst="roundRect">
            <a:avLst>
              <a:gd name="adj" fmla="val 1418"/>
            </a:avLst>
          </a:prstGeom>
          <a:solidFill>
            <a:schemeClr val="bg1">
              <a:lumMod val="95000"/>
              <a:alpha val="30000"/>
            </a:schemeClr>
          </a:solidFill>
          <a:effectLst/>
        </p:spPr>
        <p:txBody>
          <a:bodyPr/>
          <a:lstStyle>
            <a:lvl1pPr>
              <a:defRPr lang="en-US" sz="1600">
                <a:solidFill>
                  <a:schemeClr val="tx1">
                    <a:lumMod val="50000"/>
                    <a:lumOff val="50000"/>
                  </a:schemeClr>
                </a:solidFill>
              </a:defRPr>
            </a:lvl1pPr>
          </a:lstStyle>
          <a:p>
            <a:pPr marL="0" lvl="0" indent="0" algn="ctr">
              <a:buNone/>
            </a:pPr>
            <a:endParaRPr lang="en-US"/>
          </a:p>
        </p:txBody>
      </p:sp>
    </p:spTree>
    <p:extLst>
      <p:ext uri="{BB962C8B-B14F-4D97-AF65-F5344CB8AC3E}">
        <p14:creationId xmlns:p14="http://schemas.microsoft.com/office/powerpoint/2010/main" val="2358957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ection Break 1">
    <p:bg>
      <p:bgPr>
        <a:solidFill>
          <a:schemeClr val="accent3"/>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50908D8F-6451-FDBB-071C-B9CE377105C3}"/>
              </a:ext>
            </a:extLst>
          </p:cNvPr>
          <p:cNvSpPr/>
          <p:nvPr userDrawn="1"/>
        </p:nvSpPr>
        <p:spPr>
          <a:xfrm>
            <a:off x="0" y="0"/>
            <a:ext cx="12192000" cy="6857999"/>
          </a:xfrm>
          <a:custGeom>
            <a:avLst/>
            <a:gdLst>
              <a:gd name="connsiteX0" fmla="*/ 0 w 12192000"/>
              <a:gd name="connsiteY0" fmla="*/ 0 h 6857999"/>
              <a:gd name="connsiteX1" fmla="*/ 12192000 w 12192000"/>
              <a:gd name="connsiteY1" fmla="*/ 0 h 6857999"/>
              <a:gd name="connsiteX2" fmla="*/ 12192000 w 12192000"/>
              <a:gd name="connsiteY2" fmla="*/ 5993075 h 6857999"/>
              <a:gd name="connsiteX3" fmla="*/ 8072282 w 12192000"/>
              <a:gd name="connsiteY3" fmla="*/ 4649340 h 6857999"/>
              <a:gd name="connsiteX4" fmla="*/ 5921006 w 12192000"/>
              <a:gd name="connsiteY4" fmla="*/ 6857999 h 6857999"/>
              <a:gd name="connsiteX5" fmla="*/ 0 w 12192000"/>
              <a:gd name="connsiteY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7999">
                <a:moveTo>
                  <a:pt x="0" y="0"/>
                </a:moveTo>
                <a:lnTo>
                  <a:pt x="12192000" y="0"/>
                </a:lnTo>
                <a:lnTo>
                  <a:pt x="12192000" y="5993075"/>
                </a:lnTo>
                <a:lnTo>
                  <a:pt x="8072282" y="4649340"/>
                </a:lnTo>
                <a:lnTo>
                  <a:pt x="5921006" y="6857999"/>
                </a:lnTo>
                <a:lnTo>
                  <a:pt x="0" y="685799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8" name="Graphic 3">
            <a:extLst>
              <a:ext uri="{FF2B5EF4-FFF2-40B4-BE49-F238E27FC236}">
                <a16:creationId xmlns:a16="http://schemas.microsoft.com/office/drawing/2014/main" id="{2DDB3B1E-5118-0B4A-44EE-F5776DEDF7A0}"/>
              </a:ext>
            </a:extLst>
          </p:cNvPr>
          <p:cNvSpPr/>
          <p:nvPr userDrawn="1"/>
        </p:nvSpPr>
        <p:spPr>
          <a:xfrm>
            <a:off x="0" y="2710669"/>
            <a:ext cx="6819795" cy="4147331"/>
          </a:xfrm>
          <a:custGeom>
            <a:avLst/>
            <a:gdLst>
              <a:gd name="connsiteX0" fmla="*/ 0 w 6819795"/>
              <a:gd name="connsiteY0" fmla="*/ 2068247 h 4147331"/>
              <a:gd name="connsiteX1" fmla="*/ 0 w 6819795"/>
              <a:gd name="connsiteY1" fmla="*/ 4147332 h 4147331"/>
              <a:gd name="connsiteX2" fmla="*/ 6819796 w 6819795"/>
              <a:gd name="connsiteY2" fmla="*/ 4147332 h 4147331"/>
              <a:gd name="connsiteX3" fmla="*/ 6819796 w 6819795"/>
              <a:gd name="connsiteY3" fmla="*/ 1567216 h 4147331"/>
              <a:gd name="connsiteX4" fmla="*/ 2014734 w 6819795"/>
              <a:gd name="connsiteY4" fmla="*/ 0 h 4147331"/>
              <a:gd name="connsiteX5" fmla="*/ 0 w 6819795"/>
              <a:gd name="connsiteY5" fmla="*/ 2068247 h 414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9795" h="4147331">
                <a:moveTo>
                  <a:pt x="0" y="2068247"/>
                </a:moveTo>
                <a:lnTo>
                  <a:pt x="0" y="4147332"/>
                </a:lnTo>
                <a:lnTo>
                  <a:pt x="6819796" y="4147332"/>
                </a:lnTo>
                <a:lnTo>
                  <a:pt x="6819796" y="1567216"/>
                </a:lnTo>
                <a:lnTo>
                  <a:pt x="2014734" y="0"/>
                </a:lnTo>
                <a:lnTo>
                  <a:pt x="0" y="2068247"/>
                </a:lnTo>
                <a:close/>
              </a:path>
            </a:pathLst>
          </a:custGeom>
          <a:solidFill>
            <a:srgbClr val="3DB28C"/>
          </a:solidFill>
          <a:ln w="22551"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48A4FD27-742C-FA65-9BE0-2AE4E1D822AD}"/>
              </a:ext>
            </a:extLst>
          </p:cNvPr>
          <p:cNvSpPr>
            <a:spLocks noGrp="1"/>
          </p:cNvSpPr>
          <p:nvPr>
            <p:ph type="title" hasCustomPrompt="1"/>
          </p:nvPr>
        </p:nvSpPr>
        <p:spPr>
          <a:xfrm>
            <a:off x="503079" y="6013776"/>
            <a:ext cx="4110710" cy="432000"/>
          </a:xfrm>
        </p:spPr>
        <p:txBody>
          <a:bodyPr anchor="b" anchorCtr="0"/>
          <a:lstStyle>
            <a:lvl1pPr>
              <a:lnSpc>
                <a:spcPct val="80000"/>
              </a:lnSpc>
              <a:defRPr sz="5400" b="1">
                <a:solidFill>
                  <a:schemeClr val="bg1"/>
                </a:solidFill>
                <a:latin typeface="+mj-lt"/>
              </a:defRPr>
            </a:lvl1pPr>
          </a:lstStyle>
          <a:p>
            <a:r>
              <a:rPr lang="en-US" dirty="0"/>
              <a:t>Section Break</a:t>
            </a:r>
            <a:endParaRPr lang="en-GB" dirty="0"/>
          </a:p>
        </p:txBody>
      </p:sp>
      <p:sp>
        <p:nvSpPr>
          <p:cNvPr id="17" name="Picture Placeholder 16">
            <a:extLst>
              <a:ext uri="{FF2B5EF4-FFF2-40B4-BE49-F238E27FC236}">
                <a16:creationId xmlns:a16="http://schemas.microsoft.com/office/drawing/2014/main" id="{8D05C2E1-E4EB-CAAD-CE08-8CA46B57DF6F}"/>
              </a:ext>
            </a:extLst>
          </p:cNvPr>
          <p:cNvSpPr>
            <a:spLocks noGrp="1"/>
          </p:cNvSpPr>
          <p:nvPr>
            <p:ph type="pic" sz="quarter" idx="20" hasCustomPrompt="1"/>
          </p:nvPr>
        </p:nvSpPr>
        <p:spPr>
          <a:xfrm>
            <a:off x="5725160" y="1"/>
            <a:ext cx="6466841" cy="5935235"/>
          </a:xfrm>
          <a:custGeom>
            <a:avLst/>
            <a:gdLst>
              <a:gd name="connsiteX0" fmla="*/ 1100772 w 6466841"/>
              <a:gd name="connsiteY0" fmla="*/ 0 h 5935235"/>
              <a:gd name="connsiteX1" fmla="*/ 6466841 w 6466841"/>
              <a:gd name="connsiteY1" fmla="*/ 0 h 5935235"/>
              <a:gd name="connsiteX2" fmla="*/ 6466841 w 6466841"/>
              <a:gd name="connsiteY2" fmla="*/ 2026983 h 5935235"/>
              <a:gd name="connsiteX3" fmla="*/ 5483861 w 6466841"/>
              <a:gd name="connsiteY3" fmla="*/ 3033350 h 5935235"/>
              <a:gd name="connsiteX4" fmla="*/ 5482591 w 6466841"/>
              <a:gd name="connsiteY4" fmla="*/ 3033350 h 5935235"/>
              <a:gd name="connsiteX5" fmla="*/ 5482591 w 6466841"/>
              <a:gd name="connsiteY5" fmla="*/ 5672041 h 5935235"/>
              <a:gd name="connsiteX6" fmla="*/ 2347122 w 6466841"/>
              <a:gd name="connsiteY6" fmla="*/ 4649340 h 5935235"/>
              <a:gd name="connsiteX7" fmla="*/ 1094636 w 6466841"/>
              <a:gd name="connsiteY7" fmla="*/ 5935235 h 5935235"/>
              <a:gd name="connsiteX8" fmla="*/ 1094636 w 6466841"/>
              <a:gd name="connsiteY8" fmla="*/ 4277885 h 5935235"/>
              <a:gd name="connsiteX9" fmla="*/ 0 w 6466841"/>
              <a:gd name="connsiteY9" fmla="*/ 3920859 h 5935235"/>
              <a:gd name="connsiteX10" fmla="*/ 0 w 6466841"/>
              <a:gd name="connsiteY10" fmla="*/ 1127016 h 593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66841" h="5935235">
                <a:moveTo>
                  <a:pt x="1100772" y="0"/>
                </a:moveTo>
                <a:lnTo>
                  <a:pt x="6466841" y="0"/>
                </a:lnTo>
                <a:lnTo>
                  <a:pt x="6466841" y="2026983"/>
                </a:lnTo>
                <a:lnTo>
                  <a:pt x="5483861" y="3033350"/>
                </a:lnTo>
                <a:lnTo>
                  <a:pt x="5482591" y="3033350"/>
                </a:lnTo>
                <a:lnTo>
                  <a:pt x="5482591" y="5672041"/>
                </a:lnTo>
                <a:lnTo>
                  <a:pt x="2347122" y="4649340"/>
                </a:lnTo>
                <a:lnTo>
                  <a:pt x="1094636" y="5935235"/>
                </a:lnTo>
                <a:lnTo>
                  <a:pt x="1094636" y="4277885"/>
                </a:lnTo>
                <a:lnTo>
                  <a:pt x="0" y="3920859"/>
                </a:lnTo>
                <a:lnTo>
                  <a:pt x="0" y="1127016"/>
                </a:lnTo>
                <a:close/>
              </a:path>
            </a:pathLst>
          </a:custGeom>
          <a:solidFill>
            <a:schemeClr val="bg1">
              <a:lumMod val="95000"/>
            </a:schemeClr>
          </a:solidFill>
        </p:spPr>
        <p:txBody>
          <a:bodyPr wrap="square" tIns="108000">
            <a:noAutofit/>
          </a:bodyPr>
          <a:lstStyle>
            <a:lvl1pPr marL="0" indent="0" algn="ctr">
              <a:buNone/>
              <a:defRPr sz="1000">
                <a:solidFill>
                  <a:schemeClr val="bg1">
                    <a:lumMod val="75000"/>
                  </a:schemeClr>
                </a:solidFill>
              </a:defRPr>
            </a:lvl1pPr>
          </a:lstStyle>
          <a:p>
            <a:r>
              <a:rPr lang="en-GB" dirty="0"/>
              <a:t>click centre icon to import image</a:t>
            </a:r>
          </a:p>
        </p:txBody>
      </p:sp>
      <p:pic>
        <p:nvPicPr>
          <p:cNvPr id="9" name="Graphic 8">
            <a:extLst>
              <a:ext uri="{FF2B5EF4-FFF2-40B4-BE49-F238E27FC236}">
                <a16:creationId xmlns:a16="http://schemas.microsoft.com/office/drawing/2014/main" id="{00DB2B18-0272-BE52-BE6C-11D549393A9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7998" y="588503"/>
            <a:ext cx="2368035" cy="525129"/>
          </a:xfrm>
          <a:prstGeom prst="rect">
            <a:avLst/>
          </a:prstGeom>
        </p:spPr>
      </p:pic>
      <p:sp>
        <p:nvSpPr>
          <p:cNvPr id="23" name="Text Placeholder 17">
            <a:extLst>
              <a:ext uri="{FF2B5EF4-FFF2-40B4-BE49-F238E27FC236}">
                <a16:creationId xmlns:a16="http://schemas.microsoft.com/office/drawing/2014/main" id="{9C9733D1-236F-71BA-48D8-42E7F4BAA7BB}"/>
              </a:ext>
            </a:extLst>
          </p:cNvPr>
          <p:cNvSpPr>
            <a:spLocks noGrp="1"/>
          </p:cNvSpPr>
          <p:nvPr>
            <p:ph type="body" sz="quarter" idx="16" hasCustomPrompt="1"/>
          </p:nvPr>
        </p:nvSpPr>
        <p:spPr>
          <a:xfrm>
            <a:off x="504001" y="4584652"/>
            <a:ext cx="4109788" cy="399364"/>
          </a:xfrm>
        </p:spPr>
        <p:txBody>
          <a:bodyPr>
            <a:noAutofit/>
          </a:bodyPr>
          <a:lstStyle>
            <a:lvl1pPr marL="0" indent="0">
              <a:buNone/>
              <a:defRPr sz="1800">
                <a:solidFill>
                  <a:schemeClr val="bg1"/>
                </a:solidFill>
              </a:defRPr>
            </a:lvl1pPr>
          </a:lstStyle>
          <a:p>
            <a:pPr lvl="0"/>
            <a:r>
              <a:rPr lang="en-US" dirty="0"/>
              <a:t>Sub-title (delete if not needed)</a:t>
            </a:r>
          </a:p>
        </p:txBody>
      </p:sp>
      <p:sp>
        <p:nvSpPr>
          <p:cNvPr id="25" name="Text Placeholder 17">
            <a:extLst>
              <a:ext uri="{FF2B5EF4-FFF2-40B4-BE49-F238E27FC236}">
                <a16:creationId xmlns:a16="http://schemas.microsoft.com/office/drawing/2014/main" id="{580DD71A-9E5B-032B-056B-BB8F1D7BF467}"/>
              </a:ext>
            </a:extLst>
          </p:cNvPr>
          <p:cNvSpPr>
            <a:spLocks noGrp="1"/>
          </p:cNvSpPr>
          <p:nvPr>
            <p:ph type="body" sz="quarter" idx="21" hasCustomPrompt="1"/>
          </p:nvPr>
        </p:nvSpPr>
        <p:spPr>
          <a:xfrm>
            <a:off x="7299336" y="4686963"/>
            <a:ext cx="3318487" cy="2208660"/>
          </a:xfrm>
        </p:spPr>
        <p:txBody>
          <a:bodyPr lIns="0" tIns="0" rIns="0" bIns="0" anchor="t" anchorCtr="0">
            <a:noAutofit/>
          </a:bodyPr>
          <a:lstStyle>
            <a:lvl1pPr marL="0" indent="0" algn="ctr">
              <a:buNone/>
              <a:defRPr sz="20000" b="1" baseline="0">
                <a:solidFill>
                  <a:schemeClr val="bg1"/>
                </a:solidFill>
              </a:defRPr>
            </a:lvl1pPr>
          </a:lstStyle>
          <a:p>
            <a:pPr lvl="0"/>
            <a:r>
              <a:rPr lang="en-US" dirty="0"/>
              <a:t>00</a:t>
            </a:r>
          </a:p>
        </p:txBody>
      </p:sp>
    </p:spTree>
    <p:extLst>
      <p:ext uri="{BB962C8B-B14F-4D97-AF65-F5344CB8AC3E}">
        <p14:creationId xmlns:p14="http://schemas.microsoft.com/office/powerpoint/2010/main" val="1950391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 Colour Logo">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62D0D75-39C2-3A7B-6967-E4393C0CFCD4}"/>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480"/>
          <a:stretch/>
        </p:blipFill>
        <p:spPr>
          <a:xfrm flipH="1">
            <a:off x="8981161" y="-1"/>
            <a:ext cx="3210839" cy="1110112"/>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A0EBBBF1-AF22-16CC-B63C-3380C2AA9A2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29978" y="300545"/>
            <a:ext cx="1790845" cy="504421"/>
          </a:xfrm>
          <a:prstGeom prst="rect">
            <a:avLst/>
          </a:prstGeom>
        </p:spPr>
      </p:pic>
      <p:sp>
        <p:nvSpPr>
          <p:cNvPr id="2" name="Title 1">
            <a:extLst>
              <a:ext uri="{FF2B5EF4-FFF2-40B4-BE49-F238E27FC236}">
                <a16:creationId xmlns:a16="http://schemas.microsoft.com/office/drawing/2014/main" id="{48A4FD27-742C-FA65-9BE0-2AE4E1D822AD}"/>
              </a:ext>
            </a:extLst>
          </p:cNvPr>
          <p:cNvSpPr>
            <a:spLocks noGrp="1"/>
          </p:cNvSpPr>
          <p:nvPr>
            <p:ph type="title"/>
          </p:nvPr>
        </p:nvSpPr>
        <p:spPr>
          <a:xfrm>
            <a:off x="504000" y="496398"/>
            <a:ext cx="9045595" cy="432000"/>
          </a:xfrm>
        </p:spPr>
        <p:txBody>
          <a:bodyPr lIns="0"/>
          <a:lstStyle>
            <a:lvl1pPr>
              <a:lnSpc>
                <a:spcPct val="80000"/>
              </a:lnSpc>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7C10B914-65F3-1727-3E9E-CD1AED98AE3A}"/>
              </a:ext>
            </a:extLst>
          </p:cNvPr>
          <p:cNvSpPr>
            <a:spLocks noGrp="1"/>
          </p:cNvSpPr>
          <p:nvPr>
            <p:ph type="dt" sz="half" idx="10"/>
          </p:nvPr>
        </p:nvSpPr>
        <p:spPr>
          <a:xfrm>
            <a:off x="503999" y="6275388"/>
            <a:ext cx="2313160" cy="365125"/>
          </a:xfrm>
        </p:spPr>
        <p:txBody>
          <a:bodyPr/>
          <a:lstStyle>
            <a:lvl1pPr>
              <a:defRPr>
                <a:latin typeface="Proxima Nova Rg" panose="02000506030000020004" pitchFamily="50" charset="0"/>
              </a:defRPr>
            </a:lvl1pPr>
          </a:lstStyle>
          <a:p>
            <a:r>
              <a:rPr lang="en-US" dirty="0"/>
              <a:t>Construction Directors Seminar 2023</a:t>
            </a:r>
            <a:endParaRPr lang="en-GB" dirty="0"/>
          </a:p>
        </p:txBody>
      </p:sp>
      <p:sp>
        <p:nvSpPr>
          <p:cNvPr id="5" name="Footer Placeholder 4">
            <a:extLst>
              <a:ext uri="{FF2B5EF4-FFF2-40B4-BE49-F238E27FC236}">
                <a16:creationId xmlns:a16="http://schemas.microsoft.com/office/drawing/2014/main" id="{9246476A-1E9D-2D93-F22D-5584872B2777}"/>
              </a:ext>
            </a:extLst>
          </p:cNvPr>
          <p:cNvSpPr>
            <a:spLocks noGrp="1"/>
          </p:cNvSpPr>
          <p:nvPr>
            <p:ph type="ftr" sz="quarter" idx="11"/>
          </p:nvPr>
        </p:nvSpPr>
        <p:spPr>
          <a:xfrm>
            <a:off x="5016000" y="6275388"/>
            <a:ext cx="2160000" cy="365125"/>
          </a:xfrm>
        </p:spPr>
        <p:txBody>
          <a:bodyPr/>
          <a:lstStyle/>
          <a:p>
            <a:endParaRPr lang="en-GB" dirty="0"/>
          </a:p>
        </p:txBody>
      </p:sp>
      <p:sp>
        <p:nvSpPr>
          <p:cNvPr id="6" name="Slide Number Placeholder 5">
            <a:extLst>
              <a:ext uri="{FF2B5EF4-FFF2-40B4-BE49-F238E27FC236}">
                <a16:creationId xmlns:a16="http://schemas.microsoft.com/office/drawing/2014/main" id="{F68F5C42-B5E4-ED93-CD93-45949282F24B}"/>
              </a:ext>
            </a:extLst>
          </p:cNvPr>
          <p:cNvSpPr>
            <a:spLocks noGrp="1"/>
          </p:cNvSpPr>
          <p:nvPr>
            <p:ph type="sldNum" sz="quarter" idx="12"/>
          </p:nvPr>
        </p:nvSpPr>
        <p:spPr>
          <a:xfrm>
            <a:off x="9525598" y="6275388"/>
            <a:ext cx="2160000" cy="365125"/>
          </a:xfrm>
        </p:spPr>
        <p:txBody>
          <a:bodyPr/>
          <a:lstStyle/>
          <a:p>
            <a:fld id="{B37A0D5A-3AA5-44E3-8DEE-E8B05B9624E4}" type="slidenum">
              <a:rPr lang="en-GB" smtClean="0"/>
              <a:t>‹#›</a:t>
            </a:fld>
            <a:endParaRPr lang="en-GB" dirty="0"/>
          </a:p>
        </p:txBody>
      </p:sp>
      <p:sp>
        <p:nvSpPr>
          <p:cNvPr id="11" name="Text Placeholder 10">
            <a:extLst>
              <a:ext uri="{FF2B5EF4-FFF2-40B4-BE49-F238E27FC236}">
                <a16:creationId xmlns:a16="http://schemas.microsoft.com/office/drawing/2014/main" id="{958679D4-3622-0B21-9BF7-AA6D279C6E92}"/>
              </a:ext>
            </a:extLst>
          </p:cNvPr>
          <p:cNvSpPr>
            <a:spLocks noGrp="1"/>
          </p:cNvSpPr>
          <p:nvPr>
            <p:ph type="body" sz="quarter" idx="14"/>
          </p:nvPr>
        </p:nvSpPr>
        <p:spPr>
          <a:xfrm>
            <a:off x="503999" y="1492394"/>
            <a:ext cx="11181597" cy="5004935"/>
          </a:xfrm>
        </p:spPr>
        <p:txBody>
          <a:bodyPr lIns="36000">
            <a:noAutofit/>
          </a:bodyPr>
          <a:lstStyle>
            <a:lvl1pPr>
              <a:spcBef>
                <a:spcPts val="900"/>
              </a:spcBef>
              <a:defRPr/>
            </a:lvl1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30C1E9A1-CD1B-5FDA-94BB-19BAB34DDA0F}"/>
              </a:ext>
            </a:extLst>
          </p:cNvPr>
          <p:cNvSpPr>
            <a:spLocks noGrp="1"/>
          </p:cNvSpPr>
          <p:nvPr>
            <p:ph type="body" sz="quarter" idx="16"/>
          </p:nvPr>
        </p:nvSpPr>
        <p:spPr>
          <a:xfrm>
            <a:off x="504000" y="921239"/>
            <a:ext cx="9045595" cy="399364"/>
          </a:xfrm>
        </p:spPr>
        <p:txBody>
          <a:bodyPr lIns="36000">
            <a:noAutofit/>
          </a:bodyPr>
          <a:lstStyle>
            <a:lvl1pPr marL="0" indent="0">
              <a:buNone/>
              <a:defRPr sz="200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741458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 White Logo">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3ADC5AD-FE40-61F3-3F31-F861E9AD5F14}"/>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480"/>
          <a:stretch/>
        </p:blipFill>
        <p:spPr>
          <a:xfrm flipH="1">
            <a:off x="8981161" y="-1"/>
            <a:ext cx="3210839" cy="1110112"/>
          </a:xfrm>
          <a:prstGeom prst="rect">
            <a:avLst/>
          </a:prstGeom>
        </p:spPr>
      </p:pic>
      <p:pic>
        <p:nvPicPr>
          <p:cNvPr id="7" name="Graphic 6">
            <a:extLst>
              <a:ext uri="{FF2B5EF4-FFF2-40B4-BE49-F238E27FC236}">
                <a16:creationId xmlns:a16="http://schemas.microsoft.com/office/drawing/2014/main" id="{4BC41DB3-F407-24FF-9899-2C82FF8F75A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69140" y="367200"/>
            <a:ext cx="1679999" cy="378000"/>
          </a:xfrm>
          <a:prstGeom prst="rect">
            <a:avLst/>
          </a:prstGeom>
        </p:spPr>
      </p:pic>
      <p:sp>
        <p:nvSpPr>
          <p:cNvPr id="2" name="Title 1">
            <a:extLst>
              <a:ext uri="{FF2B5EF4-FFF2-40B4-BE49-F238E27FC236}">
                <a16:creationId xmlns:a16="http://schemas.microsoft.com/office/drawing/2014/main" id="{48A4FD27-742C-FA65-9BE0-2AE4E1D822AD}"/>
              </a:ext>
            </a:extLst>
          </p:cNvPr>
          <p:cNvSpPr>
            <a:spLocks noGrp="1"/>
          </p:cNvSpPr>
          <p:nvPr>
            <p:ph type="title"/>
          </p:nvPr>
        </p:nvSpPr>
        <p:spPr>
          <a:xfrm>
            <a:off x="504000" y="496398"/>
            <a:ext cx="9045595" cy="432000"/>
          </a:xfrm>
        </p:spPr>
        <p:txBody>
          <a:bodyPr lIns="0"/>
          <a:lstStyle>
            <a:lvl1pPr>
              <a:lnSpc>
                <a:spcPct val="80000"/>
              </a:lnSpc>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7C10B914-65F3-1727-3E9E-CD1AED98AE3A}"/>
              </a:ext>
            </a:extLst>
          </p:cNvPr>
          <p:cNvSpPr>
            <a:spLocks noGrp="1"/>
          </p:cNvSpPr>
          <p:nvPr>
            <p:ph type="dt" sz="half" idx="10"/>
          </p:nvPr>
        </p:nvSpPr>
        <p:spPr>
          <a:xfrm>
            <a:off x="503999" y="6275388"/>
            <a:ext cx="2487972" cy="365125"/>
          </a:xfrm>
        </p:spPr>
        <p:txBody>
          <a:bodyPr/>
          <a:lstStyle>
            <a:lvl1pPr>
              <a:defRPr>
                <a:latin typeface="Proxima Nova Rg" panose="02000506030000020004" pitchFamily="50" charset="0"/>
              </a:defRPr>
            </a:lvl1pPr>
          </a:lstStyle>
          <a:p>
            <a:r>
              <a:rPr lang="en-US" dirty="0"/>
              <a:t>Construction Directors Seminar 2023</a:t>
            </a:r>
            <a:endParaRPr lang="en-GB" dirty="0"/>
          </a:p>
        </p:txBody>
      </p:sp>
      <p:sp>
        <p:nvSpPr>
          <p:cNvPr id="5" name="Footer Placeholder 4">
            <a:extLst>
              <a:ext uri="{FF2B5EF4-FFF2-40B4-BE49-F238E27FC236}">
                <a16:creationId xmlns:a16="http://schemas.microsoft.com/office/drawing/2014/main" id="{9246476A-1E9D-2D93-F22D-5584872B2777}"/>
              </a:ext>
            </a:extLst>
          </p:cNvPr>
          <p:cNvSpPr>
            <a:spLocks noGrp="1"/>
          </p:cNvSpPr>
          <p:nvPr>
            <p:ph type="ftr" sz="quarter" idx="11"/>
          </p:nvPr>
        </p:nvSpPr>
        <p:spPr>
          <a:xfrm>
            <a:off x="5016000" y="6275388"/>
            <a:ext cx="2160000" cy="365125"/>
          </a:xfrm>
        </p:spPr>
        <p:txBody>
          <a:bodyPr/>
          <a:lstStyle/>
          <a:p>
            <a:endParaRPr lang="en-GB" dirty="0"/>
          </a:p>
        </p:txBody>
      </p:sp>
      <p:sp>
        <p:nvSpPr>
          <p:cNvPr id="6" name="Slide Number Placeholder 5">
            <a:extLst>
              <a:ext uri="{FF2B5EF4-FFF2-40B4-BE49-F238E27FC236}">
                <a16:creationId xmlns:a16="http://schemas.microsoft.com/office/drawing/2014/main" id="{F68F5C42-B5E4-ED93-CD93-45949282F24B}"/>
              </a:ext>
            </a:extLst>
          </p:cNvPr>
          <p:cNvSpPr>
            <a:spLocks noGrp="1"/>
          </p:cNvSpPr>
          <p:nvPr>
            <p:ph type="sldNum" sz="quarter" idx="12"/>
          </p:nvPr>
        </p:nvSpPr>
        <p:spPr>
          <a:xfrm>
            <a:off x="9525598" y="6275388"/>
            <a:ext cx="2160000" cy="365125"/>
          </a:xfrm>
        </p:spPr>
        <p:txBody>
          <a:bodyPr/>
          <a:lstStyle/>
          <a:p>
            <a:fld id="{B37A0D5A-3AA5-44E3-8DEE-E8B05B9624E4}" type="slidenum">
              <a:rPr lang="en-GB" smtClean="0"/>
              <a:t>‹#›</a:t>
            </a:fld>
            <a:endParaRPr lang="en-GB" dirty="0"/>
          </a:p>
        </p:txBody>
      </p:sp>
      <p:sp>
        <p:nvSpPr>
          <p:cNvPr id="11" name="Text Placeholder 10">
            <a:extLst>
              <a:ext uri="{FF2B5EF4-FFF2-40B4-BE49-F238E27FC236}">
                <a16:creationId xmlns:a16="http://schemas.microsoft.com/office/drawing/2014/main" id="{958679D4-3622-0B21-9BF7-AA6D279C6E92}"/>
              </a:ext>
            </a:extLst>
          </p:cNvPr>
          <p:cNvSpPr>
            <a:spLocks noGrp="1"/>
          </p:cNvSpPr>
          <p:nvPr>
            <p:ph type="body" sz="quarter" idx="14"/>
          </p:nvPr>
        </p:nvSpPr>
        <p:spPr>
          <a:xfrm>
            <a:off x="503999" y="1492394"/>
            <a:ext cx="11181597" cy="5004935"/>
          </a:xfrm>
        </p:spPr>
        <p:txBody>
          <a:bodyPr lIns="36000">
            <a:noAutofit/>
          </a:bodyPr>
          <a:lstStyle>
            <a:lvl1pPr>
              <a:spcBef>
                <a:spcPts val="900"/>
              </a:spcBef>
              <a:defRPr/>
            </a:lvl1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30C1E9A1-CD1B-5FDA-94BB-19BAB34DDA0F}"/>
              </a:ext>
            </a:extLst>
          </p:cNvPr>
          <p:cNvSpPr>
            <a:spLocks noGrp="1"/>
          </p:cNvSpPr>
          <p:nvPr>
            <p:ph type="body" sz="quarter" idx="16"/>
          </p:nvPr>
        </p:nvSpPr>
        <p:spPr>
          <a:xfrm>
            <a:off x="504000" y="921239"/>
            <a:ext cx="9045595" cy="399364"/>
          </a:xfrm>
        </p:spPr>
        <p:txBody>
          <a:bodyPr lIns="36000">
            <a:noAutofit/>
          </a:bodyPr>
          <a:lstStyle>
            <a:lvl1pPr marL="0" indent="0">
              <a:buNone/>
              <a:defRPr sz="200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623508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x Text Boxes - Colour Logo">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62D0D75-39C2-3A7B-6967-E4393C0CFCD4}"/>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480"/>
          <a:stretch/>
        </p:blipFill>
        <p:spPr>
          <a:xfrm flipH="1">
            <a:off x="8981161" y="-1"/>
            <a:ext cx="3210839" cy="1110112"/>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A0EBBBF1-AF22-16CC-B63C-3380C2AA9A2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29978" y="300545"/>
            <a:ext cx="1790845" cy="504421"/>
          </a:xfrm>
          <a:prstGeom prst="rect">
            <a:avLst/>
          </a:prstGeom>
        </p:spPr>
      </p:pic>
      <p:sp>
        <p:nvSpPr>
          <p:cNvPr id="2" name="Title 1">
            <a:extLst>
              <a:ext uri="{FF2B5EF4-FFF2-40B4-BE49-F238E27FC236}">
                <a16:creationId xmlns:a16="http://schemas.microsoft.com/office/drawing/2014/main" id="{48A4FD27-742C-FA65-9BE0-2AE4E1D822AD}"/>
              </a:ext>
            </a:extLst>
          </p:cNvPr>
          <p:cNvSpPr>
            <a:spLocks noGrp="1"/>
          </p:cNvSpPr>
          <p:nvPr>
            <p:ph type="title"/>
          </p:nvPr>
        </p:nvSpPr>
        <p:spPr>
          <a:xfrm>
            <a:off x="504000" y="496398"/>
            <a:ext cx="9045595" cy="432000"/>
          </a:xfrm>
        </p:spPr>
        <p:txBody>
          <a:bodyPr lIns="0"/>
          <a:lstStyle>
            <a:lvl1pPr>
              <a:lnSpc>
                <a:spcPct val="80000"/>
              </a:lnSpc>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7C10B914-65F3-1727-3E9E-CD1AED98AE3A}"/>
              </a:ext>
            </a:extLst>
          </p:cNvPr>
          <p:cNvSpPr>
            <a:spLocks noGrp="1"/>
          </p:cNvSpPr>
          <p:nvPr>
            <p:ph type="dt" sz="half" idx="10"/>
          </p:nvPr>
        </p:nvSpPr>
        <p:spPr>
          <a:xfrm>
            <a:off x="503999" y="6275388"/>
            <a:ext cx="2306436" cy="365125"/>
          </a:xfrm>
        </p:spPr>
        <p:txBody>
          <a:bodyPr/>
          <a:lstStyle>
            <a:lvl1pPr>
              <a:defRPr>
                <a:latin typeface="Proxima Nova Rg" panose="02000506030000020004" pitchFamily="50" charset="0"/>
              </a:defRPr>
            </a:lvl1pPr>
          </a:lstStyle>
          <a:p>
            <a:r>
              <a:rPr lang="en-US" dirty="0"/>
              <a:t>Construction Directors Seminar 2023</a:t>
            </a:r>
            <a:endParaRPr lang="en-GB" dirty="0"/>
          </a:p>
        </p:txBody>
      </p:sp>
      <p:sp>
        <p:nvSpPr>
          <p:cNvPr id="5" name="Footer Placeholder 4">
            <a:extLst>
              <a:ext uri="{FF2B5EF4-FFF2-40B4-BE49-F238E27FC236}">
                <a16:creationId xmlns:a16="http://schemas.microsoft.com/office/drawing/2014/main" id="{9246476A-1E9D-2D93-F22D-5584872B2777}"/>
              </a:ext>
            </a:extLst>
          </p:cNvPr>
          <p:cNvSpPr>
            <a:spLocks noGrp="1"/>
          </p:cNvSpPr>
          <p:nvPr>
            <p:ph type="ftr" sz="quarter" idx="11"/>
          </p:nvPr>
        </p:nvSpPr>
        <p:spPr>
          <a:xfrm>
            <a:off x="5016000" y="6275388"/>
            <a:ext cx="2160000" cy="365125"/>
          </a:xfrm>
        </p:spPr>
        <p:txBody>
          <a:bodyPr/>
          <a:lstStyle/>
          <a:p>
            <a:endParaRPr lang="en-GB" dirty="0"/>
          </a:p>
        </p:txBody>
      </p:sp>
      <p:sp>
        <p:nvSpPr>
          <p:cNvPr id="6" name="Slide Number Placeholder 5">
            <a:extLst>
              <a:ext uri="{FF2B5EF4-FFF2-40B4-BE49-F238E27FC236}">
                <a16:creationId xmlns:a16="http://schemas.microsoft.com/office/drawing/2014/main" id="{F68F5C42-B5E4-ED93-CD93-45949282F24B}"/>
              </a:ext>
            </a:extLst>
          </p:cNvPr>
          <p:cNvSpPr>
            <a:spLocks noGrp="1"/>
          </p:cNvSpPr>
          <p:nvPr>
            <p:ph type="sldNum" sz="quarter" idx="12"/>
          </p:nvPr>
        </p:nvSpPr>
        <p:spPr>
          <a:xfrm>
            <a:off x="9525598" y="6275388"/>
            <a:ext cx="2160000" cy="365125"/>
          </a:xfrm>
        </p:spPr>
        <p:txBody>
          <a:bodyPr/>
          <a:lstStyle/>
          <a:p>
            <a:fld id="{B37A0D5A-3AA5-44E3-8DEE-E8B05B9624E4}" type="slidenum">
              <a:rPr lang="en-GB" smtClean="0"/>
              <a:t>‹#›</a:t>
            </a:fld>
            <a:endParaRPr lang="en-GB" dirty="0"/>
          </a:p>
        </p:txBody>
      </p:sp>
      <p:sp>
        <p:nvSpPr>
          <p:cNvPr id="11" name="Text Placeholder 10">
            <a:extLst>
              <a:ext uri="{FF2B5EF4-FFF2-40B4-BE49-F238E27FC236}">
                <a16:creationId xmlns:a16="http://schemas.microsoft.com/office/drawing/2014/main" id="{958679D4-3622-0B21-9BF7-AA6D279C6E92}"/>
              </a:ext>
            </a:extLst>
          </p:cNvPr>
          <p:cNvSpPr>
            <a:spLocks noGrp="1"/>
          </p:cNvSpPr>
          <p:nvPr>
            <p:ph type="body" sz="quarter" idx="14"/>
          </p:nvPr>
        </p:nvSpPr>
        <p:spPr>
          <a:xfrm>
            <a:off x="504000" y="1492394"/>
            <a:ext cx="5340002" cy="5004935"/>
          </a:xfrm>
        </p:spPr>
        <p:txBody>
          <a:bodyPr lIns="36000">
            <a:noAutofit/>
          </a:bodyPr>
          <a:lstStyle>
            <a:lvl1pPr>
              <a:spcBef>
                <a:spcPts val="900"/>
              </a:spcBef>
              <a:defRPr/>
            </a:lvl1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30C1E9A1-CD1B-5FDA-94BB-19BAB34DDA0F}"/>
              </a:ext>
            </a:extLst>
          </p:cNvPr>
          <p:cNvSpPr>
            <a:spLocks noGrp="1"/>
          </p:cNvSpPr>
          <p:nvPr>
            <p:ph type="body" sz="quarter" idx="16"/>
          </p:nvPr>
        </p:nvSpPr>
        <p:spPr>
          <a:xfrm>
            <a:off x="504000" y="921239"/>
            <a:ext cx="9045595" cy="399364"/>
          </a:xfrm>
        </p:spPr>
        <p:txBody>
          <a:bodyPr lIns="36000">
            <a:noAutofit/>
          </a:bodyPr>
          <a:lstStyle>
            <a:lvl1pPr marL="0" indent="0">
              <a:buNone/>
              <a:defRPr sz="2000">
                <a:solidFill>
                  <a:schemeClr val="accent3"/>
                </a:solidFill>
              </a:defRPr>
            </a:lvl1pPr>
          </a:lstStyle>
          <a:p>
            <a:pPr lvl="0"/>
            <a:r>
              <a:rPr lang="en-US"/>
              <a:t>Click to edit Master text styles</a:t>
            </a:r>
          </a:p>
        </p:txBody>
      </p:sp>
      <p:sp>
        <p:nvSpPr>
          <p:cNvPr id="3" name="Text Placeholder 10">
            <a:extLst>
              <a:ext uri="{FF2B5EF4-FFF2-40B4-BE49-F238E27FC236}">
                <a16:creationId xmlns:a16="http://schemas.microsoft.com/office/drawing/2014/main" id="{F17F3155-8921-A766-BF29-099C418B425B}"/>
              </a:ext>
            </a:extLst>
          </p:cNvPr>
          <p:cNvSpPr>
            <a:spLocks noGrp="1"/>
          </p:cNvSpPr>
          <p:nvPr>
            <p:ph type="body" sz="quarter" idx="17"/>
          </p:nvPr>
        </p:nvSpPr>
        <p:spPr>
          <a:xfrm>
            <a:off x="6345595" y="1492394"/>
            <a:ext cx="5340002" cy="5004935"/>
          </a:xfrm>
        </p:spPr>
        <p:txBody>
          <a:bodyPr lIns="36000">
            <a:noAutofit/>
          </a:bodyPr>
          <a:lstStyle>
            <a:lvl1pPr>
              <a:spcBef>
                <a:spcPts val="900"/>
              </a:spcBef>
              <a:defRPr/>
            </a:lvl1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81324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x Text Boxes - White Logo">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0D55A88-61CE-3DD7-7936-840FA42448B3}"/>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480"/>
          <a:stretch/>
        </p:blipFill>
        <p:spPr>
          <a:xfrm flipH="1">
            <a:off x="8981161" y="-1"/>
            <a:ext cx="3210839" cy="1110112"/>
          </a:xfrm>
          <a:prstGeom prst="rect">
            <a:avLst/>
          </a:prstGeom>
        </p:spPr>
      </p:pic>
      <p:pic>
        <p:nvPicPr>
          <p:cNvPr id="8" name="Graphic 7">
            <a:extLst>
              <a:ext uri="{FF2B5EF4-FFF2-40B4-BE49-F238E27FC236}">
                <a16:creationId xmlns:a16="http://schemas.microsoft.com/office/drawing/2014/main" id="{4D3B9F05-3897-B004-7817-04E93B3E6A7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69140" y="367200"/>
            <a:ext cx="1679999" cy="378000"/>
          </a:xfrm>
          <a:prstGeom prst="rect">
            <a:avLst/>
          </a:prstGeom>
        </p:spPr>
      </p:pic>
      <p:sp>
        <p:nvSpPr>
          <p:cNvPr id="2" name="Title 1">
            <a:extLst>
              <a:ext uri="{FF2B5EF4-FFF2-40B4-BE49-F238E27FC236}">
                <a16:creationId xmlns:a16="http://schemas.microsoft.com/office/drawing/2014/main" id="{48A4FD27-742C-FA65-9BE0-2AE4E1D822AD}"/>
              </a:ext>
            </a:extLst>
          </p:cNvPr>
          <p:cNvSpPr>
            <a:spLocks noGrp="1"/>
          </p:cNvSpPr>
          <p:nvPr>
            <p:ph type="title"/>
          </p:nvPr>
        </p:nvSpPr>
        <p:spPr>
          <a:xfrm>
            <a:off x="504000" y="496398"/>
            <a:ext cx="9045595" cy="432000"/>
          </a:xfrm>
        </p:spPr>
        <p:txBody>
          <a:bodyPr lIns="0"/>
          <a:lstStyle>
            <a:lvl1pPr>
              <a:lnSpc>
                <a:spcPct val="80000"/>
              </a:lnSpc>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7C10B914-65F3-1727-3E9E-CD1AED98AE3A}"/>
              </a:ext>
            </a:extLst>
          </p:cNvPr>
          <p:cNvSpPr>
            <a:spLocks noGrp="1"/>
          </p:cNvSpPr>
          <p:nvPr>
            <p:ph type="dt" sz="half" idx="10"/>
          </p:nvPr>
        </p:nvSpPr>
        <p:spPr>
          <a:xfrm>
            <a:off x="503998" y="6275388"/>
            <a:ext cx="2319883" cy="365125"/>
          </a:xfrm>
        </p:spPr>
        <p:txBody>
          <a:bodyPr/>
          <a:lstStyle>
            <a:lvl1pPr>
              <a:defRPr>
                <a:latin typeface="Proxima Nova Rg" panose="02000506030000020004" pitchFamily="50" charset="0"/>
              </a:defRPr>
            </a:lvl1pPr>
          </a:lstStyle>
          <a:p>
            <a:r>
              <a:rPr lang="en-US" dirty="0"/>
              <a:t>Construction Directors Seminar 2023</a:t>
            </a:r>
            <a:endParaRPr lang="en-GB" dirty="0"/>
          </a:p>
        </p:txBody>
      </p:sp>
      <p:sp>
        <p:nvSpPr>
          <p:cNvPr id="5" name="Footer Placeholder 4">
            <a:extLst>
              <a:ext uri="{FF2B5EF4-FFF2-40B4-BE49-F238E27FC236}">
                <a16:creationId xmlns:a16="http://schemas.microsoft.com/office/drawing/2014/main" id="{9246476A-1E9D-2D93-F22D-5584872B2777}"/>
              </a:ext>
            </a:extLst>
          </p:cNvPr>
          <p:cNvSpPr>
            <a:spLocks noGrp="1"/>
          </p:cNvSpPr>
          <p:nvPr>
            <p:ph type="ftr" sz="quarter" idx="11"/>
          </p:nvPr>
        </p:nvSpPr>
        <p:spPr>
          <a:xfrm>
            <a:off x="5016000" y="6275388"/>
            <a:ext cx="2160000" cy="365125"/>
          </a:xfrm>
        </p:spPr>
        <p:txBody>
          <a:bodyPr/>
          <a:lstStyle/>
          <a:p>
            <a:endParaRPr lang="en-GB" dirty="0"/>
          </a:p>
        </p:txBody>
      </p:sp>
      <p:sp>
        <p:nvSpPr>
          <p:cNvPr id="6" name="Slide Number Placeholder 5">
            <a:extLst>
              <a:ext uri="{FF2B5EF4-FFF2-40B4-BE49-F238E27FC236}">
                <a16:creationId xmlns:a16="http://schemas.microsoft.com/office/drawing/2014/main" id="{F68F5C42-B5E4-ED93-CD93-45949282F24B}"/>
              </a:ext>
            </a:extLst>
          </p:cNvPr>
          <p:cNvSpPr>
            <a:spLocks noGrp="1"/>
          </p:cNvSpPr>
          <p:nvPr>
            <p:ph type="sldNum" sz="quarter" idx="12"/>
          </p:nvPr>
        </p:nvSpPr>
        <p:spPr>
          <a:xfrm>
            <a:off x="9525598" y="6275388"/>
            <a:ext cx="2160000" cy="365125"/>
          </a:xfrm>
        </p:spPr>
        <p:txBody>
          <a:bodyPr/>
          <a:lstStyle/>
          <a:p>
            <a:fld id="{B37A0D5A-3AA5-44E3-8DEE-E8B05B9624E4}" type="slidenum">
              <a:rPr lang="en-GB" smtClean="0"/>
              <a:t>‹#›</a:t>
            </a:fld>
            <a:endParaRPr lang="en-GB" dirty="0"/>
          </a:p>
        </p:txBody>
      </p:sp>
      <p:sp>
        <p:nvSpPr>
          <p:cNvPr id="11" name="Text Placeholder 10">
            <a:extLst>
              <a:ext uri="{FF2B5EF4-FFF2-40B4-BE49-F238E27FC236}">
                <a16:creationId xmlns:a16="http://schemas.microsoft.com/office/drawing/2014/main" id="{958679D4-3622-0B21-9BF7-AA6D279C6E92}"/>
              </a:ext>
            </a:extLst>
          </p:cNvPr>
          <p:cNvSpPr>
            <a:spLocks noGrp="1"/>
          </p:cNvSpPr>
          <p:nvPr>
            <p:ph type="body" sz="quarter" idx="14"/>
          </p:nvPr>
        </p:nvSpPr>
        <p:spPr>
          <a:xfrm>
            <a:off x="504000" y="1492394"/>
            <a:ext cx="5340002" cy="5004935"/>
          </a:xfrm>
        </p:spPr>
        <p:txBody>
          <a:bodyPr lIns="36000">
            <a:noAutofit/>
          </a:bodyPr>
          <a:lstStyle>
            <a:lvl1pPr>
              <a:spcBef>
                <a:spcPts val="900"/>
              </a:spcBef>
              <a:defRPr/>
            </a:lvl1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30C1E9A1-CD1B-5FDA-94BB-19BAB34DDA0F}"/>
              </a:ext>
            </a:extLst>
          </p:cNvPr>
          <p:cNvSpPr>
            <a:spLocks noGrp="1"/>
          </p:cNvSpPr>
          <p:nvPr>
            <p:ph type="body" sz="quarter" idx="16"/>
          </p:nvPr>
        </p:nvSpPr>
        <p:spPr>
          <a:xfrm>
            <a:off x="504000" y="921239"/>
            <a:ext cx="9045595" cy="399364"/>
          </a:xfrm>
        </p:spPr>
        <p:txBody>
          <a:bodyPr lIns="36000">
            <a:noAutofit/>
          </a:bodyPr>
          <a:lstStyle>
            <a:lvl1pPr marL="0" indent="0">
              <a:buNone/>
              <a:defRPr sz="2000">
                <a:solidFill>
                  <a:schemeClr val="accent3"/>
                </a:solidFill>
              </a:defRPr>
            </a:lvl1pPr>
          </a:lstStyle>
          <a:p>
            <a:pPr lvl="0"/>
            <a:r>
              <a:rPr lang="en-US"/>
              <a:t>Click to edit Master text styles</a:t>
            </a:r>
          </a:p>
        </p:txBody>
      </p:sp>
      <p:sp>
        <p:nvSpPr>
          <p:cNvPr id="3" name="Text Placeholder 10">
            <a:extLst>
              <a:ext uri="{FF2B5EF4-FFF2-40B4-BE49-F238E27FC236}">
                <a16:creationId xmlns:a16="http://schemas.microsoft.com/office/drawing/2014/main" id="{F17F3155-8921-A766-BF29-099C418B425B}"/>
              </a:ext>
            </a:extLst>
          </p:cNvPr>
          <p:cNvSpPr>
            <a:spLocks noGrp="1"/>
          </p:cNvSpPr>
          <p:nvPr>
            <p:ph type="body" sz="quarter" idx="17"/>
          </p:nvPr>
        </p:nvSpPr>
        <p:spPr>
          <a:xfrm>
            <a:off x="6345595" y="1492394"/>
            <a:ext cx="5340002" cy="5004935"/>
          </a:xfrm>
        </p:spPr>
        <p:txBody>
          <a:bodyPr lIns="36000">
            <a:noAutofit/>
          </a:bodyPr>
          <a:lstStyle>
            <a:lvl1pPr>
              <a:spcBef>
                <a:spcPts val="900"/>
              </a:spcBef>
              <a:defRPr/>
            </a:lvl1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27476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Custom Content - Colour Logo">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62D0D75-39C2-3A7B-6967-E4393C0CFCD4}"/>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480"/>
          <a:stretch/>
        </p:blipFill>
        <p:spPr>
          <a:xfrm flipH="1">
            <a:off x="8981161" y="-1"/>
            <a:ext cx="3210839" cy="1110112"/>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A0EBBBF1-AF22-16CC-B63C-3380C2AA9A2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29978" y="300545"/>
            <a:ext cx="1790845" cy="504421"/>
          </a:xfrm>
          <a:prstGeom prst="rect">
            <a:avLst/>
          </a:prstGeom>
        </p:spPr>
      </p:pic>
      <p:sp>
        <p:nvSpPr>
          <p:cNvPr id="2" name="Title 1">
            <a:extLst>
              <a:ext uri="{FF2B5EF4-FFF2-40B4-BE49-F238E27FC236}">
                <a16:creationId xmlns:a16="http://schemas.microsoft.com/office/drawing/2014/main" id="{48A4FD27-742C-FA65-9BE0-2AE4E1D822AD}"/>
              </a:ext>
            </a:extLst>
          </p:cNvPr>
          <p:cNvSpPr>
            <a:spLocks noGrp="1"/>
          </p:cNvSpPr>
          <p:nvPr>
            <p:ph type="title"/>
          </p:nvPr>
        </p:nvSpPr>
        <p:spPr>
          <a:xfrm>
            <a:off x="504000" y="496398"/>
            <a:ext cx="9045595" cy="432000"/>
          </a:xfrm>
        </p:spPr>
        <p:txBody>
          <a:bodyPr lIns="0"/>
          <a:lstStyle>
            <a:lvl1pPr>
              <a:lnSpc>
                <a:spcPct val="80000"/>
              </a:lnSpc>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7C10B914-65F3-1727-3E9E-CD1AED98AE3A}"/>
              </a:ext>
            </a:extLst>
          </p:cNvPr>
          <p:cNvSpPr>
            <a:spLocks noGrp="1"/>
          </p:cNvSpPr>
          <p:nvPr>
            <p:ph type="dt" sz="half" idx="10"/>
          </p:nvPr>
        </p:nvSpPr>
        <p:spPr>
          <a:xfrm>
            <a:off x="503998" y="6275388"/>
            <a:ext cx="2414013" cy="365125"/>
          </a:xfrm>
        </p:spPr>
        <p:txBody>
          <a:bodyPr/>
          <a:lstStyle/>
          <a:p>
            <a:r>
              <a:rPr lang="en-US" dirty="0"/>
              <a:t>Construction Directors Seminar 2023</a:t>
            </a:r>
            <a:endParaRPr lang="en-GB" dirty="0"/>
          </a:p>
        </p:txBody>
      </p:sp>
      <p:sp>
        <p:nvSpPr>
          <p:cNvPr id="5" name="Footer Placeholder 4">
            <a:extLst>
              <a:ext uri="{FF2B5EF4-FFF2-40B4-BE49-F238E27FC236}">
                <a16:creationId xmlns:a16="http://schemas.microsoft.com/office/drawing/2014/main" id="{9246476A-1E9D-2D93-F22D-5584872B2777}"/>
              </a:ext>
            </a:extLst>
          </p:cNvPr>
          <p:cNvSpPr>
            <a:spLocks noGrp="1"/>
          </p:cNvSpPr>
          <p:nvPr>
            <p:ph type="ftr" sz="quarter" idx="11"/>
          </p:nvPr>
        </p:nvSpPr>
        <p:spPr>
          <a:xfrm>
            <a:off x="5016000" y="6275388"/>
            <a:ext cx="2160000" cy="365125"/>
          </a:xfrm>
        </p:spPr>
        <p:txBody>
          <a:bodyPr/>
          <a:lstStyle/>
          <a:p>
            <a:endParaRPr lang="en-GB" dirty="0"/>
          </a:p>
        </p:txBody>
      </p:sp>
      <p:sp>
        <p:nvSpPr>
          <p:cNvPr id="6" name="Slide Number Placeholder 5">
            <a:extLst>
              <a:ext uri="{FF2B5EF4-FFF2-40B4-BE49-F238E27FC236}">
                <a16:creationId xmlns:a16="http://schemas.microsoft.com/office/drawing/2014/main" id="{F68F5C42-B5E4-ED93-CD93-45949282F24B}"/>
              </a:ext>
            </a:extLst>
          </p:cNvPr>
          <p:cNvSpPr>
            <a:spLocks noGrp="1"/>
          </p:cNvSpPr>
          <p:nvPr>
            <p:ph type="sldNum" sz="quarter" idx="12"/>
          </p:nvPr>
        </p:nvSpPr>
        <p:spPr>
          <a:xfrm>
            <a:off x="9525598" y="6275388"/>
            <a:ext cx="2160000" cy="365125"/>
          </a:xfrm>
        </p:spPr>
        <p:txBody>
          <a:bodyPr/>
          <a:lstStyle/>
          <a:p>
            <a:fld id="{B37A0D5A-3AA5-44E3-8DEE-E8B05B9624E4}" type="slidenum">
              <a:rPr lang="en-GB" smtClean="0"/>
              <a:t>‹#›</a:t>
            </a:fld>
            <a:endParaRPr lang="en-GB" dirty="0"/>
          </a:p>
        </p:txBody>
      </p:sp>
      <p:sp>
        <p:nvSpPr>
          <p:cNvPr id="9" name="Content Placeholder 8">
            <a:extLst>
              <a:ext uri="{FF2B5EF4-FFF2-40B4-BE49-F238E27FC236}">
                <a16:creationId xmlns:a16="http://schemas.microsoft.com/office/drawing/2014/main" id="{3B4862C3-45E6-006F-05DC-F248FB15F853}"/>
              </a:ext>
            </a:extLst>
          </p:cNvPr>
          <p:cNvSpPr>
            <a:spLocks noGrp="1"/>
          </p:cNvSpPr>
          <p:nvPr>
            <p:ph sz="quarter" idx="13"/>
          </p:nvPr>
        </p:nvSpPr>
        <p:spPr>
          <a:xfrm>
            <a:off x="6345595" y="1492395"/>
            <a:ext cx="5340002" cy="5004936"/>
          </a:xfrm>
        </p:spPr>
        <p:txBody>
          <a:bodyPr lIns="36000">
            <a:noAutofit/>
          </a:bodyPr>
          <a:lstStyle>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10">
            <a:extLst>
              <a:ext uri="{FF2B5EF4-FFF2-40B4-BE49-F238E27FC236}">
                <a16:creationId xmlns:a16="http://schemas.microsoft.com/office/drawing/2014/main" id="{958679D4-3622-0B21-9BF7-AA6D279C6E92}"/>
              </a:ext>
            </a:extLst>
          </p:cNvPr>
          <p:cNvSpPr>
            <a:spLocks noGrp="1"/>
          </p:cNvSpPr>
          <p:nvPr>
            <p:ph type="body" sz="quarter" idx="14"/>
          </p:nvPr>
        </p:nvSpPr>
        <p:spPr>
          <a:xfrm>
            <a:off x="504000" y="1492394"/>
            <a:ext cx="5340002" cy="5004935"/>
          </a:xfrm>
        </p:spPr>
        <p:txBody>
          <a:bodyPr lIns="36000">
            <a:noAutofit/>
          </a:bodyPr>
          <a:lstStyle>
            <a:lvl1pPr>
              <a:spcBef>
                <a:spcPts val="900"/>
              </a:spcBef>
              <a:defRPr/>
            </a:lvl1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30C1E9A1-CD1B-5FDA-94BB-19BAB34DDA0F}"/>
              </a:ext>
            </a:extLst>
          </p:cNvPr>
          <p:cNvSpPr>
            <a:spLocks noGrp="1"/>
          </p:cNvSpPr>
          <p:nvPr>
            <p:ph type="body" sz="quarter" idx="16"/>
          </p:nvPr>
        </p:nvSpPr>
        <p:spPr>
          <a:xfrm>
            <a:off x="504000" y="921239"/>
            <a:ext cx="9045595" cy="399364"/>
          </a:xfrm>
        </p:spPr>
        <p:txBody>
          <a:bodyPr lIns="36000">
            <a:noAutofit/>
          </a:bodyPr>
          <a:lstStyle>
            <a:lvl1pPr marL="0" indent="0">
              <a:buNone/>
              <a:defRPr sz="200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1457313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Custom Content - White Logo">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6BB5066-A77B-8CE6-D2EF-BE5540DC3F2E}"/>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480"/>
          <a:stretch/>
        </p:blipFill>
        <p:spPr>
          <a:xfrm flipH="1">
            <a:off x="8981161" y="-1"/>
            <a:ext cx="3210839" cy="1110112"/>
          </a:xfrm>
          <a:prstGeom prst="rect">
            <a:avLst/>
          </a:prstGeom>
        </p:spPr>
      </p:pic>
      <p:pic>
        <p:nvPicPr>
          <p:cNvPr id="7" name="Graphic 6">
            <a:extLst>
              <a:ext uri="{FF2B5EF4-FFF2-40B4-BE49-F238E27FC236}">
                <a16:creationId xmlns:a16="http://schemas.microsoft.com/office/drawing/2014/main" id="{147A6FF5-3A19-0A7A-37CA-5BFC13A61A1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69140" y="367200"/>
            <a:ext cx="1679999" cy="378000"/>
          </a:xfrm>
          <a:prstGeom prst="rect">
            <a:avLst/>
          </a:prstGeom>
        </p:spPr>
      </p:pic>
      <p:sp>
        <p:nvSpPr>
          <p:cNvPr id="2" name="Title 1">
            <a:extLst>
              <a:ext uri="{FF2B5EF4-FFF2-40B4-BE49-F238E27FC236}">
                <a16:creationId xmlns:a16="http://schemas.microsoft.com/office/drawing/2014/main" id="{48A4FD27-742C-FA65-9BE0-2AE4E1D822AD}"/>
              </a:ext>
            </a:extLst>
          </p:cNvPr>
          <p:cNvSpPr>
            <a:spLocks noGrp="1"/>
          </p:cNvSpPr>
          <p:nvPr>
            <p:ph type="title"/>
          </p:nvPr>
        </p:nvSpPr>
        <p:spPr>
          <a:xfrm>
            <a:off x="504000" y="496398"/>
            <a:ext cx="9045595" cy="432000"/>
          </a:xfrm>
        </p:spPr>
        <p:txBody>
          <a:bodyPr lIns="0"/>
          <a:lstStyle>
            <a:lvl1pPr>
              <a:lnSpc>
                <a:spcPct val="80000"/>
              </a:lnSpc>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7C10B914-65F3-1727-3E9E-CD1AED98AE3A}"/>
              </a:ext>
            </a:extLst>
          </p:cNvPr>
          <p:cNvSpPr>
            <a:spLocks noGrp="1"/>
          </p:cNvSpPr>
          <p:nvPr>
            <p:ph type="dt" sz="half" idx="10"/>
          </p:nvPr>
        </p:nvSpPr>
        <p:spPr>
          <a:xfrm>
            <a:off x="503998" y="6275388"/>
            <a:ext cx="2326607" cy="365125"/>
          </a:xfrm>
        </p:spPr>
        <p:txBody>
          <a:bodyPr/>
          <a:lstStyle/>
          <a:p>
            <a:r>
              <a:rPr lang="en-US" dirty="0"/>
              <a:t>Construction Directors Seminar 2023</a:t>
            </a:r>
            <a:endParaRPr lang="en-GB" dirty="0"/>
          </a:p>
        </p:txBody>
      </p:sp>
      <p:sp>
        <p:nvSpPr>
          <p:cNvPr id="5" name="Footer Placeholder 4">
            <a:extLst>
              <a:ext uri="{FF2B5EF4-FFF2-40B4-BE49-F238E27FC236}">
                <a16:creationId xmlns:a16="http://schemas.microsoft.com/office/drawing/2014/main" id="{9246476A-1E9D-2D93-F22D-5584872B2777}"/>
              </a:ext>
            </a:extLst>
          </p:cNvPr>
          <p:cNvSpPr>
            <a:spLocks noGrp="1"/>
          </p:cNvSpPr>
          <p:nvPr>
            <p:ph type="ftr" sz="quarter" idx="11"/>
          </p:nvPr>
        </p:nvSpPr>
        <p:spPr>
          <a:xfrm>
            <a:off x="5016000" y="6275388"/>
            <a:ext cx="2160000" cy="365125"/>
          </a:xfrm>
        </p:spPr>
        <p:txBody>
          <a:bodyPr/>
          <a:lstStyle/>
          <a:p>
            <a:endParaRPr lang="en-GB" dirty="0"/>
          </a:p>
        </p:txBody>
      </p:sp>
      <p:sp>
        <p:nvSpPr>
          <p:cNvPr id="6" name="Slide Number Placeholder 5">
            <a:extLst>
              <a:ext uri="{FF2B5EF4-FFF2-40B4-BE49-F238E27FC236}">
                <a16:creationId xmlns:a16="http://schemas.microsoft.com/office/drawing/2014/main" id="{F68F5C42-B5E4-ED93-CD93-45949282F24B}"/>
              </a:ext>
            </a:extLst>
          </p:cNvPr>
          <p:cNvSpPr>
            <a:spLocks noGrp="1"/>
          </p:cNvSpPr>
          <p:nvPr>
            <p:ph type="sldNum" sz="quarter" idx="12"/>
          </p:nvPr>
        </p:nvSpPr>
        <p:spPr>
          <a:xfrm>
            <a:off x="9525598" y="6275388"/>
            <a:ext cx="2160000" cy="365125"/>
          </a:xfrm>
        </p:spPr>
        <p:txBody>
          <a:bodyPr/>
          <a:lstStyle/>
          <a:p>
            <a:fld id="{B37A0D5A-3AA5-44E3-8DEE-E8B05B9624E4}" type="slidenum">
              <a:rPr lang="en-GB" smtClean="0"/>
              <a:t>‹#›</a:t>
            </a:fld>
            <a:endParaRPr lang="en-GB" dirty="0"/>
          </a:p>
        </p:txBody>
      </p:sp>
      <p:sp>
        <p:nvSpPr>
          <p:cNvPr id="9" name="Content Placeholder 8">
            <a:extLst>
              <a:ext uri="{FF2B5EF4-FFF2-40B4-BE49-F238E27FC236}">
                <a16:creationId xmlns:a16="http://schemas.microsoft.com/office/drawing/2014/main" id="{3B4862C3-45E6-006F-05DC-F248FB15F853}"/>
              </a:ext>
            </a:extLst>
          </p:cNvPr>
          <p:cNvSpPr>
            <a:spLocks noGrp="1"/>
          </p:cNvSpPr>
          <p:nvPr>
            <p:ph sz="quarter" idx="13"/>
          </p:nvPr>
        </p:nvSpPr>
        <p:spPr>
          <a:xfrm>
            <a:off x="6345595" y="1492395"/>
            <a:ext cx="5340002" cy="5004936"/>
          </a:xfrm>
        </p:spPr>
        <p:txBody>
          <a:bodyPr lIns="36000">
            <a:noAutofit/>
          </a:bodyPr>
          <a:lstStyle>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10">
            <a:extLst>
              <a:ext uri="{FF2B5EF4-FFF2-40B4-BE49-F238E27FC236}">
                <a16:creationId xmlns:a16="http://schemas.microsoft.com/office/drawing/2014/main" id="{958679D4-3622-0B21-9BF7-AA6D279C6E92}"/>
              </a:ext>
            </a:extLst>
          </p:cNvPr>
          <p:cNvSpPr>
            <a:spLocks noGrp="1"/>
          </p:cNvSpPr>
          <p:nvPr>
            <p:ph type="body" sz="quarter" idx="14"/>
          </p:nvPr>
        </p:nvSpPr>
        <p:spPr>
          <a:xfrm>
            <a:off x="504000" y="1492394"/>
            <a:ext cx="5340002" cy="5004935"/>
          </a:xfrm>
        </p:spPr>
        <p:txBody>
          <a:bodyPr lIns="36000">
            <a:noAutofit/>
          </a:bodyPr>
          <a:lstStyle>
            <a:lvl1pPr>
              <a:spcBef>
                <a:spcPts val="900"/>
              </a:spcBef>
              <a:defRPr/>
            </a:lvl1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30C1E9A1-CD1B-5FDA-94BB-19BAB34DDA0F}"/>
              </a:ext>
            </a:extLst>
          </p:cNvPr>
          <p:cNvSpPr>
            <a:spLocks noGrp="1"/>
          </p:cNvSpPr>
          <p:nvPr>
            <p:ph type="body" sz="quarter" idx="16"/>
          </p:nvPr>
        </p:nvSpPr>
        <p:spPr>
          <a:xfrm>
            <a:off x="504000" y="921239"/>
            <a:ext cx="9045595" cy="399364"/>
          </a:xfrm>
        </p:spPr>
        <p:txBody>
          <a:bodyPr lIns="36000">
            <a:noAutofit/>
          </a:bodyPr>
          <a:lstStyle>
            <a:lvl1pPr marL="0" indent="0">
              <a:buNone/>
              <a:defRPr sz="200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3031266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x Custom Content - Colour Logo">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62D0D75-39C2-3A7B-6967-E4393C0CFCD4}"/>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480"/>
          <a:stretch/>
        </p:blipFill>
        <p:spPr>
          <a:xfrm flipH="1">
            <a:off x="8981161" y="-1"/>
            <a:ext cx="3210839" cy="1110112"/>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A0EBBBF1-AF22-16CC-B63C-3380C2AA9A2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29978" y="300545"/>
            <a:ext cx="1790845" cy="504421"/>
          </a:xfrm>
          <a:prstGeom prst="rect">
            <a:avLst/>
          </a:prstGeom>
        </p:spPr>
      </p:pic>
      <p:sp>
        <p:nvSpPr>
          <p:cNvPr id="2" name="Title 1">
            <a:extLst>
              <a:ext uri="{FF2B5EF4-FFF2-40B4-BE49-F238E27FC236}">
                <a16:creationId xmlns:a16="http://schemas.microsoft.com/office/drawing/2014/main" id="{48A4FD27-742C-FA65-9BE0-2AE4E1D822AD}"/>
              </a:ext>
            </a:extLst>
          </p:cNvPr>
          <p:cNvSpPr>
            <a:spLocks noGrp="1"/>
          </p:cNvSpPr>
          <p:nvPr>
            <p:ph type="title"/>
          </p:nvPr>
        </p:nvSpPr>
        <p:spPr>
          <a:xfrm>
            <a:off x="504000" y="496398"/>
            <a:ext cx="9045595" cy="432000"/>
          </a:xfrm>
        </p:spPr>
        <p:txBody>
          <a:bodyPr lIns="0"/>
          <a:lstStyle>
            <a:lvl1pPr>
              <a:lnSpc>
                <a:spcPct val="80000"/>
              </a:lnSpc>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5F188E0B-4AEF-0B2F-6E8C-4600C006D73D}"/>
              </a:ext>
            </a:extLst>
          </p:cNvPr>
          <p:cNvSpPr>
            <a:spLocks noGrp="1"/>
          </p:cNvSpPr>
          <p:nvPr>
            <p:ph idx="1"/>
          </p:nvPr>
        </p:nvSpPr>
        <p:spPr>
          <a:xfrm>
            <a:off x="504000" y="3197209"/>
            <a:ext cx="5340002" cy="3300238"/>
          </a:xfrm>
        </p:spPr>
        <p:txBody>
          <a:bodyPr lIns="36000">
            <a:noAutofit/>
          </a:bodyPr>
          <a:lstStyle>
            <a:lvl1pPr marL="144000" indent="-144000">
              <a:buClr>
                <a:schemeClr val="accent2"/>
              </a:buClr>
              <a:buFont typeface="Wingdings" panose="05000000000000000000" pitchFamily="2" charset="2"/>
              <a:buChar char="§"/>
              <a:defRPr/>
            </a:lvl1pPr>
            <a:lvl2pPr marL="288000" indent="-144000">
              <a:buFont typeface="Arial" panose="020B0604020202020204" pitchFamily="34" charset="0"/>
              <a:buChar char="-"/>
              <a:defRPr/>
            </a:lvl2pPr>
            <a:lvl3pPr marL="432000" indent="-144000">
              <a:defRPr/>
            </a:lvl3pPr>
            <a:lvl4pPr marL="144000" indent="-144000">
              <a:spcBef>
                <a:spcPts val="1200"/>
              </a:spcBef>
              <a:buClr>
                <a:schemeClr val="accent3"/>
              </a:buClr>
              <a:buFont typeface="Wingdings" panose="05000000000000000000" pitchFamily="2" charset="2"/>
              <a:buChar char="§"/>
              <a:defRPr/>
            </a:lvl4pPr>
            <a:lvl5pPr marL="144000" indent="-144000">
              <a:spcBef>
                <a:spcPts val="1200"/>
              </a:spcBef>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C10B914-65F3-1727-3E9E-CD1AED98AE3A}"/>
              </a:ext>
            </a:extLst>
          </p:cNvPr>
          <p:cNvSpPr>
            <a:spLocks noGrp="1"/>
          </p:cNvSpPr>
          <p:nvPr>
            <p:ph type="dt" sz="half" idx="10"/>
          </p:nvPr>
        </p:nvSpPr>
        <p:spPr>
          <a:xfrm>
            <a:off x="503998" y="6275388"/>
            <a:ext cx="2319883" cy="365125"/>
          </a:xfrm>
        </p:spPr>
        <p:txBody>
          <a:bodyPr/>
          <a:lstStyle/>
          <a:p>
            <a:r>
              <a:rPr lang="en-US" dirty="0"/>
              <a:t>Construction Directors Seminar 2023</a:t>
            </a:r>
            <a:endParaRPr lang="en-GB" dirty="0"/>
          </a:p>
        </p:txBody>
      </p:sp>
      <p:sp>
        <p:nvSpPr>
          <p:cNvPr id="5" name="Footer Placeholder 4">
            <a:extLst>
              <a:ext uri="{FF2B5EF4-FFF2-40B4-BE49-F238E27FC236}">
                <a16:creationId xmlns:a16="http://schemas.microsoft.com/office/drawing/2014/main" id="{9246476A-1E9D-2D93-F22D-5584872B2777}"/>
              </a:ext>
            </a:extLst>
          </p:cNvPr>
          <p:cNvSpPr>
            <a:spLocks noGrp="1"/>
          </p:cNvSpPr>
          <p:nvPr>
            <p:ph type="ftr" sz="quarter" idx="11"/>
          </p:nvPr>
        </p:nvSpPr>
        <p:spPr>
          <a:xfrm>
            <a:off x="5016000" y="6275388"/>
            <a:ext cx="2160000" cy="365125"/>
          </a:xfrm>
        </p:spPr>
        <p:txBody>
          <a:bodyPr/>
          <a:lstStyle/>
          <a:p>
            <a:endParaRPr lang="en-GB" dirty="0"/>
          </a:p>
        </p:txBody>
      </p:sp>
      <p:sp>
        <p:nvSpPr>
          <p:cNvPr id="6" name="Slide Number Placeholder 5">
            <a:extLst>
              <a:ext uri="{FF2B5EF4-FFF2-40B4-BE49-F238E27FC236}">
                <a16:creationId xmlns:a16="http://schemas.microsoft.com/office/drawing/2014/main" id="{F68F5C42-B5E4-ED93-CD93-45949282F24B}"/>
              </a:ext>
            </a:extLst>
          </p:cNvPr>
          <p:cNvSpPr>
            <a:spLocks noGrp="1"/>
          </p:cNvSpPr>
          <p:nvPr>
            <p:ph type="sldNum" sz="quarter" idx="12"/>
          </p:nvPr>
        </p:nvSpPr>
        <p:spPr>
          <a:xfrm>
            <a:off x="9525598" y="6275388"/>
            <a:ext cx="2160000" cy="365125"/>
          </a:xfrm>
        </p:spPr>
        <p:txBody>
          <a:bodyPr/>
          <a:lstStyle/>
          <a:p>
            <a:fld id="{B37A0D5A-3AA5-44E3-8DEE-E8B05B9624E4}" type="slidenum">
              <a:rPr lang="en-GB" smtClean="0"/>
              <a:t>‹#›</a:t>
            </a:fld>
            <a:endParaRPr lang="en-GB" dirty="0"/>
          </a:p>
        </p:txBody>
      </p:sp>
      <p:sp>
        <p:nvSpPr>
          <p:cNvPr id="9" name="Content Placeholder 8">
            <a:extLst>
              <a:ext uri="{FF2B5EF4-FFF2-40B4-BE49-F238E27FC236}">
                <a16:creationId xmlns:a16="http://schemas.microsoft.com/office/drawing/2014/main" id="{3B4862C3-45E6-006F-05DC-F248FB15F853}"/>
              </a:ext>
            </a:extLst>
          </p:cNvPr>
          <p:cNvSpPr>
            <a:spLocks noGrp="1"/>
          </p:cNvSpPr>
          <p:nvPr>
            <p:ph sz="quarter" idx="13"/>
          </p:nvPr>
        </p:nvSpPr>
        <p:spPr>
          <a:xfrm>
            <a:off x="6345595" y="3197091"/>
            <a:ext cx="5340002" cy="3300239"/>
          </a:xfrm>
        </p:spPr>
        <p:txBody>
          <a:bodyPr lIns="36000">
            <a:noAutofit/>
          </a:bodyPr>
          <a:lstStyle>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10">
            <a:extLst>
              <a:ext uri="{FF2B5EF4-FFF2-40B4-BE49-F238E27FC236}">
                <a16:creationId xmlns:a16="http://schemas.microsoft.com/office/drawing/2014/main" id="{958679D4-3622-0B21-9BF7-AA6D279C6E92}"/>
              </a:ext>
            </a:extLst>
          </p:cNvPr>
          <p:cNvSpPr>
            <a:spLocks noGrp="1"/>
          </p:cNvSpPr>
          <p:nvPr>
            <p:ph type="body" sz="quarter" idx="14"/>
          </p:nvPr>
        </p:nvSpPr>
        <p:spPr>
          <a:xfrm>
            <a:off x="503999" y="1492395"/>
            <a:ext cx="11181597" cy="1533022"/>
          </a:xfrm>
        </p:spPr>
        <p:txBody>
          <a:bodyPr lIns="36000">
            <a:noAutofit/>
          </a:bodyPr>
          <a:lstStyle>
            <a:lvl1pPr>
              <a:spcBef>
                <a:spcPts val="900"/>
              </a:spcBef>
              <a:defRPr/>
            </a:lvl1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30C1E9A1-CD1B-5FDA-94BB-19BAB34DDA0F}"/>
              </a:ext>
            </a:extLst>
          </p:cNvPr>
          <p:cNvSpPr>
            <a:spLocks noGrp="1"/>
          </p:cNvSpPr>
          <p:nvPr>
            <p:ph type="body" sz="quarter" idx="16"/>
          </p:nvPr>
        </p:nvSpPr>
        <p:spPr>
          <a:xfrm>
            <a:off x="504000" y="921239"/>
            <a:ext cx="9045595" cy="399364"/>
          </a:xfrm>
        </p:spPr>
        <p:txBody>
          <a:bodyPr lIns="36000">
            <a:noAutofit/>
          </a:bodyPr>
          <a:lstStyle>
            <a:lvl1pPr marL="0" indent="0">
              <a:buNone/>
              <a:defRPr sz="200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3596878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x Custom Content - White Logo">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62D0D75-39C2-3A7B-6967-E4393C0CFCD4}"/>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480"/>
          <a:stretch/>
        </p:blipFill>
        <p:spPr>
          <a:xfrm flipH="1">
            <a:off x="8981161" y="-1"/>
            <a:ext cx="3210839" cy="1110112"/>
          </a:xfrm>
          <a:prstGeom prst="rect">
            <a:avLst/>
          </a:prstGeom>
        </p:spPr>
      </p:pic>
      <p:sp>
        <p:nvSpPr>
          <p:cNvPr id="2" name="Title 1">
            <a:extLst>
              <a:ext uri="{FF2B5EF4-FFF2-40B4-BE49-F238E27FC236}">
                <a16:creationId xmlns:a16="http://schemas.microsoft.com/office/drawing/2014/main" id="{48A4FD27-742C-FA65-9BE0-2AE4E1D822AD}"/>
              </a:ext>
            </a:extLst>
          </p:cNvPr>
          <p:cNvSpPr>
            <a:spLocks noGrp="1"/>
          </p:cNvSpPr>
          <p:nvPr>
            <p:ph type="title"/>
          </p:nvPr>
        </p:nvSpPr>
        <p:spPr>
          <a:xfrm>
            <a:off x="504000" y="496398"/>
            <a:ext cx="9045595" cy="432000"/>
          </a:xfrm>
        </p:spPr>
        <p:txBody>
          <a:bodyPr lIns="0"/>
          <a:lstStyle>
            <a:lvl1pPr>
              <a:lnSpc>
                <a:spcPct val="80000"/>
              </a:lnSpc>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F188E0B-4AEF-0B2F-6E8C-4600C006D73D}"/>
              </a:ext>
            </a:extLst>
          </p:cNvPr>
          <p:cNvSpPr>
            <a:spLocks noGrp="1"/>
          </p:cNvSpPr>
          <p:nvPr>
            <p:ph idx="1"/>
          </p:nvPr>
        </p:nvSpPr>
        <p:spPr>
          <a:xfrm>
            <a:off x="504000" y="3197209"/>
            <a:ext cx="5340002" cy="3300238"/>
          </a:xfrm>
        </p:spPr>
        <p:txBody>
          <a:bodyPr lIns="36000">
            <a:noAutofit/>
          </a:bodyPr>
          <a:lstStyle>
            <a:lvl1pPr marL="144000" indent="-144000">
              <a:buClr>
                <a:schemeClr val="accent2"/>
              </a:buClr>
              <a:buFont typeface="Wingdings" panose="05000000000000000000" pitchFamily="2" charset="2"/>
              <a:buChar char="§"/>
              <a:defRPr/>
            </a:lvl1pPr>
            <a:lvl2pPr marL="288000" indent="-144000">
              <a:buFont typeface="Arial" panose="020B0604020202020204" pitchFamily="34" charset="0"/>
              <a:buChar char="-"/>
              <a:defRPr/>
            </a:lvl2pPr>
            <a:lvl3pPr marL="432000" indent="-144000">
              <a:defRPr/>
            </a:lvl3pPr>
            <a:lvl4pPr marL="144000" indent="-144000">
              <a:spcBef>
                <a:spcPts val="1200"/>
              </a:spcBef>
              <a:buClr>
                <a:schemeClr val="accent3"/>
              </a:buClr>
              <a:buFont typeface="Wingdings" panose="05000000000000000000" pitchFamily="2" charset="2"/>
              <a:buChar char="§"/>
              <a:defRPr/>
            </a:lvl4pPr>
            <a:lvl5pPr marL="144000" indent="-144000">
              <a:spcBef>
                <a:spcPts val="1200"/>
              </a:spcBef>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C10B914-65F3-1727-3E9E-CD1AED98AE3A}"/>
              </a:ext>
            </a:extLst>
          </p:cNvPr>
          <p:cNvSpPr>
            <a:spLocks noGrp="1"/>
          </p:cNvSpPr>
          <p:nvPr>
            <p:ph type="dt" sz="half" idx="10"/>
          </p:nvPr>
        </p:nvSpPr>
        <p:spPr>
          <a:xfrm>
            <a:off x="503999" y="6275388"/>
            <a:ext cx="2333330" cy="365125"/>
          </a:xfrm>
        </p:spPr>
        <p:txBody>
          <a:bodyPr/>
          <a:lstStyle/>
          <a:p>
            <a:r>
              <a:rPr lang="en-US" dirty="0"/>
              <a:t>Construction Directors Seminar 2023</a:t>
            </a:r>
            <a:endParaRPr lang="en-GB" dirty="0"/>
          </a:p>
        </p:txBody>
      </p:sp>
      <p:sp>
        <p:nvSpPr>
          <p:cNvPr id="5" name="Footer Placeholder 4">
            <a:extLst>
              <a:ext uri="{FF2B5EF4-FFF2-40B4-BE49-F238E27FC236}">
                <a16:creationId xmlns:a16="http://schemas.microsoft.com/office/drawing/2014/main" id="{9246476A-1E9D-2D93-F22D-5584872B2777}"/>
              </a:ext>
            </a:extLst>
          </p:cNvPr>
          <p:cNvSpPr>
            <a:spLocks noGrp="1"/>
          </p:cNvSpPr>
          <p:nvPr>
            <p:ph type="ftr" sz="quarter" idx="11"/>
          </p:nvPr>
        </p:nvSpPr>
        <p:spPr>
          <a:xfrm>
            <a:off x="5016000" y="6275388"/>
            <a:ext cx="2160000" cy="365125"/>
          </a:xfrm>
        </p:spPr>
        <p:txBody>
          <a:bodyPr/>
          <a:lstStyle/>
          <a:p>
            <a:endParaRPr lang="en-GB" dirty="0"/>
          </a:p>
        </p:txBody>
      </p:sp>
      <p:sp>
        <p:nvSpPr>
          <p:cNvPr id="6" name="Slide Number Placeholder 5">
            <a:extLst>
              <a:ext uri="{FF2B5EF4-FFF2-40B4-BE49-F238E27FC236}">
                <a16:creationId xmlns:a16="http://schemas.microsoft.com/office/drawing/2014/main" id="{F68F5C42-B5E4-ED93-CD93-45949282F24B}"/>
              </a:ext>
            </a:extLst>
          </p:cNvPr>
          <p:cNvSpPr>
            <a:spLocks noGrp="1"/>
          </p:cNvSpPr>
          <p:nvPr>
            <p:ph type="sldNum" sz="quarter" idx="12"/>
          </p:nvPr>
        </p:nvSpPr>
        <p:spPr>
          <a:xfrm>
            <a:off x="9525598" y="6275388"/>
            <a:ext cx="2160000" cy="365125"/>
          </a:xfrm>
        </p:spPr>
        <p:txBody>
          <a:bodyPr/>
          <a:lstStyle/>
          <a:p>
            <a:fld id="{B37A0D5A-3AA5-44E3-8DEE-E8B05B9624E4}" type="slidenum">
              <a:rPr lang="en-GB" smtClean="0"/>
              <a:t>‹#›</a:t>
            </a:fld>
            <a:endParaRPr lang="en-GB" dirty="0"/>
          </a:p>
        </p:txBody>
      </p:sp>
      <p:sp>
        <p:nvSpPr>
          <p:cNvPr id="9" name="Content Placeholder 8">
            <a:extLst>
              <a:ext uri="{FF2B5EF4-FFF2-40B4-BE49-F238E27FC236}">
                <a16:creationId xmlns:a16="http://schemas.microsoft.com/office/drawing/2014/main" id="{3B4862C3-45E6-006F-05DC-F248FB15F853}"/>
              </a:ext>
            </a:extLst>
          </p:cNvPr>
          <p:cNvSpPr>
            <a:spLocks noGrp="1"/>
          </p:cNvSpPr>
          <p:nvPr>
            <p:ph sz="quarter" idx="13"/>
          </p:nvPr>
        </p:nvSpPr>
        <p:spPr>
          <a:xfrm>
            <a:off x="6345595" y="3197091"/>
            <a:ext cx="5340002" cy="3300239"/>
          </a:xfrm>
        </p:spPr>
        <p:txBody>
          <a:bodyPr lIns="36000">
            <a:noAutofit/>
          </a:bodyPr>
          <a:lstStyle>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10">
            <a:extLst>
              <a:ext uri="{FF2B5EF4-FFF2-40B4-BE49-F238E27FC236}">
                <a16:creationId xmlns:a16="http://schemas.microsoft.com/office/drawing/2014/main" id="{958679D4-3622-0B21-9BF7-AA6D279C6E92}"/>
              </a:ext>
            </a:extLst>
          </p:cNvPr>
          <p:cNvSpPr>
            <a:spLocks noGrp="1"/>
          </p:cNvSpPr>
          <p:nvPr>
            <p:ph type="body" sz="quarter" idx="14"/>
          </p:nvPr>
        </p:nvSpPr>
        <p:spPr>
          <a:xfrm>
            <a:off x="503999" y="1492395"/>
            <a:ext cx="11181597" cy="1533022"/>
          </a:xfrm>
        </p:spPr>
        <p:txBody>
          <a:bodyPr lIns="36000">
            <a:noAutofit/>
          </a:bodyPr>
          <a:lstStyle>
            <a:lvl1pPr>
              <a:spcBef>
                <a:spcPts val="900"/>
              </a:spcBef>
              <a:defRPr/>
            </a:lvl1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30C1E9A1-CD1B-5FDA-94BB-19BAB34DDA0F}"/>
              </a:ext>
            </a:extLst>
          </p:cNvPr>
          <p:cNvSpPr>
            <a:spLocks noGrp="1"/>
          </p:cNvSpPr>
          <p:nvPr>
            <p:ph type="body" sz="quarter" idx="16"/>
          </p:nvPr>
        </p:nvSpPr>
        <p:spPr>
          <a:xfrm>
            <a:off x="504000" y="921239"/>
            <a:ext cx="9045595" cy="399364"/>
          </a:xfrm>
        </p:spPr>
        <p:txBody>
          <a:bodyPr lIns="36000">
            <a:noAutofit/>
          </a:bodyPr>
          <a:lstStyle>
            <a:lvl1pPr marL="0" indent="0">
              <a:buNone/>
              <a:defRPr sz="2000">
                <a:solidFill>
                  <a:schemeClr val="accent3"/>
                </a:solidFill>
              </a:defRPr>
            </a:lvl1pPr>
          </a:lstStyle>
          <a:p>
            <a:pPr lvl="0"/>
            <a:r>
              <a:rPr lang="en-US"/>
              <a:t>Click to edit Master text styles</a:t>
            </a:r>
          </a:p>
        </p:txBody>
      </p:sp>
      <p:pic>
        <p:nvPicPr>
          <p:cNvPr id="7" name="Graphic 6">
            <a:extLst>
              <a:ext uri="{FF2B5EF4-FFF2-40B4-BE49-F238E27FC236}">
                <a16:creationId xmlns:a16="http://schemas.microsoft.com/office/drawing/2014/main" id="{E88C9C6E-309C-6283-52D5-99609718708A}"/>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69140" y="367200"/>
            <a:ext cx="1679999" cy="378000"/>
          </a:xfrm>
          <a:prstGeom prst="rect">
            <a:avLst/>
          </a:prstGeom>
        </p:spPr>
      </p:pic>
    </p:spTree>
    <p:extLst>
      <p:ext uri="{BB962C8B-B14F-4D97-AF65-F5344CB8AC3E}">
        <p14:creationId xmlns:p14="http://schemas.microsoft.com/office/powerpoint/2010/main" val="785654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Custom Image">
    <p:bg>
      <p:bgPr>
        <a:solidFill>
          <a:schemeClr val="accent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4D55A93-1353-01AB-2DFF-6A3BF94929E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62451" y="4779818"/>
            <a:ext cx="7713934" cy="2078183"/>
          </a:xfrm>
          <a:prstGeom prst="rect">
            <a:avLst/>
          </a:prstGeom>
        </p:spPr>
      </p:pic>
      <p:pic>
        <p:nvPicPr>
          <p:cNvPr id="10" name="Graphic 9">
            <a:extLst>
              <a:ext uri="{FF2B5EF4-FFF2-40B4-BE49-F238E27FC236}">
                <a16:creationId xmlns:a16="http://schemas.microsoft.com/office/drawing/2014/main" id="{719A0AC4-DE68-57F3-22BC-123DC36AAB5E}"/>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7480"/>
          <a:stretch/>
        </p:blipFill>
        <p:spPr>
          <a:xfrm>
            <a:off x="-1272" y="-1"/>
            <a:ext cx="4987284" cy="1724298"/>
          </a:xfrm>
          <a:prstGeom prst="rect">
            <a:avLst/>
          </a:prstGeom>
        </p:spPr>
      </p:pic>
      <p:sp>
        <p:nvSpPr>
          <p:cNvPr id="2" name="Title 1">
            <a:extLst>
              <a:ext uri="{FF2B5EF4-FFF2-40B4-BE49-F238E27FC236}">
                <a16:creationId xmlns:a16="http://schemas.microsoft.com/office/drawing/2014/main" id="{48A4FD27-742C-FA65-9BE0-2AE4E1D822AD}"/>
              </a:ext>
            </a:extLst>
          </p:cNvPr>
          <p:cNvSpPr>
            <a:spLocks noGrp="1"/>
          </p:cNvSpPr>
          <p:nvPr>
            <p:ph type="title" hasCustomPrompt="1"/>
          </p:nvPr>
        </p:nvSpPr>
        <p:spPr>
          <a:xfrm>
            <a:off x="504001" y="3468870"/>
            <a:ext cx="5592000" cy="432000"/>
          </a:xfrm>
        </p:spPr>
        <p:txBody>
          <a:bodyPr anchor="b" anchorCtr="0"/>
          <a:lstStyle>
            <a:lvl1pPr>
              <a:lnSpc>
                <a:spcPct val="80000"/>
              </a:lnSpc>
              <a:defRPr sz="4400">
                <a:solidFill>
                  <a:schemeClr val="bg1"/>
                </a:solidFill>
              </a:defRPr>
            </a:lvl1pPr>
          </a:lstStyle>
          <a:p>
            <a:r>
              <a:rPr lang="en-US" dirty="0"/>
              <a:t>Presentation Title Goes Here</a:t>
            </a:r>
            <a:endParaRPr lang="en-GB" dirty="0"/>
          </a:p>
        </p:txBody>
      </p:sp>
      <p:sp>
        <p:nvSpPr>
          <p:cNvPr id="19" name="Picture Placeholder 18">
            <a:extLst>
              <a:ext uri="{FF2B5EF4-FFF2-40B4-BE49-F238E27FC236}">
                <a16:creationId xmlns:a16="http://schemas.microsoft.com/office/drawing/2014/main" id="{4412B5EE-AFEC-1D27-91E3-A6D0702869BF}"/>
              </a:ext>
            </a:extLst>
          </p:cNvPr>
          <p:cNvSpPr>
            <a:spLocks noGrp="1"/>
          </p:cNvSpPr>
          <p:nvPr>
            <p:ph type="pic" sz="quarter" idx="19" hasCustomPrompt="1"/>
          </p:nvPr>
        </p:nvSpPr>
        <p:spPr>
          <a:xfrm>
            <a:off x="6666992" y="1"/>
            <a:ext cx="5525009" cy="6858000"/>
          </a:xfrm>
          <a:custGeom>
            <a:avLst/>
            <a:gdLst>
              <a:gd name="connsiteX0" fmla="*/ 5525009 w 5525009"/>
              <a:gd name="connsiteY0" fmla="*/ 2610343 h 6858000"/>
              <a:gd name="connsiteX1" fmla="*/ 5525009 w 5525009"/>
              <a:gd name="connsiteY1" fmla="*/ 6855761 h 6858000"/>
              <a:gd name="connsiteX2" fmla="*/ 5219701 w 5525009"/>
              <a:gd name="connsiteY2" fmla="*/ 6855761 h 6858000"/>
              <a:gd name="connsiteX3" fmla="*/ 5219701 w 5525009"/>
              <a:gd name="connsiteY3" fmla="*/ 2923584 h 6858000"/>
              <a:gd name="connsiteX4" fmla="*/ 4960300 w 5525009"/>
              <a:gd name="connsiteY4" fmla="*/ 0 h 6858000"/>
              <a:gd name="connsiteX5" fmla="*/ 5523738 w 5525009"/>
              <a:gd name="connsiteY5" fmla="*/ 0 h 6858000"/>
              <a:gd name="connsiteX6" fmla="*/ 5523738 w 5525009"/>
              <a:gd name="connsiteY6" fmla="*/ 1749813 h 6858000"/>
              <a:gd name="connsiteX7" fmla="*/ 4593411 w 5525009"/>
              <a:gd name="connsiteY7" fmla="*/ 2703067 h 6858000"/>
              <a:gd name="connsiteX8" fmla="*/ 4593411 w 5525009"/>
              <a:gd name="connsiteY8" fmla="*/ 6857029 h 6858000"/>
              <a:gd name="connsiteX9" fmla="*/ 2891522 w 5525009"/>
              <a:gd name="connsiteY9" fmla="*/ 6857029 h 6858000"/>
              <a:gd name="connsiteX10" fmla="*/ 2891140 w 5525009"/>
              <a:gd name="connsiteY10" fmla="*/ 2120219 h 6858000"/>
              <a:gd name="connsiteX11" fmla="*/ 1102093 w 5525009"/>
              <a:gd name="connsiteY11" fmla="*/ 0 h 6858000"/>
              <a:gd name="connsiteX12" fmla="*/ 4290620 w 5525009"/>
              <a:gd name="connsiteY12" fmla="*/ 0 h 6858000"/>
              <a:gd name="connsiteX13" fmla="*/ 2394584 w 5525009"/>
              <a:gd name="connsiteY13" fmla="*/ 1945327 h 6858000"/>
              <a:gd name="connsiteX14" fmla="*/ 2394584 w 5525009"/>
              <a:gd name="connsiteY14" fmla="*/ 6858000 h 6858000"/>
              <a:gd name="connsiteX15" fmla="*/ 2067949 w 5525009"/>
              <a:gd name="connsiteY15" fmla="*/ 6858000 h 6858000"/>
              <a:gd name="connsiteX16" fmla="*/ 370 w 5525009"/>
              <a:gd name="connsiteY16" fmla="*/ 6160169 h 6858000"/>
              <a:gd name="connsiteX17" fmla="*/ 0 w 5525009"/>
              <a:gd name="connsiteY17" fmla="*/ 112940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25009" h="6858000">
                <a:moveTo>
                  <a:pt x="5525009" y="2610343"/>
                </a:moveTo>
                <a:lnTo>
                  <a:pt x="5525009" y="6855761"/>
                </a:lnTo>
                <a:lnTo>
                  <a:pt x="5219701" y="6855761"/>
                </a:lnTo>
                <a:lnTo>
                  <a:pt x="5219701" y="2923584"/>
                </a:lnTo>
                <a:close/>
                <a:moveTo>
                  <a:pt x="4960300" y="0"/>
                </a:moveTo>
                <a:lnTo>
                  <a:pt x="5523738" y="0"/>
                </a:lnTo>
                <a:lnTo>
                  <a:pt x="5523738" y="1749813"/>
                </a:lnTo>
                <a:lnTo>
                  <a:pt x="4593411" y="2703067"/>
                </a:lnTo>
                <a:lnTo>
                  <a:pt x="4593411" y="6857029"/>
                </a:lnTo>
                <a:lnTo>
                  <a:pt x="2891522" y="6857029"/>
                </a:lnTo>
                <a:lnTo>
                  <a:pt x="2891140" y="2120219"/>
                </a:lnTo>
                <a:close/>
                <a:moveTo>
                  <a:pt x="1102093" y="0"/>
                </a:moveTo>
                <a:lnTo>
                  <a:pt x="4290620" y="0"/>
                </a:lnTo>
                <a:lnTo>
                  <a:pt x="2394584" y="1945327"/>
                </a:lnTo>
                <a:lnTo>
                  <a:pt x="2394584" y="6858000"/>
                </a:lnTo>
                <a:lnTo>
                  <a:pt x="2067949" y="6858000"/>
                </a:lnTo>
                <a:lnTo>
                  <a:pt x="370" y="6160169"/>
                </a:lnTo>
                <a:lnTo>
                  <a:pt x="0" y="1129407"/>
                </a:lnTo>
                <a:close/>
              </a:path>
            </a:pathLst>
          </a:custGeom>
          <a:solidFill>
            <a:schemeClr val="bg1"/>
          </a:solidFill>
        </p:spPr>
        <p:txBody>
          <a:bodyPr wrap="square" tIns="108000">
            <a:noAutofit/>
          </a:bodyPr>
          <a:lstStyle>
            <a:lvl1pPr marL="0" indent="0" algn="ctr">
              <a:buNone/>
              <a:defRPr sz="1000">
                <a:solidFill>
                  <a:schemeClr val="bg1">
                    <a:lumMod val="75000"/>
                  </a:schemeClr>
                </a:solidFill>
              </a:defRPr>
            </a:lvl1pPr>
          </a:lstStyle>
          <a:p>
            <a:r>
              <a:rPr lang="en-GB" dirty="0"/>
              <a:t>click centre icon to import image</a:t>
            </a:r>
          </a:p>
        </p:txBody>
      </p:sp>
      <p:sp>
        <p:nvSpPr>
          <p:cNvPr id="4" name="Text Placeholder 10">
            <a:extLst>
              <a:ext uri="{FF2B5EF4-FFF2-40B4-BE49-F238E27FC236}">
                <a16:creationId xmlns:a16="http://schemas.microsoft.com/office/drawing/2014/main" id="{D07A7504-D85F-4B75-9F29-D9E28387873B}"/>
              </a:ext>
            </a:extLst>
          </p:cNvPr>
          <p:cNvSpPr>
            <a:spLocks noGrp="1"/>
          </p:cNvSpPr>
          <p:nvPr>
            <p:ph type="body" sz="quarter" idx="14" hasCustomPrompt="1"/>
          </p:nvPr>
        </p:nvSpPr>
        <p:spPr>
          <a:xfrm>
            <a:off x="503999" y="5676458"/>
            <a:ext cx="5592001" cy="399364"/>
          </a:xfrm>
        </p:spPr>
        <p:txBody>
          <a:bodyPr>
            <a:noAutofit/>
          </a:bodyPr>
          <a:lstStyle>
            <a:lvl1pPr marL="0" indent="0">
              <a:spcBef>
                <a:spcPts val="900"/>
              </a:spcBef>
              <a:buNone/>
              <a:defRPr sz="2400" b="1">
                <a:solidFill>
                  <a:schemeClr val="accent3"/>
                </a:solidFill>
              </a:defRPr>
            </a:lvl1pPr>
            <a:lvl2pPr>
              <a:defRPr sz="1800">
                <a:solidFill>
                  <a:schemeClr val="accent3"/>
                </a:solidFill>
              </a:defRPr>
            </a:lvl2pPr>
            <a:lvl3pPr>
              <a:defRPr sz="1800">
                <a:solidFill>
                  <a:schemeClr val="accent3"/>
                </a:solidFill>
              </a:defRPr>
            </a:lvl3pPr>
            <a:lvl4pPr>
              <a:spcBef>
                <a:spcPts val="900"/>
              </a:spcBef>
              <a:defRPr sz="1800">
                <a:solidFill>
                  <a:schemeClr val="accent3"/>
                </a:solidFill>
              </a:defRPr>
            </a:lvl4pPr>
            <a:lvl5pPr>
              <a:spcBef>
                <a:spcPts val="900"/>
              </a:spcBef>
              <a:defRPr sz="1800">
                <a:solidFill>
                  <a:schemeClr val="accent3"/>
                </a:solidFill>
              </a:defRPr>
            </a:lvl5pPr>
          </a:lstStyle>
          <a:p>
            <a:pPr lvl="0"/>
            <a:r>
              <a:rPr lang="en-US" dirty="0"/>
              <a:t>Christian M Surname</a:t>
            </a:r>
            <a:endParaRPr lang="en-GB" dirty="0"/>
          </a:p>
        </p:txBody>
      </p:sp>
      <p:sp>
        <p:nvSpPr>
          <p:cNvPr id="5" name="Text Placeholder 17">
            <a:extLst>
              <a:ext uri="{FF2B5EF4-FFF2-40B4-BE49-F238E27FC236}">
                <a16:creationId xmlns:a16="http://schemas.microsoft.com/office/drawing/2014/main" id="{260BDF87-44F0-BEAA-912B-08CD2B3408EC}"/>
              </a:ext>
            </a:extLst>
          </p:cNvPr>
          <p:cNvSpPr>
            <a:spLocks noGrp="1"/>
          </p:cNvSpPr>
          <p:nvPr>
            <p:ph type="body" sz="quarter" idx="16" hasCustomPrompt="1"/>
          </p:nvPr>
        </p:nvSpPr>
        <p:spPr>
          <a:xfrm>
            <a:off x="504001" y="4649275"/>
            <a:ext cx="5592000" cy="399364"/>
          </a:xfrm>
        </p:spPr>
        <p:txBody>
          <a:bodyPr>
            <a:noAutofit/>
          </a:bodyPr>
          <a:lstStyle>
            <a:lvl1pPr marL="0" indent="0">
              <a:buNone/>
              <a:defRPr sz="2800">
                <a:solidFill>
                  <a:schemeClr val="bg1"/>
                </a:solidFill>
              </a:defRPr>
            </a:lvl1pPr>
          </a:lstStyle>
          <a:p>
            <a:pPr lvl="0"/>
            <a:r>
              <a:rPr lang="en-US" dirty="0"/>
              <a:t>Sub-title</a:t>
            </a:r>
          </a:p>
        </p:txBody>
      </p:sp>
      <p:sp>
        <p:nvSpPr>
          <p:cNvPr id="6" name="Text Placeholder 17">
            <a:extLst>
              <a:ext uri="{FF2B5EF4-FFF2-40B4-BE49-F238E27FC236}">
                <a16:creationId xmlns:a16="http://schemas.microsoft.com/office/drawing/2014/main" id="{5A75754A-B9D6-63C4-7C94-0AB6F8C1B74E}"/>
              </a:ext>
            </a:extLst>
          </p:cNvPr>
          <p:cNvSpPr>
            <a:spLocks noGrp="1"/>
          </p:cNvSpPr>
          <p:nvPr>
            <p:ph type="body" sz="quarter" idx="17" hasCustomPrompt="1"/>
          </p:nvPr>
        </p:nvSpPr>
        <p:spPr>
          <a:xfrm>
            <a:off x="576000" y="4269650"/>
            <a:ext cx="4860000" cy="28800"/>
          </a:xfrm>
          <a:solidFill>
            <a:schemeClr val="accent3"/>
          </a:solidFill>
        </p:spPr>
        <p:txBody>
          <a:bodyPr>
            <a:noAutofit/>
          </a:bodyPr>
          <a:lstStyle>
            <a:lvl1pPr marL="0" indent="0">
              <a:buNone/>
              <a:defRPr sz="200">
                <a:solidFill>
                  <a:schemeClr val="bg1"/>
                </a:solidFill>
              </a:defRPr>
            </a:lvl1pPr>
          </a:lstStyle>
          <a:p>
            <a:pPr lvl="0"/>
            <a:r>
              <a:rPr lang="en-US" dirty="0"/>
              <a:t> </a:t>
            </a:r>
          </a:p>
        </p:txBody>
      </p:sp>
      <p:sp>
        <p:nvSpPr>
          <p:cNvPr id="7" name="Text Placeholder 10">
            <a:extLst>
              <a:ext uri="{FF2B5EF4-FFF2-40B4-BE49-F238E27FC236}">
                <a16:creationId xmlns:a16="http://schemas.microsoft.com/office/drawing/2014/main" id="{2FED9111-BB7B-7037-B232-E70254EE0B99}"/>
              </a:ext>
            </a:extLst>
          </p:cNvPr>
          <p:cNvSpPr>
            <a:spLocks noGrp="1"/>
          </p:cNvSpPr>
          <p:nvPr>
            <p:ph type="body" sz="quarter" idx="18" hasCustomPrompt="1"/>
          </p:nvPr>
        </p:nvSpPr>
        <p:spPr>
          <a:xfrm>
            <a:off x="503999" y="6036476"/>
            <a:ext cx="5592001" cy="399364"/>
          </a:xfrm>
        </p:spPr>
        <p:txBody>
          <a:bodyPr>
            <a:noAutofit/>
          </a:bodyPr>
          <a:lstStyle>
            <a:lvl1pPr marL="0" indent="0">
              <a:spcBef>
                <a:spcPts val="900"/>
              </a:spcBef>
              <a:buNone/>
              <a:defRPr sz="1600" b="1">
                <a:solidFill>
                  <a:schemeClr val="bg1"/>
                </a:solidFill>
              </a:defRPr>
            </a:lvl1pPr>
            <a:lvl2pPr>
              <a:defRPr sz="1800">
                <a:solidFill>
                  <a:schemeClr val="accent3"/>
                </a:solidFill>
              </a:defRPr>
            </a:lvl2pPr>
            <a:lvl3pPr>
              <a:defRPr sz="1800">
                <a:solidFill>
                  <a:schemeClr val="accent3"/>
                </a:solidFill>
              </a:defRPr>
            </a:lvl3pPr>
            <a:lvl4pPr>
              <a:spcBef>
                <a:spcPts val="900"/>
              </a:spcBef>
              <a:defRPr sz="1800">
                <a:solidFill>
                  <a:schemeClr val="accent3"/>
                </a:solidFill>
              </a:defRPr>
            </a:lvl4pPr>
            <a:lvl5pPr>
              <a:spcBef>
                <a:spcPts val="900"/>
              </a:spcBef>
              <a:defRPr sz="1800">
                <a:solidFill>
                  <a:schemeClr val="accent3"/>
                </a:solidFill>
              </a:defRPr>
            </a:lvl5pPr>
          </a:lstStyle>
          <a:p>
            <a:pPr lvl="0"/>
            <a:r>
              <a:rPr lang="en-US" dirty="0"/>
              <a:t>DD.MM.YY</a:t>
            </a:r>
            <a:endParaRPr lang="en-GB" dirty="0"/>
          </a:p>
        </p:txBody>
      </p:sp>
      <p:pic>
        <p:nvPicPr>
          <p:cNvPr id="13" name="Picture 12" descr="A picture containing logo&#10;&#10;Description automatically generated">
            <a:extLst>
              <a:ext uri="{FF2B5EF4-FFF2-40B4-BE49-F238E27FC236}">
                <a16:creationId xmlns:a16="http://schemas.microsoft.com/office/drawing/2014/main" id="{FA8A12E9-E459-B8AE-8202-E89DBA370BD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44374" y="491885"/>
            <a:ext cx="2542950" cy="716264"/>
          </a:xfrm>
          <a:prstGeom prst="rect">
            <a:avLst/>
          </a:prstGeom>
        </p:spPr>
      </p:pic>
    </p:spTree>
    <p:extLst>
      <p:ext uri="{BB962C8B-B14F-4D97-AF65-F5344CB8AC3E}">
        <p14:creationId xmlns:p14="http://schemas.microsoft.com/office/powerpoint/2010/main" val="5914979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 and Image Box">
    <p:spTree>
      <p:nvGrpSpPr>
        <p:cNvPr id="1" name=""/>
        <p:cNvGrpSpPr/>
        <p:nvPr/>
      </p:nvGrpSpPr>
      <p:grpSpPr>
        <a:xfrm>
          <a:off x="0" y="0"/>
          <a:ext cx="0" cy="0"/>
          <a:chOff x="0" y="0"/>
          <a:chExt cx="0" cy="0"/>
        </a:xfrm>
      </p:grpSpPr>
      <p:sp>
        <p:nvSpPr>
          <p:cNvPr id="9" name="Picture Placeholder 20">
            <a:extLst>
              <a:ext uri="{FF2B5EF4-FFF2-40B4-BE49-F238E27FC236}">
                <a16:creationId xmlns:a16="http://schemas.microsoft.com/office/drawing/2014/main" id="{BC75F4EC-0781-C014-8A49-E56A04657894}"/>
              </a:ext>
            </a:extLst>
          </p:cNvPr>
          <p:cNvSpPr>
            <a:spLocks noGrp="1"/>
          </p:cNvSpPr>
          <p:nvPr>
            <p:ph type="pic" sz="quarter" idx="21" hasCustomPrompt="1"/>
          </p:nvPr>
        </p:nvSpPr>
        <p:spPr>
          <a:xfrm>
            <a:off x="6348001" y="0"/>
            <a:ext cx="5843999" cy="6858000"/>
          </a:xfrm>
          <a:custGeom>
            <a:avLst/>
            <a:gdLst>
              <a:gd name="connsiteX0" fmla="*/ 0 w 6483824"/>
              <a:gd name="connsiteY0" fmla="*/ 0 h 9067800"/>
              <a:gd name="connsiteX1" fmla="*/ 6483824 w 6483824"/>
              <a:gd name="connsiteY1" fmla="*/ 0 h 9067800"/>
              <a:gd name="connsiteX2" fmla="*/ 6483824 w 6483824"/>
              <a:gd name="connsiteY2" fmla="*/ 9067800 h 9067800"/>
              <a:gd name="connsiteX3" fmla="*/ 0 w 6483824"/>
              <a:gd name="connsiteY3" fmla="*/ 9067800 h 9067800"/>
            </a:gdLst>
            <a:ahLst/>
            <a:cxnLst>
              <a:cxn ang="0">
                <a:pos x="connsiteX0" y="connsiteY0"/>
              </a:cxn>
              <a:cxn ang="0">
                <a:pos x="connsiteX1" y="connsiteY1"/>
              </a:cxn>
              <a:cxn ang="0">
                <a:pos x="connsiteX2" y="connsiteY2"/>
              </a:cxn>
              <a:cxn ang="0">
                <a:pos x="connsiteX3" y="connsiteY3"/>
              </a:cxn>
            </a:cxnLst>
            <a:rect l="l" t="t" r="r" b="b"/>
            <a:pathLst>
              <a:path w="6483824" h="9067800">
                <a:moveTo>
                  <a:pt x="0" y="0"/>
                </a:moveTo>
                <a:lnTo>
                  <a:pt x="6483824" y="0"/>
                </a:lnTo>
                <a:lnTo>
                  <a:pt x="6483824" y="9067800"/>
                </a:lnTo>
                <a:lnTo>
                  <a:pt x="0" y="9067800"/>
                </a:lnTo>
                <a:close/>
              </a:path>
            </a:pathLst>
          </a:custGeom>
          <a:solidFill>
            <a:schemeClr val="bg1"/>
          </a:solidFill>
        </p:spPr>
        <p:txBody>
          <a:bodyPr wrap="square">
            <a:noAutofit/>
          </a:bodyPr>
          <a:lstStyle>
            <a:lvl1pPr marL="0" indent="0" algn="ctr">
              <a:buNone/>
              <a:defRPr sz="1000">
                <a:solidFill>
                  <a:schemeClr val="bg1">
                    <a:lumMod val="75000"/>
                  </a:schemeClr>
                </a:solidFill>
              </a:defRPr>
            </a:lvl1pPr>
          </a:lstStyle>
          <a:p>
            <a:r>
              <a:rPr lang="en-GB" dirty="0"/>
              <a:t>click centre icon to import image</a:t>
            </a:r>
          </a:p>
        </p:txBody>
      </p:sp>
      <p:sp>
        <p:nvSpPr>
          <p:cNvPr id="2" name="Title 1">
            <a:extLst>
              <a:ext uri="{FF2B5EF4-FFF2-40B4-BE49-F238E27FC236}">
                <a16:creationId xmlns:a16="http://schemas.microsoft.com/office/drawing/2014/main" id="{48A4FD27-742C-FA65-9BE0-2AE4E1D822AD}"/>
              </a:ext>
            </a:extLst>
          </p:cNvPr>
          <p:cNvSpPr>
            <a:spLocks noGrp="1"/>
          </p:cNvSpPr>
          <p:nvPr>
            <p:ph type="title"/>
          </p:nvPr>
        </p:nvSpPr>
        <p:spPr>
          <a:xfrm>
            <a:off x="504001" y="496398"/>
            <a:ext cx="5340000" cy="432000"/>
          </a:xfrm>
        </p:spPr>
        <p:txBody>
          <a:bodyPr lIns="0"/>
          <a:lstStyle>
            <a:lvl1pPr>
              <a:lnSpc>
                <a:spcPct val="80000"/>
              </a:lnSpc>
              <a:defRPr/>
            </a:lvl1pPr>
          </a:lstStyle>
          <a:p>
            <a:r>
              <a:rPr lang="en-US" dirty="0"/>
              <a:t>Click to edit Master title</a:t>
            </a:r>
            <a:endParaRPr lang="en-GB" dirty="0"/>
          </a:p>
        </p:txBody>
      </p:sp>
      <p:sp>
        <p:nvSpPr>
          <p:cNvPr id="3" name="Content Placeholder 2">
            <a:extLst>
              <a:ext uri="{FF2B5EF4-FFF2-40B4-BE49-F238E27FC236}">
                <a16:creationId xmlns:a16="http://schemas.microsoft.com/office/drawing/2014/main" id="{5F188E0B-4AEF-0B2F-6E8C-4600C006D73D}"/>
              </a:ext>
            </a:extLst>
          </p:cNvPr>
          <p:cNvSpPr>
            <a:spLocks noGrp="1"/>
          </p:cNvSpPr>
          <p:nvPr>
            <p:ph idx="1"/>
          </p:nvPr>
        </p:nvSpPr>
        <p:spPr>
          <a:xfrm>
            <a:off x="504000" y="3197209"/>
            <a:ext cx="5340002" cy="3300238"/>
          </a:xfrm>
        </p:spPr>
        <p:txBody>
          <a:bodyPr lIns="36000">
            <a:noAutofit/>
          </a:bodyPr>
          <a:lstStyle>
            <a:lvl1pPr marL="144000" indent="-144000">
              <a:buClr>
                <a:schemeClr val="accent2"/>
              </a:buClr>
              <a:buFont typeface="Wingdings" panose="05000000000000000000" pitchFamily="2" charset="2"/>
              <a:buChar char="§"/>
              <a:defRPr/>
            </a:lvl1pPr>
            <a:lvl2pPr marL="288000" indent="-144000">
              <a:buFont typeface="Arial" panose="020B0604020202020204" pitchFamily="34" charset="0"/>
              <a:buChar char="-"/>
              <a:defRPr/>
            </a:lvl2pPr>
            <a:lvl3pPr marL="432000" indent="-144000">
              <a:defRPr/>
            </a:lvl3pPr>
            <a:lvl4pPr marL="144000" indent="-144000">
              <a:spcBef>
                <a:spcPts val="1200"/>
              </a:spcBef>
              <a:buClr>
                <a:schemeClr val="accent3"/>
              </a:buClr>
              <a:buFont typeface="Wingdings" panose="05000000000000000000" pitchFamily="2" charset="2"/>
              <a:buChar char="§"/>
              <a:defRPr/>
            </a:lvl4pPr>
            <a:lvl5pPr marL="144000" indent="-144000">
              <a:spcBef>
                <a:spcPts val="1200"/>
              </a:spcBef>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C10B914-65F3-1727-3E9E-CD1AED98AE3A}"/>
              </a:ext>
            </a:extLst>
          </p:cNvPr>
          <p:cNvSpPr>
            <a:spLocks noGrp="1"/>
          </p:cNvSpPr>
          <p:nvPr>
            <p:ph type="dt" sz="half" idx="10"/>
          </p:nvPr>
        </p:nvSpPr>
        <p:spPr>
          <a:xfrm>
            <a:off x="503999" y="6275388"/>
            <a:ext cx="2160000" cy="365125"/>
          </a:xfrm>
        </p:spPr>
        <p:txBody>
          <a:bodyPr/>
          <a:lstStyle/>
          <a:p>
            <a:fld id="{1F90F196-1E34-42D7-917F-90C68AD1D4DE}" type="datetimeFigureOut">
              <a:rPr lang="en-GB" smtClean="0"/>
              <a:t>17/11/2023</a:t>
            </a:fld>
            <a:endParaRPr lang="en-GB" dirty="0"/>
          </a:p>
        </p:txBody>
      </p:sp>
      <p:sp>
        <p:nvSpPr>
          <p:cNvPr id="5" name="Footer Placeholder 4">
            <a:extLst>
              <a:ext uri="{FF2B5EF4-FFF2-40B4-BE49-F238E27FC236}">
                <a16:creationId xmlns:a16="http://schemas.microsoft.com/office/drawing/2014/main" id="{9246476A-1E9D-2D93-F22D-5584872B2777}"/>
              </a:ext>
            </a:extLst>
          </p:cNvPr>
          <p:cNvSpPr>
            <a:spLocks noGrp="1"/>
          </p:cNvSpPr>
          <p:nvPr>
            <p:ph type="ftr" sz="quarter" idx="11"/>
          </p:nvPr>
        </p:nvSpPr>
        <p:spPr>
          <a:xfrm>
            <a:off x="5016000" y="6275388"/>
            <a:ext cx="2160000" cy="365125"/>
          </a:xfrm>
        </p:spPr>
        <p:txBody>
          <a:bodyPr/>
          <a:lstStyle/>
          <a:p>
            <a:endParaRPr lang="en-GB" dirty="0"/>
          </a:p>
        </p:txBody>
      </p:sp>
      <p:sp>
        <p:nvSpPr>
          <p:cNvPr id="6" name="Slide Number Placeholder 5">
            <a:extLst>
              <a:ext uri="{FF2B5EF4-FFF2-40B4-BE49-F238E27FC236}">
                <a16:creationId xmlns:a16="http://schemas.microsoft.com/office/drawing/2014/main" id="{F68F5C42-B5E4-ED93-CD93-45949282F24B}"/>
              </a:ext>
            </a:extLst>
          </p:cNvPr>
          <p:cNvSpPr>
            <a:spLocks noGrp="1"/>
          </p:cNvSpPr>
          <p:nvPr>
            <p:ph type="sldNum" sz="quarter" idx="12"/>
          </p:nvPr>
        </p:nvSpPr>
        <p:spPr>
          <a:xfrm>
            <a:off x="9525598" y="6275388"/>
            <a:ext cx="2160000" cy="365125"/>
          </a:xfrm>
        </p:spPr>
        <p:txBody>
          <a:bodyPr/>
          <a:lstStyle/>
          <a:p>
            <a:fld id="{B37A0D5A-3AA5-44E3-8DEE-E8B05B9624E4}" type="slidenum">
              <a:rPr lang="en-GB" smtClean="0"/>
              <a:t>‹#›</a:t>
            </a:fld>
            <a:endParaRPr lang="en-GB" dirty="0"/>
          </a:p>
        </p:txBody>
      </p:sp>
      <p:sp>
        <p:nvSpPr>
          <p:cNvPr id="11" name="Text Placeholder 10">
            <a:extLst>
              <a:ext uri="{FF2B5EF4-FFF2-40B4-BE49-F238E27FC236}">
                <a16:creationId xmlns:a16="http://schemas.microsoft.com/office/drawing/2014/main" id="{958679D4-3622-0B21-9BF7-AA6D279C6E92}"/>
              </a:ext>
            </a:extLst>
          </p:cNvPr>
          <p:cNvSpPr>
            <a:spLocks noGrp="1"/>
          </p:cNvSpPr>
          <p:nvPr>
            <p:ph type="body" sz="quarter" idx="14"/>
          </p:nvPr>
        </p:nvSpPr>
        <p:spPr>
          <a:xfrm>
            <a:off x="503999" y="1492395"/>
            <a:ext cx="5340001" cy="1533022"/>
          </a:xfrm>
        </p:spPr>
        <p:txBody>
          <a:bodyPr lIns="36000">
            <a:noAutofit/>
          </a:bodyPr>
          <a:lstStyle>
            <a:lvl1pPr>
              <a:spcBef>
                <a:spcPts val="900"/>
              </a:spcBef>
              <a:defRPr/>
            </a:lvl1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30C1E9A1-CD1B-5FDA-94BB-19BAB34DDA0F}"/>
              </a:ext>
            </a:extLst>
          </p:cNvPr>
          <p:cNvSpPr>
            <a:spLocks noGrp="1"/>
          </p:cNvSpPr>
          <p:nvPr>
            <p:ph type="body" sz="quarter" idx="16"/>
          </p:nvPr>
        </p:nvSpPr>
        <p:spPr>
          <a:xfrm>
            <a:off x="504001" y="921239"/>
            <a:ext cx="5340000" cy="399364"/>
          </a:xfrm>
        </p:spPr>
        <p:txBody>
          <a:bodyPr lIns="36000">
            <a:noAutofit/>
          </a:bodyPr>
          <a:lstStyle>
            <a:lvl1pPr marL="0" indent="0">
              <a:buNone/>
              <a:defRPr sz="200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3753960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ection Break 1">
    <p:bg>
      <p:bgPr>
        <a:solidFill>
          <a:schemeClr val="accent3"/>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50908D8F-6451-FDBB-071C-B9CE377105C3}"/>
              </a:ext>
            </a:extLst>
          </p:cNvPr>
          <p:cNvSpPr/>
          <p:nvPr userDrawn="1"/>
        </p:nvSpPr>
        <p:spPr>
          <a:xfrm>
            <a:off x="0" y="0"/>
            <a:ext cx="12192000" cy="6857999"/>
          </a:xfrm>
          <a:custGeom>
            <a:avLst/>
            <a:gdLst>
              <a:gd name="connsiteX0" fmla="*/ 0 w 12192000"/>
              <a:gd name="connsiteY0" fmla="*/ 0 h 6857999"/>
              <a:gd name="connsiteX1" fmla="*/ 12192000 w 12192000"/>
              <a:gd name="connsiteY1" fmla="*/ 0 h 6857999"/>
              <a:gd name="connsiteX2" fmla="*/ 12192000 w 12192000"/>
              <a:gd name="connsiteY2" fmla="*/ 5993075 h 6857999"/>
              <a:gd name="connsiteX3" fmla="*/ 8072282 w 12192000"/>
              <a:gd name="connsiteY3" fmla="*/ 4649340 h 6857999"/>
              <a:gd name="connsiteX4" fmla="*/ 5921006 w 12192000"/>
              <a:gd name="connsiteY4" fmla="*/ 6857999 h 6857999"/>
              <a:gd name="connsiteX5" fmla="*/ 0 w 12192000"/>
              <a:gd name="connsiteY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7999">
                <a:moveTo>
                  <a:pt x="0" y="0"/>
                </a:moveTo>
                <a:lnTo>
                  <a:pt x="12192000" y="0"/>
                </a:lnTo>
                <a:lnTo>
                  <a:pt x="12192000" y="5993075"/>
                </a:lnTo>
                <a:lnTo>
                  <a:pt x="8072282" y="4649340"/>
                </a:lnTo>
                <a:lnTo>
                  <a:pt x="5921006" y="6857999"/>
                </a:lnTo>
                <a:lnTo>
                  <a:pt x="0" y="685799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Nova"/>
              <a:ea typeface="+mn-ea"/>
              <a:cs typeface="+mn-cs"/>
            </a:endParaRPr>
          </a:p>
        </p:txBody>
      </p:sp>
      <p:sp>
        <p:nvSpPr>
          <p:cNvPr id="18" name="Graphic 3">
            <a:extLst>
              <a:ext uri="{FF2B5EF4-FFF2-40B4-BE49-F238E27FC236}">
                <a16:creationId xmlns:a16="http://schemas.microsoft.com/office/drawing/2014/main" id="{2DDB3B1E-5118-0B4A-44EE-F5776DEDF7A0}"/>
              </a:ext>
            </a:extLst>
          </p:cNvPr>
          <p:cNvSpPr/>
          <p:nvPr userDrawn="1"/>
        </p:nvSpPr>
        <p:spPr>
          <a:xfrm>
            <a:off x="0" y="2710669"/>
            <a:ext cx="6819795" cy="4147331"/>
          </a:xfrm>
          <a:custGeom>
            <a:avLst/>
            <a:gdLst>
              <a:gd name="connsiteX0" fmla="*/ 0 w 6819795"/>
              <a:gd name="connsiteY0" fmla="*/ 2068247 h 4147331"/>
              <a:gd name="connsiteX1" fmla="*/ 0 w 6819795"/>
              <a:gd name="connsiteY1" fmla="*/ 4147332 h 4147331"/>
              <a:gd name="connsiteX2" fmla="*/ 6819796 w 6819795"/>
              <a:gd name="connsiteY2" fmla="*/ 4147332 h 4147331"/>
              <a:gd name="connsiteX3" fmla="*/ 6819796 w 6819795"/>
              <a:gd name="connsiteY3" fmla="*/ 1567216 h 4147331"/>
              <a:gd name="connsiteX4" fmla="*/ 2014734 w 6819795"/>
              <a:gd name="connsiteY4" fmla="*/ 0 h 4147331"/>
              <a:gd name="connsiteX5" fmla="*/ 0 w 6819795"/>
              <a:gd name="connsiteY5" fmla="*/ 2068247 h 414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9795" h="4147331">
                <a:moveTo>
                  <a:pt x="0" y="2068247"/>
                </a:moveTo>
                <a:lnTo>
                  <a:pt x="0" y="4147332"/>
                </a:lnTo>
                <a:lnTo>
                  <a:pt x="6819796" y="4147332"/>
                </a:lnTo>
                <a:lnTo>
                  <a:pt x="6819796" y="1567216"/>
                </a:lnTo>
                <a:lnTo>
                  <a:pt x="2014734" y="0"/>
                </a:lnTo>
                <a:lnTo>
                  <a:pt x="0" y="2068247"/>
                </a:lnTo>
                <a:close/>
              </a:path>
            </a:pathLst>
          </a:custGeom>
          <a:solidFill>
            <a:srgbClr val="3DB28C"/>
          </a:solidFill>
          <a:ln w="225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Nova"/>
              <a:ea typeface="+mn-ea"/>
              <a:cs typeface="+mn-cs"/>
            </a:endParaRPr>
          </a:p>
        </p:txBody>
      </p:sp>
      <p:sp>
        <p:nvSpPr>
          <p:cNvPr id="2" name="Title 1">
            <a:extLst>
              <a:ext uri="{FF2B5EF4-FFF2-40B4-BE49-F238E27FC236}">
                <a16:creationId xmlns:a16="http://schemas.microsoft.com/office/drawing/2014/main" id="{48A4FD27-742C-FA65-9BE0-2AE4E1D822AD}"/>
              </a:ext>
            </a:extLst>
          </p:cNvPr>
          <p:cNvSpPr>
            <a:spLocks noGrp="1"/>
          </p:cNvSpPr>
          <p:nvPr>
            <p:ph type="title" hasCustomPrompt="1"/>
          </p:nvPr>
        </p:nvSpPr>
        <p:spPr>
          <a:xfrm>
            <a:off x="503079" y="6013776"/>
            <a:ext cx="4110710" cy="432000"/>
          </a:xfrm>
        </p:spPr>
        <p:txBody>
          <a:bodyPr anchor="b" anchorCtr="0"/>
          <a:lstStyle>
            <a:lvl1pPr>
              <a:lnSpc>
                <a:spcPct val="80000"/>
              </a:lnSpc>
              <a:defRPr sz="5400" b="1">
                <a:solidFill>
                  <a:schemeClr val="bg1"/>
                </a:solidFill>
                <a:latin typeface="+mj-lt"/>
              </a:defRPr>
            </a:lvl1pPr>
          </a:lstStyle>
          <a:p>
            <a:r>
              <a:rPr lang="en-US" dirty="0"/>
              <a:t>Section Break</a:t>
            </a:r>
            <a:endParaRPr lang="en-GB" dirty="0"/>
          </a:p>
        </p:txBody>
      </p:sp>
      <p:sp>
        <p:nvSpPr>
          <p:cNvPr id="17" name="Picture Placeholder 16">
            <a:extLst>
              <a:ext uri="{FF2B5EF4-FFF2-40B4-BE49-F238E27FC236}">
                <a16:creationId xmlns:a16="http://schemas.microsoft.com/office/drawing/2014/main" id="{8D05C2E1-E4EB-CAAD-CE08-8CA46B57DF6F}"/>
              </a:ext>
            </a:extLst>
          </p:cNvPr>
          <p:cNvSpPr>
            <a:spLocks noGrp="1"/>
          </p:cNvSpPr>
          <p:nvPr>
            <p:ph type="pic" sz="quarter" idx="20" hasCustomPrompt="1"/>
          </p:nvPr>
        </p:nvSpPr>
        <p:spPr>
          <a:xfrm>
            <a:off x="5725160" y="1"/>
            <a:ext cx="6466841" cy="5935235"/>
          </a:xfrm>
          <a:custGeom>
            <a:avLst/>
            <a:gdLst>
              <a:gd name="connsiteX0" fmla="*/ 1100772 w 6466841"/>
              <a:gd name="connsiteY0" fmla="*/ 0 h 5935235"/>
              <a:gd name="connsiteX1" fmla="*/ 6466841 w 6466841"/>
              <a:gd name="connsiteY1" fmla="*/ 0 h 5935235"/>
              <a:gd name="connsiteX2" fmla="*/ 6466841 w 6466841"/>
              <a:gd name="connsiteY2" fmla="*/ 2026983 h 5935235"/>
              <a:gd name="connsiteX3" fmla="*/ 5483861 w 6466841"/>
              <a:gd name="connsiteY3" fmla="*/ 3033350 h 5935235"/>
              <a:gd name="connsiteX4" fmla="*/ 5482591 w 6466841"/>
              <a:gd name="connsiteY4" fmla="*/ 3033350 h 5935235"/>
              <a:gd name="connsiteX5" fmla="*/ 5482591 w 6466841"/>
              <a:gd name="connsiteY5" fmla="*/ 5672041 h 5935235"/>
              <a:gd name="connsiteX6" fmla="*/ 2347122 w 6466841"/>
              <a:gd name="connsiteY6" fmla="*/ 4649340 h 5935235"/>
              <a:gd name="connsiteX7" fmla="*/ 1094636 w 6466841"/>
              <a:gd name="connsiteY7" fmla="*/ 5935235 h 5935235"/>
              <a:gd name="connsiteX8" fmla="*/ 1094636 w 6466841"/>
              <a:gd name="connsiteY8" fmla="*/ 4277885 h 5935235"/>
              <a:gd name="connsiteX9" fmla="*/ 0 w 6466841"/>
              <a:gd name="connsiteY9" fmla="*/ 3920859 h 5935235"/>
              <a:gd name="connsiteX10" fmla="*/ 0 w 6466841"/>
              <a:gd name="connsiteY10" fmla="*/ 1127016 h 593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66841" h="5935235">
                <a:moveTo>
                  <a:pt x="1100772" y="0"/>
                </a:moveTo>
                <a:lnTo>
                  <a:pt x="6466841" y="0"/>
                </a:lnTo>
                <a:lnTo>
                  <a:pt x="6466841" y="2026983"/>
                </a:lnTo>
                <a:lnTo>
                  <a:pt x="5483861" y="3033350"/>
                </a:lnTo>
                <a:lnTo>
                  <a:pt x="5482591" y="3033350"/>
                </a:lnTo>
                <a:lnTo>
                  <a:pt x="5482591" y="5672041"/>
                </a:lnTo>
                <a:lnTo>
                  <a:pt x="2347122" y="4649340"/>
                </a:lnTo>
                <a:lnTo>
                  <a:pt x="1094636" y="5935235"/>
                </a:lnTo>
                <a:lnTo>
                  <a:pt x="1094636" y="4277885"/>
                </a:lnTo>
                <a:lnTo>
                  <a:pt x="0" y="3920859"/>
                </a:lnTo>
                <a:lnTo>
                  <a:pt x="0" y="1127016"/>
                </a:lnTo>
                <a:close/>
              </a:path>
            </a:pathLst>
          </a:custGeom>
          <a:solidFill>
            <a:schemeClr val="bg1">
              <a:lumMod val="95000"/>
            </a:schemeClr>
          </a:solidFill>
        </p:spPr>
        <p:txBody>
          <a:bodyPr wrap="square" tIns="108000">
            <a:noAutofit/>
          </a:bodyPr>
          <a:lstStyle>
            <a:lvl1pPr marL="0" indent="0" algn="ctr">
              <a:buNone/>
              <a:defRPr sz="1000">
                <a:solidFill>
                  <a:schemeClr val="bg1">
                    <a:lumMod val="75000"/>
                  </a:schemeClr>
                </a:solidFill>
              </a:defRPr>
            </a:lvl1pPr>
          </a:lstStyle>
          <a:p>
            <a:r>
              <a:rPr lang="en-GB" dirty="0"/>
              <a:t>click centre icon to import image</a:t>
            </a:r>
          </a:p>
        </p:txBody>
      </p:sp>
      <p:pic>
        <p:nvPicPr>
          <p:cNvPr id="9" name="Graphic 8">
            <a:extLst>
              <a:ext uri="{FF2B5EF4-FFF2-40B4-BE49-F238E27FC236}">
                <a16:creationId xmlns:a16="http://schemas.microsoft.com/office/drawing/2014/main" id="{00DB2B18-0272-BE52-BE6C-11D549393A9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7998" y="588503"/>
            <a:ext cx="2368035" cy="525129"/>
          </a:xfrm>
          <a:prstGeom prst="rect">
            <a:avLst/>
          </a:prstGeom>
        </p:spPr>
      </p:pic>
      <p:sp>
        <p:nvSpPr>
          <p:cNvPr id="23" name="Text Placeholder 17">
            <a:extLst>
              <a:ext uri="{FF2B5EF4-FFF2-40B4-BE49-F238E27FC236}">
                <a16:creationId xmlns:a16="http://schemas.microsoft.com/office/drawing/2014/main" id="{9C9733D1-236F-71BA-48D8-42E7F4BAA7BB}"/>
              </a:ext>
            </a:extLst>
          </p:cNvPr>
          <p:cNvSpPr>
            <a:spLocks noGrp="1"/>
          </p:cNvSpPr>
          <p:nvPr>
            <p:ph type="body" sz="quarter" idx="16" hasCustomPrompt="1"/>
          </p:nvPr>
        </p:nvSpPr>
        <p:spPr>
          <a:xfrm>
            <a:off x="504001" y="4584652"/>
            <a:ext cx="4109788" cy="399364"/>
          </a:xfrm>
        </p:spPr>
        <p:txBody>
          <a:bodyPr>
            <a:noAutofit/>
          </a:bodyPr>
          <a:lstStyle>
            <a:lvl1pPr marL="0" indent="0">
              <a:buNone/>
              <a:defRPr sz="1800">
                <a:solidFill>
                  <a:schemeClr val="bg1"/>
                </a:solidFill>
              </a:defRPr>
            </a:lvl1pPr>
          </a:lstStyle>
          <a:p>
            <a:pPr lvl="0"/>
            <a:r>
              <a:rPr lang="en-US" dirty="0"/>
              <a:t>Sub-title (delete if not needed)</a:t>
            </a:r>
          </a:p>
        </p:txBody>
      </p:sp>
      <p:sp>
        <p:nvSpPr>
          <p:cNvPr id="25" name="Text Placeholder 17">
            <a:extLst>
              <a:ext uri="{FF2B5EF4-FFF2-40B4-BE49-F238E27FC236}">
                <a16:creationId xmlns:a16="http://schemas.microsoft.com/office/drawing/2014/main" id="{580DD71A-9E5B-032B-056B-BB8F1D7BF467}"/>
              </a:ext>
            </a:extLst>
          </p:cNvPr>
          <p:cNvSpPr>
            <a:spLocks noGrp="1"/>
          </p:cNvSpPr>
          <p:nvPr>
            <p:ph type="body" sz="quarter" idx="21" hasCustomPrompt="1"/>
          </p:nvPr>
        </p:nvSpPr>
        <p:spPr>
          <a:xfrm>
            <a:off x="7299336" y="4686963"/>
            <a:ext cx="3318487" cy="2208660"/>
          </a:xfrm>
        </p:spPr>
        <p:txBody>
          <a:bodyPr lIns="0" tIns="0" rIns="0" bIns="0" anchor="t" anchorCtr="0">
            <a:noAutofit/>
          </a:bodyPr>
          <a:lstStyle>
            <a:lvl1pPr marL="0" indent="0" algn="ctr">
              <a:buNone/>
              <a:defRPr sz="20000" b="1" baseline="0">
                <a:solidFill>
                  <a:schemeClr val="bg1"/>
                </a:solidFill>
              </a:defRPr>
            </a:lvl1pPr>
          </a:lstStyle>
          <a:p>
            <a:pPr lvl="0"/>
            <a:r>
              <a:rPr lang="en-US" dirty="0"/>
              <a:t>00</a:t>
            </a:r>
          </a:p>
        </p:txBody>
      </p:sp>
    </p:spTree>
    <p:extLst>
      <p:ext uri="{BB962C8B-B14F-4D97-AF65-F5344CB8AC3E}">
        <p14:creationId xmlns:p14="http://schemas.microsoft.com/office/powerpoint/2010/main" val="4213354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andscape Image (Anim)">
    <p:bg>
      <p:bgPr>
        <a:solidFill>
          <a:schemeClr val="accent1"/>
        </a:solidFill>
        <a:effectLst/>
      </p:bgPr>
    </p:bg>
    <p:spTree>
      <p:nvGrpSpPr>
        <p:cNvPr id="1" name=""/>
        <p:cNvGrpSpPr/>
        <p:nvPr/>
      </p:nvGrpSpPr>
      <p:grpSpPr>
        <a:xfrm>
          <a:off x="0" y="0"/>
          <a:ext cx="0" cy="0"/>
          <a:chOff x="0" y="0"/>
          <a:chExt cx="0" cy="0"/>
        </a:xfrm>
      </p:grpSpPr>
      <p:pic>
        <p:nvPicPr>
          <p:cNvPr id="43" name="Graphic 42">
            <a:extLst>
              <a:ext uri="{FF2B5EF4-FFF2-40B4-BE49-F238E27FC236}">
                <a16:creationId xmlns:a16="http://schemas.microsoft.com/office/drawing/2014/main" id="{A640E638-A55C-8EB2-22E8-69790F0B965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95106" y="0"/>
            <a:ext cx="2258431" cy="6851850"/>
          </a:xfrm>
          <a:prstGeom prst="rect">
            <a:avLst/>
          </a:prstGeom>
        </p:spPr>
      </p:pic>
      <p:sp>
        <p:nvSpPr>
          <p:cNvPr id="40" name="Freeform: Shape 39">
            <a:extLst>
              <a:ext uri="{FF2B5EF4-FFF2-40B4-BE49-F238E27FC236}">
                <a16:creationId xmlns:a16="http://schemas.microsoft.com/office/drawing/2014/main" id="{B55DE175-E39B-14ED-FF4A-090FD43156FC}"/>
              </a:ext>
            </a:extLst>
          </p:cNvPr>
          <p:cNvSpPr/>
          <p:nvPr/>
        </p:nvSpPr>
        <p:spPr>
          <a:xfrm>
            <a:off x="-15655" y="3933444"/>
            <a:ext cx="12207654" cy="2924556"/>
          </a:xfrm>
          <a:custGeom>
            <a:avLst/>
            <a:gdLst>
              <a:gd name="connsiteX0" fmla="*/ 2528545 w 12207654"/>
              <a:gd name="connsiteY0" fmla="*/ 0 h 2924556"/>
              <a:gd name="connsiteX1" fmla="*/ 12207654 w 12207654"/>
              <a:gd name="connsiteY1" fmla="*/ 1439800 h 2924556"/>
              <a:gd name="connsiteX2" fmla="*/ 12207654 w 12207654"/>
              <a:gd name="connsiteY2" fmla="*/ 2924556 h 2924556"/>
              <a:gd name="connsiteX3" fmla="*/ 0 w 12207654"/>
              <a:gd name="connsiteY3" fmla="*/ 2924556 h 2924556"/>
              <a:gd name="connsiteX4" fmla="*/ 0 w 12207654"/>
              <a:gd name="connsiteY4" fmla="*/ 828866 h 2924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7654" h="2924556">
                <a:moveTo>
                  <a:pt x="2528545" y="0"/>
                </a:moveTo>
                <a:lnTo>
                  <a:pt x="12207654" y="1439800"/>
                </a:lnTo>
                <a:lnTo>
                  <a:pt x="12207654" y="2924556"/>
                </a:lnTo>
                <a:lnTo>
                  <a:pt x="0" y="2924556"/>
                </a:lnTo>
                <a:lnTo>
                  <a:pt x="0" y="828866"/>
                </a:lnTo>
                <a:close/>
              </a:path>
            </a:pathLst>
          </a:custGeom>
          <a:solidFill>
            <a:srgbClr val="F4F3ED"/>
          </a:solidFill>
          <a:ln w="59231" cap="flat">
            <a:noFill/>
            <a:prstDash val="solid"/>
            <a:miter/>
          </a:ln>
        </p:spPr>
        <p:txBody>
          <a:bodyPr rtlCol="0" anchor="ctr"/>
          <a:lstStyle/>
          <a:p>
            <a:endParaRPr lang="en-GB" dirty="0"/>
          </a:p>
        </p:txBody>
      </p:sp>
      <p:sp>
        <p:nvSpPr>
          <p:cNvPr id="45" name="Picture Placeholder 44">
            <a:extLst>
              <a:ext uri="{FF2B5EF4-FFF2-40B4-BE49-F238E27FC236}">
                <a16:creationId xmlns:a16="http://schemas.microsoft.com/office/drawing/2014/main" id="{A18544A1-1F37-F748-DE8A-5520AAFBEFE2}"/>
              </a:ext>
            </a:extLst>
          </p:cNvPr>
          <p:cNvSpPr>
            <a:spLocks noGrp="1"/>
          </p:cNvSpPr>
          <p:nvPr>
            <p:ph type="pic" sz="quarter" idx="19" hasCustomPrompt="1"/>
          </p:nvPr>
        </p:nvSpPr>
        <p:spPr>
          <a:xfrm>
            <a:off x="1790581" y="0"/>
            <a:ext cx="10401419" cy="5370917"/>
          </a:xfrm>
          <a:custGeom>
            <a:avLst/>
            <a:gdLst>
              <a:gd name="connsiteX0" fmla="*/ 2962515 w 10401419"/>
              <a:gd name="connsiteY0" fmla="*/ 0 h 5370917"/>
              <a:gd name="connsiteX1" fmla="*/ 10401419 w 10401419"/>
              <a:gd name="connsiteY1" fmla="*/ 0 h 5370917"/>
              <a:gd name="connsiteX2" fmla="*/ 10401419 w 10401419"/>
              <a:gd name="connsiteY2" fmla="*/ 5370917 h 5370917"/>
              <a:gd name="connsiteX3" fmla="*/ 1716166 w 10401419"/>
              <a:gd name="connsiteY3" fmla="*/ 4078956 h 5370917"/>
              <a:gd name="connsiteX4" fmla="*/ 1716166 w 10401419"/>
              <a:gd name="connsiteY4" fmla="*/ 1216754 h 5370917"/>
              <a:gd name="connsiteX5" fmla="*/ 699467 w 10401419"/>
              <a:gd name="connsiteY5" fmla="*/ 0 h 5370917"/>
              <a:gd name="connsiteX6" fmla="*/ 1591377 w 10401419"/>
              <a:gd name="connsiteY6" fmla="*/ 0 h 5370917"/>
              <a:gd name="connsiteX7" fmla="*/ 719011 w 10401419"/>
              <a:gd name="connsiteY7" fmla="*/ 912565 h 5370917"/>
              <a:gd name="connsiteX8" fmla="*/ 719011 w 10401419"/>
              <a:gd name="connsiteY8" fmla="*/ 3934526 h 5370917"/>
              <a:gd name="connsiteX9" fmla="*/ 0 w 10401419"/>
              <a:gd name="connsiteY9" fmla="*/ 4170221 h 5370917"/>
              <a:gd name="connsiteX10" fmla="*/ 0 w 10401419"/>
              <a:gd name="connsiteY10" fmla="*/ 724319 h 5370917"/>
              <a:gd name="connsiteX11" fmla="*/ 539957 w 10401419"/>
              <a:gd name="connsiteY11" fmla="*/ 165177 h 5370917"/>
              <a:gd name="connsiteX12" fmla="*/ 700832 w 10401419"/>
              <a:gd name="connsiteY12" fmla="*/ 1 h 5370917"/>
              <a:gd name="connsiteX13" fmla="*/ 699466 w 10401419"/>
              <a:gd name="connsiteY13" fmla="*/ 1 h 537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01419" h="5370917">
                <a:moveTo>
                  <a:pt x="2962515" y="0"/>
                </a:moveTo>
                <a:lnTo>
                  <a:pt x="10401419" y="0"/>
                </a:lnTo>
                <a:lnTo>
                  <a:pt x="10401419" y="5370917"/>
                </a:lnTo>
                <a:lnTo>
                  <a:pt x="1716166" y="4078956"/>
                </a:lnTo>
                <a:lnTo>
                  <a:pt x="1716166" y="1216754"/>
                </a:lnTo>
                <a:close/>
                <a:moveTo>
                  <a:pt x="699467" y="0"/>
                </a:moveTo>
                <a:lnTo>
                  <a:pt x="1591377" y="0"/>
                </a:lnTo>
                <a:lnTo>
                  <a:pt x="719011" y="912565"/>
                </a:lnTo>
                <a:lnTo>
                  <a:pt x="719011" y="3934526"/>
                </a:lnTo>
                <a:lnTo>
                  <a:pt x="0" y="4170221"/>
                </a:lnTo>
                <a:lnTo>
                  <a:pt x="0" y="724319"/>
                </a:lnTo>
                <a:lnTo>
                  <a:pt x="539957" y="165177"/>
                </a:lnTo>
                <a:lnTo>
                  <a:pt x="700832" y="1"/>
                </a:lnTo>
                <a:lnTo>
                  <a:pt x="699466" y="1"/>
                </a:lnTo>
                <a:close/>
              </a:path>
            </a:pathLst>
          </a:custGeom>
          <a:solidFill>
            <a:schemeClr val="bg1">
              <a:lumMod val="95000"/>
            </a:schemeClr>
          </a:solidFill>
        </p:spPr>
        <p:txBody>
          <a:bodyPr wrap="square" tIns="108000">
            <a:noAutofit/>
          </a:bodyPr>
          <a:lstStyle>
            <a:lvl1pPr marL="0" indent="0" algn="ctr">
              <a:buNone/>
              <a:defRPr sz="1000">
                <a:solidFill>
                  <a:schemeClr val="bg1">
                    <a:lumMod val="75000"/>
                  </a:schemeClr>
                </a:solidFill>
              </a:defRPr>
            </a:lvl1pPr>
          </a:lstStyle>
          <a:p>
            <a:r>
              <a:rPr lang="en-GB" dirty="0"/>
              <a:t>click centre icon to import image</a:t>
            </a:r>
          </a:p>
        </p:txBody>
      </p:sp>
      <p:pic>
        <p:nvPicPr>
          <p:cNvPr id="8" name="Picture 7" descr="A picture containing logo&#10;&#10;Description automatically generated">
            <a:extLst>
              <a:ext uri="{FF2B5EF4-FFF2-40B4-BE49-F238E27FC236}">
                <a16:creationId xmlns:a16="http://schemas.microsoft.com/office/drawing/2014/main" id="{2AD9052D-C849-F5FF-F76E-EDDA51CA4B1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72039" y="5686597"/>
            <a:ext cx="2542950" cy="716264"/>
          </a:xfrm>
          <a:prstGeom prst="rect">
            <a:avLst/>
          </a:prstGeom>
        </p:spPr>
      </p:pic>
      <p:sp>
        <p:nvSpPr>
          <p:cNvPr id="2" name="Title 1">
            <a:extLst>
              <a:ext uri="{FF2B5EF4-FFF2-40B4-BE49-F238E27FC236}">
                <a16:creationId xmlns:a16="http://schemas.microsoft.com/office/drawing/2014/main" id="{48A4FD27-742C-FA65-9BE0-2AE4E1D822AD}"/>
              </a:ext>
            </a:extLst>
          </p:cNvPr>
          <p:cNvSpPr>
            <a:spLocks noGrp="1"/>
          </p:cNvSpPr>
          <p:nvPr>
            <p:ph type="title" hasCustomPrompt="1"/>
          </p:nvPr>
        </p:nvSpPr>
        <p:spPr>
          <a:xfrm>
            <a:off x="829590" y="5600029"/>
            <a:ext cx="6480000" cy="432000"/>
          </a:xfrm>
        </p:spPr>
        <p:txBody>
          <a:bodyPr anchor="ctr" anchorCtr="0"/>
          <a:lstStyle>
            <a:lvl1pPr>
              <a:lnSpc>
                <a:spcPct val="90000"/>
              </a:lnSpc>
              <a:defRPr sz="3600" b="0">
                <a:solidFill>
                  <a:schemeClr val="tx2"/>
                </a:solidFill>
                <a:latin typeface="+mj-lt"/>
              </a:defRPr>
            </a:lvl1pPr>
          </a:lstStyle>
          <a:p>
            <a:r>
              <a:rPr lang="en-US" dirty="0"/>
              <a:t>Presentation title goes here Use bold font to add emphasis</a:t>
            </a:r>
            <a:endParaRPr lang="en-GB" dirty="0"/>
          </a:p>
        </p:txBody>
      </p:sp>
      <p:sp>
        <p:nvSpPr>
          <p:cNvPr id="6" name="Text Placeholder 17">
            <a:extLst>
              <a:ext uri="{FF2B5EF4-FFF2-40B4-BE49-F238E27FC236}">
                <a16:creationId xmlns:a16="http://schemas.microsoft.com/office/drawing/2014/main" id="{5A75754A-B9D6-63C4-7C94-0AB6F8C1B74E}"/>
              </a:ext>
            </a:extLst>
          </p:cNvPr>
          <p:cNvSpPr>
            <a:spLocks noGrp="1"/>
          </p:cNvSpPr>
          <p:nvPr>
            <p:ph type="body" sz="quarter" idx="17" hasCustomPrompt="1"/>
          </p:nvPr>
        </p:nvSpPr>
        <p:spPr>
          <a:xfrm>
            <a:off x="590865" y="5224348"/>
            <a:ext cx="36000" cy="1152000"/>
          </a:xfrm>
          <a:solidFill>
            <a:schemeClr val="accent3"/>
          </a:solidFill>
        </p:spPr>
        <p:txBody>
          <a:bodyPr>
            <a:noAutofit/>
          </a:bodyPr>
          <a:lstStyle>
            <a:lvl1pPr marL="0" indent="0">
              <a:buNone/>
              <a:defRPr sz="200">
                <a:solidFill>
                  <a:schemeClr val="bg1"/>
                </a:solidFill>
              </a:defRPr>
            </a:lvl1pPr>
          </a:lstStyle>
          <a:p>
            <a:pPr lvl="0"/>
            <a:r>
              <a:rPr lang="en-US" dirty="0"/>
              <a:t> </a:t>
            </a:r>
          </a:p>
        </p:txBody>
      </p:sp>
    </p:spTree>
    <p:extLst>
      <p:ext uri="{BB962C8B-B14F-4D97-AF65-F5344CB8AC3E}">
        <p14:creationId xmlns:p14="http://schemas.microsoft.com/office/powerpoint/2010/main" val="114229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bg/>
                                          </p:spTgt>
                                        </p:tgtEl>
                                        <p:attrNameLst>
                                          <p:attrName>style.visibility</p:attrName>
                                        </p:attrNameLst>
                                      </p:cBhvr>
                                      <p:to>
                                        <p:strVal val="visible"/>
                                      </p:to>
                                    </p:set>
                                    <p:animEffect transition="in" filter="wipe(up)">
                                      <p:cBhvr>
                                        <p:cTn id="11" dur="500"/>
                                        <p:tgtEl>
                                          <p:spTgt spid="6">
                                            <p:bg/>
                                          </p:spTgt>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up)">
                                      <p:cBhvr>
                                        <p:cTn id="1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animBg="1">
        <p:tmplLst>
          <p:tmpl>
            <p:tnLst>
              <p:par>
                <p:cTn presetID="22" presetClass="entr" presetSubtype="1"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up)">
                      <p:cBhvr>
                        <p:cTn dur="500"/>
                        <p:tgtEl>
                          <p:spTgt spid="6"/>
                        </p:tgtEl>
                      </p:cBhvr>
                    </p:animEffect>
                  </p:childTnLst>
                </p:cTn>
              </p:par>
            </p:tnLst>
          </p:tmpl>
          <p:tmpl lvl="1">
            <p:tnLst>
              <p:par>
                <p:cTn presetID="22" presetClass="entr" presetSubtype="1"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up)">
                      <p:cBhvr>
                        <p:cTn dur="500"/>
                        <p:tgtEl>
                          <p:spTgt spid="6"/>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276E9-948F-9620-BBD9-CAFF1C2EFF8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22A3C61-7E37-5AF8-18EE-FBDDBF99D20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8658F56-232D-91DC-1BD9-0D483EAE24CB}"/>
              </a:ext>
            </a:extLst>
          </p:cNvPr>
          <p:cNvSpPr>
            <a:spLocks noGrp="1"/>
          </p:cNvSpPr>
          <p:nvPr>
            <p:ph type="dt" sz="half" idx="10"/>
          </p:nvPr>
        </p:nvSpPr>
        <p:spPr>
          <a:xfrm>
            <a:off x="838200" y="6356350"/>
            <a:ext cx="2743200" cy="365125"/>
          </a:xfrm>
          <a:prstGeom prst="rect">
            <a:avLst/>
          </a:prstGeom>
        </p:spPr>
        <p:txBody>
          <a:bodyPr/>
          <a:lstStyle>
            <a:lvl1pPr>
              <a:defRPr>
                <a:latin typeface="Proxima Nova Rg" panose="02000506030000020004" pitchFamily="50" charset="0"/>
              </a:defRPr>
            </a:lvl1pPr>
          </a:lstStyle>
          <a:p>
            <a:r>
              <a:rPr lang="en-US" dirty="0"/>
              <a:t>Construction Directors Seminar 2023</a:t>
            </a:r>
          </a:p>
        </p:txBody>
      </p:sp>
      <p:sp>
        <p:nvSpPr>
          <p:cNvPr id="5" name="Footer Placeholder 4">
            <a:extLst>
              <a:ext uri="{FF2B5EF4-FFF2-40B4-BE49-F238E27FC236}">
                <a16:creationId xmlns:a16="http://schemas.microsoft.com/office/drawing/2014/main" id="{4CB57EEC-C55E-E730-D451-F561C5066D4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C870CDF-E8E3-DAA4-70DC-CEFF2F77CBDF}"/>
              </a:ext>
            </a:extLst>
          </p:cNvPr>
          <p:cNvSpPr>
            <a:spLocks noGrp="1"/>
          </p:cNvSpPr>
          <p:nvPr>
            <p:ph type="sldNum" sz="quarter" idx="12"/>
          </p:nvPr>
        </p:nvSpPr>
        <p:spPr>
          <a:xfrm>
            <a:off x="8610600" y="6356350"/>
            <a:ext cx="2743200" cy="365125"/>
          </a:xfrm>
          <a:prstGeom prst="rect">
            <a:avLst/>
          </a:prstGeom>
        </p:spPr>
        <p:txBody>
          <a:bodyPr/>
          <a:lstStyle/>
          <a:p>
            <a:fld id="{B1ADFC5F-C1A7-A842-AB22-26D18389D4D9}" type="slidenum">
              <a:rPr lang="en-US" smtClean="0"/>
              <a:t>‹#›</a:t>
            </a:fld>
            <a:endParaRPr lang="en-US" dirty="0"/>
          </a:p>
        </p:txBody>
      </p:sp>
    </p:spTree>
    <p:extLst>
      <p:ext uri="{BB962C8B-B14F-4D97-AF65-F5344CB8AC3E}">
        <p14:creationId xmlns:p14="http://schemas.microsoft.com/office/powerpoint/2010/main" val="2664402351"/>
      </p:ext>
    </p:extLst>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x Text Boxes - Colour Logo">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62D0D75-39C2-3A7B-6967-E4393C0CFCD4}"/>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480"/>
          <a:stretch/>
        </p:blipFill>
        <p:spPr>
          <a:xfrm flipH="1">
            <a:off x="8981161" y="-1"/>
            <a:ext cx="3210839" cy="1110112"/>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A0EBBBF1-AF22-16CC-B63C-3380C2AA9A2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29978" y="300545"/>
            <a:ext cx="1790845" cy="504421"/>
          </a:xfrm>
          <a:prstGeom prst="rect">
            <a:avLst/>
          </a:prstGeom>
        </p:spPr>
      </p:pic>
      <p:sp>
        <p:nvSpPr>
          <p:cNvPr id="2" name="Title 1">
            <a:extLst>
              <a:ext uri="{FF2B5EF4-FFF2-40B4-BE49-F238E27FC236}">
                <a16:creationId xmlns:a16="http://schemas.microsoft.com/office/drawing/2014/main" id="{48A4FD27-742C-FA65-9BE0-2AE4E1D822AD}"/>
              </a:ext>
            </a:extLst>
          </p:cNvPr>
          <p:cNvSpPr>
            <a:spLocks noGrp="1"/>
          </p:cNvSpPr>
          <p:nvPr>
            <p:ph type="title"/>
          </p:nvPr>
        </p:nvSpPr>
        <p:spPr>
          <a:xfrm>
            <a:off x="504000" y="496398"/>
            <a:ext cx="9045595" cy="432000"/>
          </a:xfrm>
        </p:spPr>
        <p:txBody>
          <a:bodyPr lIns="0"/>
          <a:lstStyle>
            <a:lvl1pPr>
              <a:lnSpc>
                <a:spcPct val="80000"/>
              </a:lnSpc>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7C10B914-65F3-1727-3E9E-CD1AED98AE3A}"/>
              </a:ext>
            </a:extLst>
          </p:cNvPr>
          <p:cNvSpPr>
            <a:spLocks noGrp="1"/>
          </p:cNvSpPr>
          <p:nvPr>
            <p:ph type="dt" sz="half" idx="10"/>
          </p:nvPr>
        </p:nvSpPr>
        <p:spPr>
          <a:xfrm>
            <a:off x="503998" y="6275388"/>
            <a:ext cx="2353501" cy="365125"/>
          </a:xfrm>
        </p:spPr>
        <p:txBody>
          <a:bodyPr/>
          <a:lstStyle>
            <a:lvl1pPr>
              <a:defRPr>
                <a:latin typeface="Proxima Nova Rg" panose="02000506030000020004" pitchFamily="50" charset="0"/>
              </a:defRPr>
            </a:lvl1pPr>
          </a:lstStyle>
          <a:p>
            <a:r>
              <a:rPr lang="en-US" dirty="0"/>
              <a:t>Construction Directors Seminar 2023</a:t>
            </a:r>
            <a:endParaRPr lang="en-GB" dirty="0"/>
          </a:p>
        </p:txBody>
      </p:sp>
      <p:sp>
        <p:nvSpPr>
          <p:cNvPr id="5" name="Footer Placeholder 4">
            <a:extLst>
              <a:ext uri="{FF2B5EF4-FFF2-40B4-BE49-F238E27FC236}">
                <a16:creationId xmlns:a16="http://schemas.microsoft.com/office/drawing/2014/main" id="{9246476A-1E9D-2D93-F22D-5584872B2777}"/>
              </a:ext>
            </a:extLst>
          </p:cNvPr>
          <p:cNvSpPr>
            <a:spLocks noGrp="1"/>
          </p:cNvSpPr>
          <p:nvPr>
            <p:ph type="ftr" sz="quarter" idx="11"/>
          </p:nvPr>
        </p:nvSpPr>
        <p:spPr>
          <a:xfrm>
            <a:off x="5016000" y="6275388"/>
            <a:ext cx="2160000" cy="365125"/>
          </a:xfrm>
        </p:spPr>
        <p:txBody>
          <a:bodyPr/>
          <a:lstStyle/>
          <a:p>
            <a:endParaRPr lang="en-GB" dirty="0"/>
          </a:p>
        </p:txBody>
      </p:sp>
      <p:sp>
        <p:nvSpPr>
          <p:cNvPr id="6" name="Slide Number Placeholder 5">
            <a:extLst>
              <a:ext uri="{FF2B5EF4-FFF2-40B4-BE49-F238E27FC236}">
                <a16:creationId xmlns:a16="http://schemas.microsoft.com/office/drawing/2014/main" id="{F68F5C42-B5E4-ED93-CD93-45949282F24B}"/>
              </a:ext>
            </a:extLst>
          </p:cNvPr>
          <p:cNvSpPr>
            <a:spLocks noGrp="1"/>
          </p:cNvSpPr>
          <p:nvPr>
            <p:ph type="sldNum" sz="quarter" idx="12"/>
          </p:nvPr>
        </p:nvSpPr>
        <p:spPr>
          <a:xfrm>
            <a:off x="9525598" y="6275388"/>
            <a:ext cx="2160000" cy="365125"/>
          </a:xfrm>
        </p:spPr>
        <p:txBody>
          <a:bodyPr/>
          <a:lstStyle/>
          <a:p>
            <a:fld id="{B37A0D5A-3AA5-44E3-8DEE-E8B05B9624E4}" type="slidenum">
              <a:rPr lang="en-GB" smtClean="0"/>
              <a:t>‹#›</a:t>
            </a:fld>
            <a:endParaRPr lang="en-GB" dirty="0"/>
          </a:p>
        </p:txBody>
      </p:sp>
      <p:sp>
        <p:nvSpPr>
          <p:cNvPr id="11" name="Text Placeholder 10">
            <a:extLst>
              <a:ext uri="{FF2B5EF4-FFF2-40B4-BE49-F238E27FC236}">
                <a16:creationId xmlns:a16="http://schemas.microsoft.com/office/drawing/2014/main" id="{958679D4-3622-0B21-9BF7-AA6D279C6E92}"/>
              </a:ext>
            </a:extLst>
          </p:cNvPr>
          <p:cNvSpPr>
            <a:spLocks noGrp="1"/>
          </p:cNvSpPr>
          <p:nvPr>
            <p:ph type="body" sz="quarter" idx="14"/>
          </p:nvPr>
        </p:nvSpPr>
        <p:spPr>
          <a:xfrm>
            <a:off x="504000" y="1492394"/>
            <a:ext cx="5340002" cy="5004935"/>
          </a:xfrm>
        </p:spPr>
        <p:txBody>
          <a:bodyPr lIns="36000">
            <a:noAutofit/>
          </a:bodyPr>
          <a:lstStyle>
            <a:lvl1pPr>
              <a:spcBef>
                <a:spcPts val="900"/>
              </a:spcBef>
              <a:defRPr/>
            </a:lvl1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30C1E9A1-CD1B-5FDA-94BB-19BAB34DDA0F}"/>
              </a:ext>
            </a:extLst>
          </p:cNvPr>
          <p:cNvSpPr>
            <a:spLocks noGrp="1"/>
          </p:cNvSpPr>
          <p:nvPr>
            <p:ph type="body" sz="quarter" idx="16"/>
          </p:nvPr>
        </p:nvSpPr>
        <p:spPr>
          <a:xfrm>
            <a:off x="504000" y="921239"/>
            <a:ext cx="9045595" cy="399364"/>
          </a:xfrm>
        </p:spPr>
        <p:txBody>
          <a:bodyPr lIns="36000">
            <a:noAutofit/>
          </a:bodyPr>
          <a:lstStyle>
            <a:lvl1pPr marL="0" indent="0">
              <a:buNone/>
              <a:defRPr sz="2000">
                <a:solidFill>
                  <a:schemeClr val="accent3"/>
                </a:solidFill>
              </a:defRPr>
            </a:lvl1pPr>
          </a:lstStyle>
          <a:p>
            <a:pPr lvl="0"/>
            <a:r>
              <a:rPr lang="en-US"/>
              <a:t>Click to edit Master text styles</a:t>
            </a:r>
          </a:p>
        </p:txBody>
      </p:sp>
      <p:sp>
        <p:nvSpPr>
          <p:cNvPr id="3" name="Text Placeholder 10">
            <a:extLst>
              <a:ext uri="{FF2B5EF4-FFF2-40B4-BE49-F238E27FC236}">
                <a16:creationId xmlns:a16="http://schemas.microsoft.com/office/drawing/2014/main" id="{F17F3155-8921-A766-BF29-099C418B425B}"/>
              </a:ext>
            </a:extLst>
          </p:cNvPr>
          <p:cNvSpPr>
            <a:spLocks noGrp="1"/>
          </p:cNvSpPr>
          <p:nvPr>
            <p:ph type="body" sz="quarter" idx="17"/>
          </p:nvPr>
        </p:nvSpPr>
        <p:spPr>
          <a:xfrm>
            <a:off x="6345595" y="1492394"/>
            <a:ext cx="5340002" cy="5004935"/>
          </a:xfrm>
        </p:spPr>
        <p:txBody>
          <a:bodyPr lIns="36000">
            <a:noAutofit/>
          </a:bodyPr>
          <a:lstStyle>
            <a:lvl1pPr>
              <a:spcBef>
                <a:spcPts val="900"/>
              </a:spcBef>
              <a:defRPr/>
            </a:lvl1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0517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Only - Colour Logo">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62D0D75-39C2-3A7B-6967-E4393C0CFCD4}"/>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480"/>
          <a:stretch/>
        </p:blipFill>
        <p:spPr>
          <a:xfrm flipH="1">
            <a:off x="8981161" y="-1"/>
            <a:ext cx="3210839" cy="1110112"/>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A0EBBBF1-AF22-16CC-B63C-3380C2AA9A2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29978" y="300545"/>
            <a:ext cx="1790845" cy="504421"/>
          </a:xfrm>
          <a:prstGeom prst="rect">
            <a:avLst/>
          </a:prstGeom>
        </p:spPr>
      </p:pic>
      <p:sp>
        <p:nvSpPr>
          <p:cNvPr id="2" name="Title 1">
            <a:extLst>
              <a:ext uri="{FF2B5EF4-FFF2-40B4-BE49-F238E27FC236}">
                <a16:creationId xmlns:a16="http://schemas.microsoft.com/office/drawing/2014/main" id="{48A4FD27-742C-FA65-9BE0-2AE4E1D822AD}"/>
              </a:ext>
            </a:extLst>
          </p:cNvPr>
          <p:cNvSpPr>
            <a:spLocks noGrp="1"/>
          </p:cNvSpPr>
          <p:nvPr>
            <p:ph type="title"/>
          </p:nvPr>
        </p:nvSpPr>
        <p:spPr>
          <a:xfrm>
            <a:off x="504000" y="496398"/>
            <a:ext cx="9045595" cy="432000"/>
          </a:xfrm>
        </p:spPr>
        <p:txBody>
          <a:bodyPr lIns="0"/>
          <a:lstStyle>
            <a:lvl1pPr>
              <a:lnSpc>
                <a:spcPct val="80000"/>
              </a:lnSpc>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7C10B914-65F3-1727-3E9E-CD1AED98AE3A}"/>
              </a:ext>
            </a:extLst>
          </p:cNvPr>
          <p:cNvSpPr>
            <a:spLocks noGrp="1"/>
          </p:cNvSpPr>
          <p:nvPr>
            <p:ph type="dt" sz="half" idx="10"/>
          </p:nvPr>
        </p:nvSpPr>
        <p:spPr>
          <a:xfrm>
            <a:off x="503999" y="6275388"/>
            <a:ext cx="2313160" cy="365125"/>
          </a:xfrm>
        </p:spPr>
        <p:txBody>
          <a:bodyPr/>
          <a:lstStyle>
            <a:lvl1pPr>
              <a:defRPr>
                <a:latin typeface="Proxima Nova Rg" panose="02000506030000020004" pitchFamily="50" charset="0"/>
              </a:defRPr>
            </a:lvl1pPr>
          </a:lstStyle>
          <a:p>
            <a:r>
              <a:rPr lang="en-US"/>
              <a:t>Construction Directors Seminar 2023</a:t>
            </a:r>
            <a:endParaRPr lang="en-GB"/>
          </a:p>
        </p:txBody>
      </p:sp>
      <p:sp>
        <p:nvSpPr>
          <p:cNvPr id="5" name="Footer Placeholder 4">
            <a:extLst>
              <a:ext uri="{FF2B5EF4-FFF2-40B4-BE49-F238E27FC236}">
                <a16:creationId xmlns:a16="http://schemas.microsoft.com/office/drawing/2014/main" id="{9246476A-1E9D-2D93-F22D-5584872B2777}"/>
              </a:ext>
            </a:extLst>
          </p:cNvPr>
          <p:cNvSpPr>
            <a:spLocks noGrp="1"/>
          </p:cNvSpPr>
          <p:nvPr>
            <p:ph type="ftr" sz="quarter" idx="11"/>
          </p:nvPr>
        </p:nvSpPr>
        <p:spPr>
          <a:xfrm>
            <a:off x="5016000" y="6275388"/>
            <a:ext cx="2160000" cy="365125"/>
          </a:xfrm>
        </p:spPr>
        <p:txBody>
          <a:bodyPr/>
          <a:lstStyle/>
          <a:p>
            <a:endParaRPr lang="en-GB"/>
          </a:p>
        </p:txBody>
      </p:sp>
      <p:sp>
        <p:nvSpPr>
          <p:cNvPr id="6" name="Slide Number Placeholder 5">
            <a:extLst>
              <a:ext uri="{FF2B5EF4-FFF2-40B4-BE49-F238E27FC236}">
                <a16:creationId xmlns:a16="http://schemas.microsoft.com/office/drawing/2014/main" id="{F68F5C42-B5E4-ED93-CD93-45949282F24B}"/>
              </a:ext>
            </a:extLst>
          </p:cNvPr>
          <p:cNvSpPr>
            <a:spLocks noGrp="1"/>
          </p:cNvSpPr>
          <p:nvPr>
            <p:ph type="sldNum" sz="quarter" idx="12"/>
          </p:nvPr>
        </p:nvSpPr>
        <p:spPr>
          <a:xfrm>
            <a:off x="9525598" y="6275388"/>
            <a:ext cx="2160000" cy="365125"/>
          </a:xfrm>
        </p:spPr>
        <p:txBody>
          <a:bodyPr/>
          <a:lstStyle/>
          <a:p>
            <a:fld id="{B37A0D5A-3AA5-44E3-8DEE-E8B05B9624E4}" type="slidenum">
              <a:rPr lang="en-GB" smtClean="0"/>
              <a:t>‹#›</a:t>
            </a:fld>
            <a:endParaRPr lang="en-GB"/>
          </a:p>
        </p:txBody>
      </p:sp>
      <p:sp>
        <p:nvSpPr>
          <p:cNvPr id="11" name="Text Placeholder 10">
            <a:extLst>
              <a:ext uri="{FF2B5EF4-FFF2-40B4-BE49-F238E27FC236}">
                <a16:creationId xmlns:a16="http://schemas.microsoft.com/office/drawing/2014/main" id="{958679D4-3622-0B21-9BF7-AA6D279C6E92}"/>
              </a:ext>
            </a:extLst>
          </p:cNvPr>
          <p:cNvSpPr>
            <a:spLocks noGrp="1"/>
          </p:cNvSpPr>
          <p:nvPr>
            <p:ph type="body" sz="quarter" idx="14"/>
          </p:nvPr>
        </p:nvSpPr>
        <p:spPr>
          <a:xfrm>
            <a:off x="503999" y="1492394"/>
            <a:ext cx="11181597" cy="5004935"/>
          </a:xfrm>
        </p:spPr>
        <p:txBody>
          <a:bodyPr lIns="36000">
            <a:noAutofit/>
          </a:bodyPr>
          <a:lstStyle>
            <a:lvl1pPr>
              <a:spcBef>
                <a:spcPts val="900"/>
              </a:spcBef>
              <a:defRPr/>
            </a:lvl1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30C1E9A1-CD1B-5FDA-94BB-19BAB34DDA0F}"/>
              </a:ext>
            </a:extLst>
          </p:cNvPr>
          <p:cNvSpPr>
            <a:spLocks noGrp="1"/>
          </p:cNvSpPr>
          <p:nvPr>
            <p:ph type="body" sz="quarter" idx="16"/>
          </p:nvPr>
        </p:nvSpPr>
        <p:spPr>
          <a:xfrm>
            <a:off x="504000" y="921239"/>
            <a:ext cx="9045595" cy="399364"/>
          </a:xfrm>
        </p:spPr>
        <p:txBody>
          <a:bodyPr lIns="36000">
            <a:noAutofit/>
          </a:bodyPr>
          <a:lstStyle>
            <a:lvl1pPr marL="0" indent="0">
              <a:buNone/>
              <a:defRPr sz="200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2560009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E2F93-2189-A43B-D4B8-E05CDC75613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2257086-CD88-01D4-7A96-5DE6E5D4E8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A5ED88F1-75EF-2138-7091-8BFFE7AAC5BD}"/>
              </a:ext>
            </a:extLst>
          </p:cNvPr>
          <p:cNvSpPr>
            <a:spLocks noGrp="1"/>
          </p:cNvSpPr>
          <p:nvPr>
            <p:ph type="dt" sz="half" idx="10"/>
          </p:nvPr>
        </p:nvSpPr>
        <p:spPr/>
        <p:txBody>
          <a:bodyPr/>
          <a:lstStyle/>
          <a:p>
            <a:fld id="{069E593B-849C-004D-B7FA-1F7387DD8A31}" type="datetimeFigureOut">
              <a:rPr lang="en-GB" smtClean="0"/>
              <a:t>17/11/2023</a:t>
            </a:fld>
            <a:endParaRPr lang="en-GB"/>
          </a:p>
        </p:txBody>
      </p:sp>
      <p:sp>
        <p:nvSpPr>
          <p:cNvPr id="5" name="Footer Placeholder 4">
            <a:extLst>
              <a:ext uri="{FF2B5EF4-FFF2-40B4-BE49-F238E27FC236}">
                <a16:creationId xmlns:a16="http://schemas.microsoft.com/office/drawing/2014/main" id="{59AF0277-A3B7-DB02-A5B7-8AEA9608D2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8662C0-EAB9-C975-C358-75D02200E68D}"/>
              </a:ext>
            </a:extLst>
          </p:cNvPr>
          <p:cNvSpPr>
            <a:spLocks noGrp="1"/>
          </p:cNvSpPr>
          <p:nvPr>
            <p:ph type="sldNum" sz="quarter" idx="12"/>
          </p:nvPr>
        </p:nvSpPr>
        <p:spPr/>
        <p:txBody>
          <a:bodyPr/>
          <a:lstStyle/>
          <a:p>
            <a:fld id="{70012730-C42E-714C-9DFD-A647A60137B4}" type="slidenum">
              <a:rPr lang="en-GB" smtClean="0"/>
              <a:t>‹#›</a:t>
            </a:fld>
            <a:endParaRPr lang="en-GB"/>
          </a:p>
        </p:txBody>
      </p:sp>
    </p:spTree>
    <p:extLst>
      <p:ext uri="{BB962C8B-B14F-4D97-AF65-F5344CB8AC3E}">
        <p14:creationId xmlns:p14="http://schemas.microsoft.com/office/powerpoint/2010/main" val="3549776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32483F-1C14-5098-DDC0-4C6DC8E23A34}"/>
              </a:ext>
            </a:extLst>
          </p:cNvPr>
          <p:cNvSpPr>
            <a:spLocks noGrp="1"/>
          </p:cNvSpPr>
          <p:nvPr>
            <p:ph type="dt" sz="half" idx="10"/>
          </p:nvPr>
        </p:nvSpPr>
        <p:spPr/>
        <p:txBody>
          <a:bodyPr/>
          <a:lstStyle/>
          <a:p>
            <a:fld id="{069E593B-849C-004D-B7FA-1F7387DD8A31}" type="datetimeFigureOut">
              <a:rPr lang="en-GB" smtClean="0"/>
              <a:t>17/11/2023</a:t>
            </a:fld>
            <a:endParaRPr lang="en-GB"/>
          </a:p>
        </p:txBody>
      </p:sp>
      <p:sp>
        <p:nvSpPr>
          <p:cNvPr id="3" name="Footer Placeholder 2">
            <a:extLst>
              <a:ext uri="{FF2B5EF4-FFF2-40B4-BE49-F238E27FC236}">
                <a16:creationId xmlns:a16="http://schemas.microsoft.com/office/drawing/2014/main" id="{1D6595DA-A80D-53A9-826D-46A03C8CE6F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0AFF506-9FF3-8084-F2E5-3B1E18493B5D}"/>
              </a:ext>
            </a:extLst>
          </p:cNvPr>
          <p:cNvSpPr>
            <a:spLocks noGrp="1"/>
          </p:cNvSpPr>
          <p:nvPr>
            <p:ph type="sldNum" sz="quarter" idx="12"/>
          </p:nvPr>
        </p:nvSpPr>
        <p:spPr/>
        <p:txBody>
          <a:bodyPr/>
          <a:lstStyle/>
          <a:p>
            <a:fld id="{70012730-C42E-714C-9DFD-A647A60137B4}" type="slidenum">
              <a:rPr lang="en-GB" smtClean="0"/>
              <a:t>‹#›</a:t>
            </a:fld>
            <a:endParaRPr lang="en-GB"/>
          </a:p>
        </p:txBody>
      </p:sp>
    </p:spTree>
    <p:extLst>
      <p:ext uri="{BB962C8B-B14F-4D97-AF65-F5344CB8AC3E}">
        <p14:creationId xmlns:p14="http://schemas.microsoft.com/office/powerpoint/2010/main" val="840348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onstruction Page 17">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7E148551-7FCC-4851-86A1-0BA2D18A08EE}"/>
              </a:ext>
            </a:extLst>
          </p:cNvPr>
          <p:cNvSpPr>
            <a:spLocks noGrp="1"/>
          </p:cNvSpPr>
          <p:nvPr>
            <p:ph type="pic" sz="quarter" idx="12"/>
          </p:nvPr>
        </p:nvSpPr>
        <p:spPr>
          <a:xfrm>
            <a:off x="6772277" y="0"/>
            <a:ext cx="5419724" cy="6858000"/>
          </a:xfrm>
          <a:prstGeom prst="rect">
            <a:avLst/>
          </a:prstGeom>
        </p:spPr>
        <p:txBody>
          <a:bodyPr/>
          <a:lstStyle/>
          <a:p>
            <a:endParaRPr lang="id-ID"/>
          </a:p>
        </p:txBody>
      </p:sp>
    </p:spTree>
    <p:extLst>
      <p:ext uri="{BB962C8B-B14F-4D97-AF65-F5344CB8AC3E}">
        <p14:creationId xmlns:p14="http://schemas.microsoft.com/office/powerpoint/2010/main" val="395209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DA5123-F798-50D3-D5F7-35BD7648BE97}"/>
              </a:ext>
            </a:extLst>
          </p:cNvPr>
          <p:cNvSpPr>
            <a:spLocks noGrp="1"/>
          </p:cNvSpPr>
          <p:nvPr>
            <p:ph type="title"/>
          </p:nvPr>
        </p:nvSpPr>
        <p:spPr>
          <a:xfrm>
            <a:off x="504000" y="360668"/>
            <a:ext cx="11181600" cy="700649"/>
          </a:xfrm>
          <a:prstGeom prst="rect">
            <a:avLst/>
          </a:prstGeom>
        </p:spPr>
        <p:txBody>
          <a:bodyPr vert="horz" lIns="72000" tIns="45720" rIns="91440" bIns="45720" rtlCol="0" anchor="ctr">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940D5797-028B-EA21-B513-ACB122CA9E4E}"/>
              </a:ext>
            </a:extLst>
          </p:cNvPr>
          <p:cNvSpPr>
            <a:spLocks noGrp="1"/>
          </p:cNvSpPr>
          <p:nvPr>
            <p:ph type="body" idx="1"/>
          </p:nvPr>
        </p:nvSpPr>
        <p:spPr>
          <a:xfrm>
            <a:off x="503999" y="1241447"/>
            <a:ext cx="11181599" cy="5256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8BB2C672-FC1F-84EB-5438-4AA0A008C89F}"/>
              </a:ext>
            </a:extLst>
          </p:cNvPr>
          <p:cNvSpPr>
            <a:spLocks noGrp="1"/>
          </p:cNvSpPr>
          <p:nvPr>
            <p:ph type="dt" sz="half" idx="2"/>
          </p:nvPr>
        </p:nvSpPr>
        <p:spPr>
          <a:xfrm>
            <a:off x="503999" y="6356350"/>
            <a:ext cx="21600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Construction Directors Seminar 2023</a:t>
            </a:r>
            <a:endParaRPr lang="en-GB" dirty="0"/>
          </a:p>
        </p:txBody>
      </p:sp>
      <p:sp>
        <p:nvSpPr>
          <p:cNvPr id="5" name="Footer Placeholder 4">
            <a:extLst>
              <a:ext uri="{FF2B5EF4-FFF2-40B4-BE49-F238E27FC236}">
                <a16:creationId xmlns:a16="http://schemas.microsoft.com/office/drawing/2014/main" id="{A6FF1DB8-F254-F4A5-3442-85A89568D530}"/>
              </a:ext>
            </a:extLst>
          </p:cNvPr>
          <p:cNvSpPr>
            <a:spLocks noGrp="1"/>
          </p:cNvSpPr>
          <p:nvPr>
            <p:ph type="ftr" sz="quarter" idx="3"/>
          </p:nvPr>
        </p:nvSpPr>
        <p:spPr>
          <a:xfrm>
            <a:off x="5016000" y="6356350"/>
            <a:ext cx="216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45AE201F-DA5F-8551-D8E1-37DE4FF74618}"/>
              </a:ext>
            </a:extLst>
          </p:cNvPr>
          <p:cNvSpPr>
            <a:spLocks noGrp="1"/>
          </p:cNvSpPr>
          <p:nvPr>
            <p:ph type="sldNum" sz="quarter" idx="4"/>
          </p:nvPr>
        </p:nvSpPr>
        <p:spPr>
          <a:xfrm>
            <a:off x="9525598" y="6356350"/>
            <a:ext cx="21600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37A0D5A-3AA5-44E3-8DEE-E8B05B9624E4}" type="slidenum">
              <a:rPr lang="en-GB" smtClean="0"/>
              <a:pPr/>
              <a:t>‹#›</a:t>
            </a:fld>
            <a:endParaRPr lang="en-GB" dirty="0"/>
          </a:p>
        </p:txBody>
      </p:sp>
    </p:spTree>
    <p:extLst>
      <p:ext uri="{BB962C8B-B14F-4D97-AF65-F5344CB8AC3E}">
        <p14:creationId xmlns:p14="http://schemas.microsoft.com/office/powerpoint/2010/main" val="3845360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8" r:id="rId6"/>
    <p:sldLayoutId id="2147483679" r:id="rId7"/>
    <p:sldLayoutId id="2147483680" r:id="rId8"/>
    <p:sldLayoutId id="2147483681" r:id="rId9"/>
    <p:sldLayoutId id="2147483682" r:id="rId10"/>
    <p:sldLayoutId id="2147483683" r:id="rId11"/>
  </p:sldLayoutIdLst>
  <p:hf sldNum="0" hdr="0" ftr="0"/>
  <p:txStyles>
    <p:titleStyle>
      <a:lvl1pPr algn="l" defTabSz="914400" rtl="0" eaLnBrk="1" latinLnBrk="0" hangingPunct="1">
        <a:lnSpc>
          <a:spcPct val="80000"/>
        </a:lnSpc>
        <a:spcBef>
          <a:spcPct val="0"/>
        </a:spcBef>
        <a:buNone/>
        <a:defRPr sz="3600" b="1" kern="1200">
          <a:solidFill>
            <a:schemeClr val="tx2"/>
          </a:solidFill>
          <a:latin typeface="+mj-lt"/>
          <a:ea typeface="+mj-ea"/>
          <a:cs typeface="+mj-cs"/>
        </a:defRPr>
      </a:lvl1pPr>
    </p:titleStyle>
    <p:bodyStyle>
      <a:lvl1pPr marL="144000" indent="-144000" algn="l" defTabSz="914400" rtl="0" eaLnBrk="1" latinLnBrk="0" hangingPunct="1">
        <a:lnSpc>
          <a:spcPct val="90000"/>
        </a:lnSpc>
        <a:spcBef>
          <a:spcPts val="12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DA5123-F798-50D3-D5F7-35BD7648BE97}"/>
              </a:ext>
            </a:extLst>
          </p:cNvPr>
          <p:cNvSpPr>
            <a:spLocks noGrp="1"/>
          </p:cNvSpPr>
          <p:nvPr>
            <p:ph type="title"/>
          </p:nvPr>
        </p:nvSpPr>
        <p:spPr>
          <a:xfrm>
            <a:off x="504000" y="360668"/>
            <a:ext cx="11181600" cy="700649"/>
          </a:xfrm>
          <a:prstGeom prst="rect">
            <a:avLst/>
          </a:prstGeom>
        </p:spPr>
        <p:txBody>
          <a:bodyPr vert="horz" lIns="72000" tIns="45720" rIns="91440" bIns="45720" rtlCol="0" anchor="ctr">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940D5797-028B-EA21-B513-ACB122CA9E4E}"/>
              </a:ext>
            </a:extLst>
          </p:cNvPr>
          <p:cNvSpPr>
            <a:spLocks noGrp="1"/>
          </p:cNvSpPr>
          <p:nvPr>
            <p:ph type="body" idx="1"/>
          </p:nvPr>
        </p:nvSpPr>
        <p:spPr>
          <a:xfrm>
            <a:off x="503999" y="1241447"/>
            <a:ext cx="11181599" cy="5256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8BB2C672-FC1F-84EB-5438-4AA0A008C89F}"/>
              </a:ext>
            </a:extLst>
          </p:cNvPr>
          <p:cNvSpPr>
            <a:spLocks noGrp="1"/>
          </p:cNvSpPr>
          <p:nvPr>
            <p:ph type="dt" sz="half" idx="2"/>
          </p:nvPr>
        </p:nvSpPr>
        <p:spPr>
          <a:xfrm>
            <a:off x="503999" y="6356350"/>
            <a:ext cx="2306436" cy="365125"/>
          </a:xfrm>
          <a:prstGeom prst="rect">
            <a:avLst/>
          </a:prstGeom>
        </p:spPr>
        <p:txBody>
          <a:bodyPr vert="horz" lIns="91440" tIns="45720" rIns="91440" bIns="45720" rtlCol="0" anchor="ctr"/>
          <a:lstStyle>
            <a:lvl1pPr algn="l">
              <a:defRPr sz="1000">
                <a:solidFill>
                  <a:schemeClr val="tx1">
                    <a:tint val="75000"/>
                  </a:schemeClr>
                </a:solidFill>
                <a:latin typeface="Proxima Nova Rg" panose="02000506030000020004" pitchFamily="50" charset="0"/>
              </a:defRPr>
            </a:lvl1pPr>
          </a:lstStyle>
          <a:p>
            <a:r>
              <a:rPr lang="en-US" dirty="0"/>
              <a:t>Construction Directors Seminar 2023</a:t>
            </a:r>
            <a:endParaRPr lang="en-GB" dirty="0"/>
          </a:p>
        </p:txBody>
      </p:sp>
      <p:sp>
        <p:nvSpPr>
          <p:cNvPr id="5" name="Footer Placeholder 4">
            <a:extLst>
              <a:ext uri="{FF2B5EF4-FFF2-40B4-BE49-F238E27FC236}">
                <a16:creationId xmlns:a16="http://schemas.microsoft.com/office/drawing/2014/main" id="{A6FF1DB8-F254-F4A5-3442-85A89568D530}"/>
              </a:ext>
            </a:extLst>
          </p:cNvPr>
          <p:cNvSpPr>
            <a:spLocks noGrp="1"/>
          </p:cNvSpPr>
          <p:nvPr>
            <p:ph type="ftr" sz="quarter" idx="3"/>
          </p:nvPr>
        </p:nvSpPr>
        <p:spPr>
          <a:xfrm>
            <a:off x="5016000" y="6356350"/>
            <a:ext cx="216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45AE201F-DA5F-8551-D8E1-37DE4FF74618}"/>
              </a:ext>
            </a:extLst>
          </p:cNvPr>
          <p:cNvSpPr>
            <a:spLocks noGrp="1"/>
          </p:cNvSpPr>
          <p:nvPr>
            <p:ph type="sldNum" sz="quarter" idx="4"/>
          </p:nvPr>
        </p:nvSpPr>
        <p:spPr>
          <a:xfrm>
            <a:off x="9525598" y="6356350"/>
            <a:ext cx="21600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37A0D5A-3AA5-44E3-8DEE-E8B05B9624E4}" type="slidenum">
              <a:rPr lang="en-GB" smtClean="0"/>
              <a:pPr/>
              <a:t>‹#›</a:t>
            </a:fld>
            <a:endParaRPr lang="en-GB" dirty="0"/>
          </a:p>
        </p:txBody>
      </p:sp>
    </p:spTree>
    <p:extLst>
      <p:ext uri="{BB962C8B-B14F-4D97-AF65-F5344CB8AC3E}">
        <p14:creationId xmlns:p14="http://schemas.microsoft.com/office/powerpoint/2010/main" val="313310918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Lst>
  <p:hf sldNum="0" hdr="0" ftr="0"/>
  <p:txStyles>
    <p:titleStyle>
      <a:lvl1pPr algn="l" defTabSz="914400" rtl="0" eaLnBrk="1" latinLnBrk="0" hangingPunct="1">
        <a:lnSpc>
          <a:spcPct val="80000"/>
        </a:lnSpc>
        <a:spcBef>
          <a:spcPct val="0"/>
        </a:spcBef>
        <a:buNone/>
        <a:defRPr sz="3600" b="1" kern="1200">
          <a:solidFill>
            <a:schemeClr val="tx2"/>
          </a:solidFill>
          <a:latin typeface="+mj-lt"/>
          <a:ea typeface="+mj-ea"/>
          <a:cs typeface="+mj-cs"/>
        </a:defRPr>
      </a:lvl1pPr>
    </p:titleStyle>
    <p:bodyStyle>
      <a:lvl1pPr marL="144000" indent="-144000" algn="l" defTabSz="914400" rtl="0" eaLnBrk="1" latinLnBrk="0" hangingPunct="1">
        <a:lnSpc>
          <a:spcPct val="90000"/>
        </a:lnSpc>
        <a:spcBef>
          <a:spcPts val="12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jpeg"/><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1.svg"/><Relationship Id="rId2" Type="http://schemas.openxmlformats.org/officeDocument/2006/relationships/image" Target="../media/image48.png"/><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 Id="rId5" Type="http://schemas.openxmlformats.org/officeDocument/2006/relationships/image" Target="../media/image55.jpe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6.jpeg"/><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60.jpeg"/><Relationship Id="rId2" Type="http://schemas.openxmlformats.org/officeDocument/2006/relationships/image" Target="../media/image45.png"/><Relationship Id="rId1" Type="http://schemas.openxmlformats.org/officeDocument/2006/relationships/slideLayout" Target="../slideLayouts/slideLayout8.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 Id="rId5" Type="http://schemas.openxmlformats.org/officeDocument/2006/relationships/image" Target="../media/image62.png"/><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65.pn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6.jpeg"/><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18" Type="http://schemas.openxmlformats.org/officeDocument/2006/relationships/image" Target="../media/image80.png"/><Relationship Id="rId3" Type="http://schemas.microsoft.com/office/2007/relationships/hdphoto" Target="../media/hdphoto1.wdp"/><Relationship Id="rId21" Type="http://schemas.openxmlformats.org/officeDocument/2006/relationships/image" Target="../media/image83.svg"/><Relationship Id="rId7" Type="http://schemas.openxmlformats.org/officeDocument/2006/relationships/image" Target="../media/image69.svg"/><Relationship Id="rId12" Type="http://schemas.openxmlformats.org/officeDocument/2006/relationships/image" Target="../media/image74.png"/><Relationship Id="rId17" Type="http://schemas.openxmlformats.org/officeDocument/2006/relationships/image" Target="../media/image79.jpeg"/><Relationship Id="rId2" Type="http://schemas.openxmlformats.org/officeDocument/2006/relationships/image" Target="../media/image67.png"/><Relationship Id="rId16" Type="http://schemas.openxmlformats.org/officeDocument/2006/relationships/image" Target="../media/image78.jpeg"/><Relationship Id="rId20" Type="http://schemas.openxmlformats.org/officeDocument/2006/relationships/image" Target="../media/image82.png"/><Relationship Id="rId1" Type="http://schemas.openxmlformats.org/officeDocument/2006/relationships/slideLayout" Target="../slideLayouts/slideLayout8.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46.png"/><Relationship Id="rId15" Type="http://schemas.openxmlformats.org/officeDocument/2006/relationships/image" Target="../media/image77.svg"/><Relationship Id="rId23" Type="http://schemas.openxmlformats.org/officeDocument/2006/relationships/image" Target="../media/image85.svg"/><Relationship Id="rId10" Type="http://schemas.openxmlformats.org/officeDocument/2006/relationships/image" Target="../media/image72.png"/><Relationship Id="rId19" Type="http://schemas.openxmlformats.org/officeDocument/2006/relationships/image" Target="../media/image81.svg"/><Relationship Id="rId4" Type="http://schemas.openxmlformats.org/officeDocument/2006/relationships/image" Target="../media/image45.png"/><Relationship Id="rId9" Type="http://schemas.openxmlformats.org/officeDocument/2006/relationships/image" Target="../media/image71.svg"/><Relationship Id="rId14" Type="http://schemas.openxmlformats.org/officeDocument/2006/relationships/image" Target="../media/image76.png"/><Relationship Id="rId22"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8.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46.png"/><Relationship Id="rId3" Type="http://schemas.openxmlformats.org/officeDocument/2006/relationships/image" Target="../media/image90.svg"/><Relationship Id="rId7" Type="http://schemas.openxmlformats.org/officeDocument/2006/relationships/image" Target="../media/image94.svg"/><Relationship Id="rId12" Type="http://schemas.openxmlformats.org/officeDocument/2006/relationships/image" Target="../media/image45.png"/><Relationship Id="rId2" Type="http://schemas.openxmlformats.org/officeDocument/2006/relationships/image" Target="../media/image89.png"/><Relationship Id="rId1" Type="http://schemas.openxmlformats.org/officeDocument/2006/relationships/slideLayout" Target="../slideLayouts/slideLayout8.xml"/><Relationship Id="rId6" Type="http://schemas.openxmlformats.org/officeDocument/2006/relationships/image" Target="../media/image93.png"/><Relationship Id="rId11" Type="http://schemas.openxmlformats.org/officeDocument/2006/relationships/image" Target="../media/image98.svg"/><Relationship Id="rId5" Type="http://schemas.openxmlformats.org/officeDocument/2006/relationships/image" Target="../media/image92.sv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svg"/><Relationship Id="rId14" Type="http://schemas.openxmlformats.org/officeDocument/2006/relationships/image" Target="../media/image99.png"/></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104.png"/></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chart" Target="../charts/chart3.xml"/><Relationship Id="rId4" Type="http://schemas.openxmlformats.org/officeDocument/2006/relationships/chart" Target="../charts/chart2.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chart" Target="../charts/chart5.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107.png"/></Relationships>
</file>

<file path=ppt/slides/_rels/slide6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106.png"/><Relationship Id="rId7" Type="http://schemas.openxmlformats.org/officeDocument/2006/relationships/image" Target="../media/image111.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7.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9.emf"/></Relationships>
</file>

<file path=ppt/slides/_rels/slide70.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svg"/><Relationship Id="rId18" Type="http://schemas.openxmlformats.org/officeDocument/2006/relationships/image" Target="../media/image123.png"/><Relationship Id="rId3" Type="http://schemas.openxmlformats.org/officeDocument/2006/relationships/diagramData" Target="../diagrams/data1.xml"/><Relationship Id="rId21" Type="http://schemas.openxmlformats.org/officeDocument/2006/relationships/image" Target="../media/image126.svg"/><Relationship Id="rId7" Type="http://schemas.microsoft.com/office/2007/relationships/diagramDrawing" Target="../diagrams/drawing1.xml"/><Relationship Id="rId12" Type="http://schemas.openxmlformats.org/officeDocument/2006/relationships/image" Target="../media/image117.png"/><Relationship Id="rId17" Type="http://schemas.openxmlformats.org/officeDocument/2006/relationships/image" Target="../media/image122.svg"/><Relationship Id="rId2" Type="http://schemas.openxmlformats.org/officeDocument/2006/relationships/notesSlide" Target="../notesSlides/notesSlide47.xml"/><Relationship Id="rId16" Type="http://schemas.openxmlformats.org/officeDocument/2006/relationships/image" Target="../media/image121.png"/><Relationship Id="rId20" Type="http://schemas.openxmlformats.org/officeDocument/2006/relationships/image" Target="../media/image125.png"/><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image" Target="../media/image116.svg"/><Relationship Id="rId5" Type="http://schemas.openxmlformats.org/officeDocument/2006/relationships/diagramQuickStyle" Target="../diagrams/quickStyle1.xml"/><Relationship Id="rId15" Type="http://schemas.openxmlformats.org/officeDocument/2006/relationships/image" Target="../media/image120.svg"/><Relationship Id="rId23" Type="http://schemas.openxmlformats.org/officeDocument/2006/relationships/image" Target="../media/image128.svg"/><Relationship Id="rId10" Type="http://schemas.openxmlformats.org/officeDocument/2006/relationships/image" Target="../media/image115.png"/><Relationship Id="rId19" Type="http://schemas.openxmlformats.org/officeDocument/2006/relationships/image" Target="../media/image124.svg"/><Relationship Id="rId4" Type="http://schemas.openxmlformats.org/officeDocument/2006/relationships/diagramLayout" Target="../diagrams/layout1.xml"/><Relationship Id="rId9" Type="http://schemas.openxmlformats.org/officeDocument/2006/relationships/image" Target="../media/image114.svg"/><Relationship Id="rId14" Type="http://schemas.openxmlformats.org/officeDocument/2006/relationships/image" Target="../media/image119.png"/><Relationship Id="rId22" Type="http://schemas.openxmlformats.org/officeDocument/2006/relationships/image" Target="../media/image127.png"/></Relationships>
</file>

<file path=ppt/slides/_rels/slide71.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notesSlide" Target="../notesSlides/notesSlide48.xml"/><Relationship Id="rId7" Type="http://schemas.openxmlformats.org/officeDocument/2006/relationships/image" Target="../media/image132.jpe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131.jpg"/><Relationship Id="rId5" Type="http://schemas.openxmlformats.org/officeDocument/2006/relationships/image" Target="../media/image130.JPG"/><Relationship Id="rId4" Type="http://schemas.openxmlformats.org/officeDocument/2006/relationships/image" Target="../media/image129.jpg"/></Relationships>
</file>

<file path=ppt/slides/_rels/slide72.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135.png"/><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134.png"/><Relationship Id="rId5" Type="http://schemas.openxmlformats.org/officeDocument/2006/relationships/notesSlide" Target="../notesSlides/notesSlide49.xml"/><Relationship Id="rId4"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138.jpeg"/><Relationship Id="rId5" Type="http://schemas.openxmlformats.org/officeDocument/2006/relationships/image" Target="../media/image137.png"/><Relationship Id="rId4" Type="http://schemas.openxmlformats.org/officeDocument/2006/relationships/image" Target="../media/image136.jpeg"/></Relationships>
</file>

<file path=ppt/slides/_rels/slide74.xml.rels><?xml version="1.0" encoding="UTF-8" standalone="yes"?>
<Relationships xmlns="http://schemas.openxmlformats.org/package/2006/relationships"><Relationship Id="rId8" Type="http://schemas.openxmlformats.org/officeDocument/2006/relationships/image" Target="../media/image143.JPG"/><Relationship Id="rId3" Type="http://schemas.openxmlformats.org/officeDocument/2006/relationships/notesSlide" Target="../notesSlides/notesSlide51.xml"/><Relationship Id="rId7" Type="http://schemas.openxmlformats.org/officeDocument/2006/relationships/image" Target="../media/image142.jpeg"/><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5.xml"/><Relationship Id="rId1" Type="http://schemas.openxmlformats.org/officeDocument/2006/relationships/tags" Target="../tags/tag5.xml"/><Relationship Id="rId5" Type="http://schemas.openxmlformats.org/officeDocument/2006/relationships/image" Target="../media/image145.JPG"/><Relationship Id="rId4" Type="http://schemas.openxmlformats.org/officeDocument/2006/relationships/image" Target="../media/image144.png"/></Relationships>
</file>

<file path=ppt/slides/_rels/slide7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5.xml"/><Relationship Id="rId1" Type="http://schemas.openxmlformats.org/officeDocument/2006/relationships/tags" Target="../tags/tag6.xml"/><Relationship Id="rId5" Type="http://schemas.openxmlformats.org/officeDocument/2006/relationships/image" Target="../media/image107.png"/><Relationship Id="rId4" Type="http://schemas.openxmlformats.org/officeDocument/2006/relationships/image" Target="../media/image106.png"/></Relationships>
</file>

<file path=ppt/slides/_rels/slide78.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notesSlide" Target="../notesSlides/notesSlide54.xml"/><Relationship Id="rId7" Type="http://schemas.openxmlformats.org/officeDocument/2006/relationships/image" Target="../media/image148.png"/><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image" Target="../media/image147.png"/><Relationship Id="rId5" Type="http://schemas.openxmlformats.org/officeDocument/2006/relationships/image" Target="../media/image106.png"/><Relationship Id="rId4" Type="http://schemas.openxmlformats.org/officeDocument/2006/relationships/image" Target="../media/image146.png"/></Relationships>
</file>

<file path=ppt/slides/_rels/slide7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0.emf"/></Relationships>
</file>

<file path=ppt/slides/_rels/slide8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image" Target="../media/image151.jpeg"/><Relationship Id="rId4" Type="http://schemas.openxmlformats.org/officeDocument/2006/relationships/image" Target="../media/image150.png"/></Relationships>
</file>

<file path=ppt/slides/_rels/slide8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154.png"/><Relationship Id="rId5" Type="http://schemas.openxmlformats.org/officeDocument/2006/relationships/image" Target="../media/image106.png"/><Relationship Id="rId4" Type="http://schemas.openxmlformats.org/officeDocument/2006/relationships/image" Target="../media/image153.png"/></Relationships>
</file>

<file path=ppt/slides/_rels/slide8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image" Target="../media/image158.svg"/><Relationship Id="rId5" Type="http://schemas.openxmlformats.org/officeDocument/2006/relationships/image" Target="../media/image157.png"/><Relationship Id="rId4" Type="http://schemas.openxmlformats.org/officeDocument/2006/relationships/image" Target="../media/image156.svg"/></Relationships>
</file>

<file path=ppt/slides/_rels/slide8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8.xml"/><Relationship Id="rId1" Type="http://schemas.openxmlformats.org/officeDocument/2006/relationships/slideLayout" Target="../slideLayouts/slideLayout5.xml"/><Relationship Id="rId5" Type="http://schemas.openxmlformats.org/officeDocument/2006/relationships/image" Target="../media/image160.png"/><Relationship Id="rId4" Type="http://schemas.openxmlformats.org/officeDocument/2006/relationships/image" Target="../media/image159.png"/></Relationships>
</file>

<file path=ppt/slides/_rels/slide8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9.xml"/><Relationship Id="rId1" Type="http://schemas.openxmlformats.org/officeDocument/2006/relationships/slideLayout" Target="../slideLayouts/slideLayout5.xml"/><Relationship Id="rId5" Type="http://schemas.openxmlformats.org/officeDocument/2006/relationships/image" Target="../media/image163.png"/><Relationship Id="rId4" Type="http://schemas.openxmlformats.org/officeDocument/2006/relationships/image" Target="../media/image162.png"/></Relationships>
</file>

<file path=ppt/slides/_rels/slide8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0.xml"/><Relationship Id="rId1" Type="http://schemas.openxmlformats.org/officeDocument/2006/relationships/slideLayout" Target="../slideLayouts/slideLayout5.xml"/><Relationship Id="rId5" Type="http://schemas.openxmlformats.org/officeDocument/2006/relationships/image" Target="../media/image163.png"/><Relationship Id="rId4" Type="http://schemas.openxmlformats.org/officeDocument/2006/relationships/image" Target="../media/image162.png"/></Relationships>
</file>

<file path=ppt/slides/_rels/slide8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image" Target="../media/image164.png"/><Relationship Id="rId5" Type="http://schemas.openxmlformats.org/officeDocument/2006/relationships/image" Target="../media/image106.png"/><Relationship Id="rId4" Type="http://schemas.openxmlformats.org/officeDocument/2006/relationships/image" Target="../media/image107.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xml"/><Relationship Id="rId1" Type="http://schemas.openxmlformats.org/officeDocument/2006/relationships/tags" Target="../tags/tag9.xml"/><Relationship Id="rId5" Type="http://schemas.openxmlformats.org/officeDocument/2006/relationships/image" Target="../media/image166.png"/><Relationship Id="rId4" Type="http://schemas.openxmlformats.org/officeDocument/2006/relationships/image" Target="../media/image165.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xml"/><Relationship Id="rId1" Type="http://schemas.openxmlformats.org/officeDocument/2006/relationships/tags" Target="../tags/tag10.xml"/><Relationship Id="rId5" Type="http://schemas.openxmlformats.org/officeDocument/2006/relationships/image" Target="../media/image105.png"/><Relationship Id="rId4" Type="http://schemas.openxmlformats.org/officeDocument/2006/relationships/image" Target="../media/image167.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5.xml"/><Relationship Id="rId1" Type="http://schemas.openxmlformats.org/officeDocument/2006/relationships/tags" Target="../tags/tag11.xml"/><Relationship Id="rId5" Type="http://schemas.openxmlformats.org/officeDocument/2006/relationships/image" Target="../media/image107.png"/><Relationship Id="rId4" Type="http://schemas.openxmlformats.org/officeDocument/2006/relationships/image" Target="../media/image106.png"/></Relationships>
</file>

<file path=ppt/slides/_rels/slide9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6.png"/><Relationship Id="rId7" Type="http://schemas.openxmlformats.org/officeDocument/2006/relationships/diagramColors" Target="../diagrams/colors2.xml"/><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06.png"/><Relationship Id="rId7" Type="http://schemas.openxmlformats.org/officeDocument/2006/relationships/diagramColors" Target="../diagrams/colors3.xml"/><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7.xml"/><Relationship Id="rId1" Type="http://schemas.openxmlformats.org/officeDocument/2006/relationships/slideLayout" Target="../slideLayouts/slideLayout5.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9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8.xml"/><Relationship Id="rId1" Type="http://schemas.openxmlformats.org/officeDocument/2006/relationships/slideLayout" Target="../slideLayouts/slideLayout5.xml"/><Relationship Id="rId5" Type="http://schemas.openxmlformats.org/officeDocument/2006/relationships/image" Target="../media/image173.jpeg"/><Relationship Id="rId4" Type="http://schemas.openxmlformats.org/officeDocument/2006/relationships/image" Target="../media/image172.png"/></Relationships>
</file>

<file path=ppt/slides/_rels/slide9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9.xml"/><Relationship Id="rId1" Type="http://schemas.openxmlformats.org/officeDocument/2006/relationships/slideLayout" Target="../slideLayouts/slideLayout5.xml"/><Relationship Id="rId5" Type="http://schemas.openxmlformats.org/officeDocument/2006/relationships/image" Target="../media/image175.png"/><Relationship Id="rId4" Type="http://schemas.openxmlformats.org/officeDocument/2006/relationships/image" Target="../media/image174.png"/></Relationships>
</file>

<file path=ppt/slides/_rels/slide97.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3251B-D0E4-F0AC-D04E-54C9C81CCD71}"/>
              </a:ext>
            </a:extLst>
          </p:cNvPr>
          <p:cNvSpPr>
            <a:spLocks noGrp="1"/>
          </p:cNvSpPr>
          <p:nvPr>
            <p:ph type="title"/>
          </p:nvPr>
        </p:nvSpPr>
        <p:spPr>
          <a:xfrm>
            <a:off x="576000" y="2462706"/>
            <a:ext cx="5941404" cy="1211010"/>
          </a:xfrm>
        </p:spPr>
        <p:txBody>
          <a:bodyPr/>
          <a:lstStyle/>
          <a:p>
            <a:r>
              <a:rPr lang="en-GB" dirty="0">
                <a:latin typeface="Proxima Nova Black" panose="02000506030000020004" pitchFamily="50" charset="0"/>
              </a:rPr>
              <a:t>MD &amp; HODs</a:t>
            </a:r>
            <a:br>
              <a:rPr lang="en-GB" dirty="0">
                <a:latin typeface="Proxima Nova Black" panose="02000506030000020004" pitchFamily="50" charset="0"/>
              </a:rPr>
            </a:br>
            <a:r>
              <a:rPr lang="en-GB" dirty="0">
                <a:latin typeface="Proxima Nova Black" panose="02000506030000020004" pitchFamily="50" charset="0"/>
              </a:rPr>
              <a:t>H&amp;S leadership</a:t>
            </a:r>
          </a:p>
        </p:txBody>
      </p:sp>
      <p:sp>
        <p:nvSpPr>
          <p:cNvPr id="3" name="Text Placeholder 2">
            <a:extLst>
              <a:ext uri="{FF2B5EF4-FFF2-40B4-BE49-F238E27FC236}">
                <a16:creationId xmlns:a16="http://schemas.microsoft.com/office/drawing/2014/main" id="{1F9E3D03-3023-3EE6-80E9-34FF5D1ECD52}"/>
              </a:ext>
            </a:extLst>
          </p:cNvPr>
          <p:cNvSpPr>
            <a:spLocks noGrp="1"/>
          </p:cNvSpPr>
          <p:nvPr>
            <p:ph type="body" sz="quarter" idx="14"/>
          </p:nvPr>
        </p:nvSpPr>
        <p:spPr>
          <a:xfrm>
            <a:off x="405624" y="5037285"/>
            <a:ext cx="6282155" cy="399364"/>
          </a:xfrm>
        </p:spPr>
        <p:txBody>
          <a:bodyPr/>
          <a:lstStyle/>
          <a:p>
            <a:r>
              <a:rPr lang="en-GB" sz="2400" dirty="0">
                <a:latin typeface="Proxima Nova Black" panose="02000506030000020004" pitchFamily="50" charset="0"/>
              </a:rPr>
              <a:t>Abigail Bainbridge/ Andrew Marvin/</a:t>
            </a:r>
            <a:endParaRPr lang="en-GB" dirty="0">
              <a:latin typeface="Proxima Nova Black" panose="02000506030000020004" pitchFamily="50" charset="0"/>
            </a:endParaRPr>
          </a:p>
          <a:p>
            <a:r>
              <a:rPr lang="en-GB" dirty="0">
                <a:latin typeface="Proxima Nova Black" panose="02000506030000020004" pitchFamily="50" charset="0"/>
              </a:rPr>
              <a:t>Barry Gorman/ Tom Weller</a:t>
            </a:r>
            <a:endParaRPr lang="en-GB" sz="2400" dirty="0">
              <a:latin typeface="Proxima Nova Black" panose="02000506030000020004" pitchFamily="50" charset="0"/>
            </a:endParaRPr>
          </a:p>
        </p:txBody>
      </p:sp>
      <p:sp>
        <p:nvSpPr>
          <p:cNvPr id="5" name="Text Placeholder 4">
            <a:extLst>
              <a:ext uri="{FF2B5EF4-FFF2-40B4-BE49-F238E27FC236}">
                <a16:creationId xmlns:a16="http://schemas.microsoft.com/office/drawing/2014/main" id="{088DAAA9-A1D4-8483-4363-7F5F2CEC3A8F}"/>
              </a:ext>
            </a:extLst>
          </p:cNvPr>
          <p:cNvSpPr>
            <a:spLocks noGrp="1"/>
          </p:cNvSpPr>
          <p:nvPr>
            <p:ph type="body" sz="quarter" idx="17"/>
          </p:nvPr>
        </p:nvSpPr>
        <p:spPr>
          <a:xfrm>
            <a:off x="576000" y="3869600"/>
            <a:ext cx="3600000" cy="28800"/>
          </a:xfrm>
        </p:spPr>
        <p:txBody>
          <a:bodyPr/>
          <a:lstStyle/>
          <a:p>
            <a:endParaRPr lang="en-GB" dirty="0"/>
          </a:p>
        </p:txBody>
      </p:sp>
      <p:sp>
        <p:nvSpPr>
          <p:cNvPr id="6" name="Text Placeholder 5">
            <a:extLst>
              <a:ext uri="{FF2B5EF4-FFF2-40B4-BE49-F238E27FC236}">
                <a16:creationId xmlns:a16="http://schemas.microsoft.com/office/drawing/2014/main" id="{538B03E6-B8A2-9C86-4121-B2E695ACA415}"/>
              </a:ext>
            </a:extLst>
          </p:cNvPr>
          <p:cNvSpPr>
            <a:spLocks noGrp="1"/>
          </p:cNvSpPr>
          <p:nvPr>
            <p:ph type="body" sz="quarter" idx="18"/>
          </p:nvPr>
        </p:nvSpPr>
        <p:spPr/>
        <p:txBody>
          <a:bodyPr/>
          <a:lstStyle/>
          <a:p>
            <a:r>
              <a:rPr lang="en-GB" dirty="0">
                <a:latin typeface="Proxima Nova Black" panose="02000506030000020004" pitchFamily="50" charset="0"/>
              </a:rPr>
              <a:t>October/ November 2023</a:t>
            </a:r>
          </a:p>
        </p:txBody>
      </p:sp>
      <p:sp>
        <p:nvSpPr>
          <p:cNvPr id="10" name="TextBox 9">
            <a:extLst>
              <a:ext uri="{FF2B5EF4-FFF2-40B4-BE49-F238E27FC236}">
                <a16:creationId xmlns:a16="http://schemas.microsoft.com/office/drawing/2014/main" id="{680A2F31-3E67-5803-9A30-E61B5033E7FC}"/>
              </a:ext>
            </a:extLst>
          </p:cNvPr>
          <p:cNvSpPr txBox="1"/>
          <p:nvPr/>
        </p:nvSpPr>
        <p:spPr>
          <a:xfrm>
            <a:off x="5366713" y="5595938"/>
            <a:ext cx="4025742" cy="419538"/>
          </a:xfrm>
          <a:prstGeom prst="rect">
            <a:avLst/>
          </a:prstGeom>
          <a:noFill/>
        </p:spPr>
        <p:txBody>
          <a:bodyPr wrap="square" rtlCol="0">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F795F"/>
                </a:solidFill>
                <a:effectLst/>
                <a:uLnTx/>
                <a:uFillTx/>
                <a:latin typeface="Arial Nova" panose="020B0504020202020204" pitchFamily="34" charset="0"/>
                <a:ea typeface="+mn-ea"/>
                <a:cs typeface="+mn-cs"/>
              </a:rPr>
              <a:t>Date</a:t>
            </a:r>
          </a:p>
        </p:txBody>
      </p:sp>
      <p:sp>
        <p:nvSpPr>
          <p:cNvPr id="7" name="Date Placeholder 2"/>
          <p:cNvSpPr txBox="1">
            <a:spLocks/>
          </p:cNvSpPr>
          <p:nvPr/>
        </p:nvSpPr>
        <p:spPr>
          <a:xfrm>
            <a:off x="663023" y="1097279"/>
            <a:ext cx="2763987" cy="89849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AB28B">
                    <a:lumMod val="50000"/>
                  </a:srgbClr>
                </a:solidFill>
                <a:latin typeface="Arial Black" panose="020B0A04020102020204" pitchFamily="34" charset="0"/>
              </a:rPr>
              <a:t>Leading H&amp;S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AB28B">
                    <a:lumMod val="50000"/>
                  </a:srgbClr>
                </a:solidFill>
                <a:effectLst/>
                <a:uLnTx/>
                <a:uFillTx/>
                <a:latin typeface="Arial Black" panose="020B0A04020102020204" pitchFamily="34" charset="0"/>
                <a:ea typeface="+mn-ea"/>
                <a:cs typeface="+mn-cs"/>
              </a:rPr>
              <a:t>MD and HODS</a:t>
            </a:r>
          </a:p>
        </p:txBody>
      </p:sp>
    </p:spTree>
    <p:extLst>
      <p:ext uri="{BB962C8B-B14F-4D97-AF65-F5344CB8AC3E}">
        <p14:creationId xmlns:p14="http://schemas.microsoft.com/office/powerpoint/2010/main" val="194122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latin typeface="Proxima Nova Black" panose="02000506030000020004" pitchFamily="50" charset="0"/>
              </a:rPr>
              <a:t>Key health and safety legislation</a:t>
            </a:r>
          </a:p>
        </p:txBody>
      </p:sp>
      <p:sp>
        <p:nvSpPr>
          <p:cNvPr id="7" name="TextBox 6">
            <a:extLst>
              <a:ext uri="{FF2B5EF4-FFF2-40B4-BE49-F238E27FC236}">
                <a16:creationId xmlns:a16="http://schemas.microsoft.com/office/drawing/2014/main" id="{71358F69-A863-6574-3BD4-1B28C4099A6F}"/>
              </a:ext>
            </a:extLst>
          </p:cNvPr>
          <p:cNvSpPr txBox="1"/>
          <p:nvPr/>
        </p:nvSpPr>
        <p:spPr>
          <a:xfrm>
            <a:off x="995950" y="1967360"/>
            <a:ext cx="3466648" cy="646331"/>
          </a:xfrm>
          <a:prstGeom prst="rect">
            <a:avLst/>
          </a:prstGeom>
          <a:noFill/>
        </p:spPr>
        <p:txBody>
          <a:bodyPr wrap="square" rtlCol="0">
            <a:spAutoFit/>
          </a:bodyPr>
          <a:lstStyle/>
          <a:p>
            <a:pPr algn="ctr"/>
            <a:r>
              <a:rPr lang="en-GB" sz="3600" b="1" dirty="0">
                <a:solidFill>
                  <a:schemeClr val="accent1"/>
                </a:solidFill>
                <a:latin typeface="Proxima Nova Rg" panose="02000506030000020004" pitchFamily="50" charset="0"/>
              </a:rPr>
              <a:t>CRIMINAL LAW</a:t>
            </a:r>
          </a:p>
        </p:txBody>
      </p:sp>
      <p:sp>
        <p:nvSpPr>
          <p:cNvPr id="10" name="Rectangle 9"/>
          <p:cNvSpPr/>
          <p:nvPr/>
        </p:nvSpPr>
        <p:spPr>
          <a:xfrm>
            <a:off x="476539" y="2631077"/>
            <a:ext cx="5476692" cy="1877437"/>
          </a:xfrm>
          <a:prstGeom prst="rect">
            <a:avLst/>
          </a:prstGeom>
        </p:spPr>
        <p:txBody>
          <a:bodyPr wrap="none">
            <a:spAutoFit/>
          </a:bodyPr>
          <a:lstStyle/>
          <a:p>
            <a:r>
              <a:rPr lang="en-GB" sz="2400" dirty="0">
                <a:solidFill>
                  <a:schemeClr val="tx2"/>
                </a:solidFill>
                <a:latin typeface="Proxima Nova Rg" panose="02000506030000020004" pitchFamily="50" charset="0"/>
              </a:rPr>
              <a:t>Health &amp; Safety at Work (etc.) Act 1974  </a:t>
            </a:r>
          </a:p>
          <a:p>
            <a:pPr marL="342900" indent="-342900">
              <a:buFont typeface="Wingdings" panose="05000000000000000000" pitchFamily="2" charset="2"/>
              <a:buChar char="v"/>
            </a:pPr>
            <a:r>
              <a:rPr lang="en-GB" dirty="0">
                <a:solidFill>
                  <a:schemeClr val="tx2"/>
                </a:solidFill>
                <a:latin typeface="Proxima Nova Rg" panose="02000506030000020004" pitchFamily="50" charset="0"/>
              </a:rPr>
              <a:t>Employers duty</a:t>
            </a:r>
          </a:p>
          <a:p>
            <a:pPr marL="342900" indent="-342900">
              <a:buFont typeface="Wingdings" panose="05000000000000000000" pitchFamily="2" charset="2"/>
              <a:buChar char="v"/>
            </a:pPr>
            <a:r>
              <a:rPr lang="en-GB" dirty="0">
                <a:solidFill>
                  <a:schemeClr val="tx2"/>
                </a:solidFill>
                <a:latin typeface="Proxima Nova Rg" panose="02000506030000020004" pitchFamily="50" charset="0"/>
              </a:rPr>
              <a:t>Duty to non-employees</a:t>
            </a:r>
          </a:p>
          <a:p>
            <a:pPr marL="342900" indent="-342900">
              <a:buFont typeface="Wingdings" panose="05000000000000000000" pitchFamily="2" charset="2"/>
              <a:buChar char="v"/>
            </a:pPr>
            <a:r>
              <a:rPr lang="en-GB" dirty="0">
                <a:solidFill>
                  <a:schemeClr val="tx2"/>
                </a:solidFill>
                <a:latin typeface="Proxima Nova Rg" panose="02000506030000020004" pitchFamily="50" charset="0"/>
              </a:rPr>
              <a:t>Manufacturers and suppliers duty</a:t>
            </a:r>
          </a:p>
          <a:p>
            <a:pPr marL="342900" indent="-342900">
              <a:buFont typeface="Wingdings" panose="05000000000000000000" pitchFamily="2" charset="2"/>
              <a:buChar char="v"/>
            </a:pPr>
            <a:r>
              <a:rPr lang="en-GB" dirty="0">
                <a:solidFill>
                  <a:schemeClr val="tx2"/>
                </a:solidFill>
                <a:latin typeface="Proxima Nova Rg" panose="02000506030000020004" pitchFamily="50" charset="0"/>
              </a:rPr>
              <a:t>Employees duties</a:t>
            </a:r>
          </a:p>
          <a:p>
            <a:r>
              <a:rPr lang="en-GB" sz="2000" dirty="0">
                <a:solidFill>
                  <a:schemeClr val="tx2"/>
                </a:solidFill>
                <a:latin typeface="Proxima Nova Rg" panose="02000506030000020004" pitchFamily="50" charset="0"/>
              </a:rPr>
              <a:t>	</a:t>
            </a:r>
          </a:p>
        </p:txBody>
      </p:sp>
      <p:grpSp>
        <p:nvGrpSpPr>
          <p:cNvPr id="12" name="Group 11">
            <a:extLst>
              <a:ext uri="{FF2B5EF4-FFF2-40B4-BE49-F238E27FC236}">
                <a16:creationId xmlns:a16="http://schemas.microsoft.com/office/drawing/2014/main" id="{23E1600D-82B5-C90C-554A-B8A6C262E209}"/>
              </a:ext>
            </a:extLst>
          </p:cNvPr>
          <p:cNvGrpSpPr/>
          <p:nvPr/>
        </p:nvGrpSpPr>
        <p:grpSpPr>
          <a:xfrm>
            <a:off x="7851707" y="800222"/>
            <a:ext cx="1697888" cy="1490304"/>
            <a:chOff x="6102293" y="1675436"/>
            <a:chExt cx="2219769" cy="1511203"/>
          </a:xfrm>
        </p:grpSpPr>
        <p:pic>
          <p:nvPicPr>
            <p:cNvPr id="13" name="Graphic 19">
              <a:extLst>
                <a:ext uri="{FF2B5EF4-FFF2-40B4-BE49-F238E27FC236}">
                  <a16:creationId xmlns:a16="http://schemas.microsoft.com/office/drawing/2014/main" id="{948BEDA5-D676-0477-8C24-28566AA5AFA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09272" y="1675436"/>
              <a:ext cx="1205809" cy="1205809"/>
            </a:xfrm>
            <a:prstGeom prst="rect">
              <a:avLst/>
            </a:prstGeom>
          </p:spPr>
        </p:pic>
        <p:sp>
          <p:nvSpPr>
            <p:cNvPr id="14" name="TextBox 13">
              <a:extLst>
                <a:ext uri="{FF2B5EF4-FFF2-40B4-BE49-F238E27FC236}">
                  <a16:creationId xmlns:a16="http://schemas.microsoft.com/office/drawing/2014/main" id="{34F16889-74A3-1302-EB22-B66C8B0F903D}"/>
                </a:ext>
              </a:extLst>
            </p:cNvPr>
            <p:cNvSpPr txBox="1"/>
            <p:nvPr/>
          </p:nvSpPr>
          <p:spPr>
            <a:xfrm>
              <a:off x="6102293" y="2878862"/>
              <a:ext cx="2219769" cy="307777"/>
            </a:xfrm>
            <a:prstGeom prst="rect">
              <a:avLst/>
            </a:prstGeom>
            <a:noFill/>
          </p:spPr>
          <p:txBody>
            <a:bodyPr wrap="square" rtlCol="0">
              <a:spAutoFit/>
            </a:bodyPr>
            <a:lstStyle/>
            <a:p>
              <a:pPr algn="ctr"/>
              <a:endParaRPr lang="en-GB" sz="1400" b="1" dirty="0">
                <a:latin typeface="Raleway" panose="020B0503030101060003" pitchFamily="34" charset="77"/>
              </a:endParaRPr>
            </a:p>
          </p:txBody>
        </p:sp>
      </p:grpSp>
      <p:sp>
        <p:nvSpPr>
          <p:cNvPr id="15" name="Rectangle 14"/>
          <p:cNvSpPr/>
          <p:nvPr/>
        </p:nvSpPr>
        <p:spPr>
          <a:xfrm>
            <a:off x="8116222" y="1981962"/>
            <a:ext cx="2413609" cy="646331"/>
          </a:xfrm>
          <a:prstGeom prst="rect">
            <a:avLst/>
          </a:prstGeom>
        </p:spPr>
        <p:txBody>
          <a:bodyPr wrap="none">
            <a:spAutoFit/>
          </a:bodyPr>
          <a:lstStyle/>
          <a:p>
            <a:pPr algn="ctr"/>
            <a:r>
              <a:rPr lang="en-GB" sz="3600" b="1" dirty="0">
                <a:solidFill>
                  <a:schemeClr val="accent1"/>
                </a:solidFill>
                <a:latin typeface="Proxima Nova Rg" panose="02000506030000020004" pitchFamily="50" charset="0"/>
              </a:rPr>
              <a:t>CIVIL LAW</a:t>
            </a:r>
          </a:p>
        </p:txBody>
      </p:sp>
      <p:pic>
        <p:nvPicPr>
          <p:cNvPr id="16" name="Graphic 4">
            <a:extLst>
              <a:ext uri="{FF2B5EF4-FFF2-40B4-BE49-F238E27FC236}">
                <a16:creationId xmlns:a16="http://schemas.microsoft.com/office/drawing/2014/main" id="{8F243A67-4E92-F2AF-7A12-A1A64E26400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43663" y="928398"/>
            <a:ext cx="971222" cy="971222"/>
          </a:xfrm>
          <a:prstGeom prst="rect">
            <a:avLst/>
          </a:prstGeom>
        </p:spPr>
      </p:pic>
      <p:sp>
        <p:nvSpPr>
          <p:cNvPr id="19" name="Rectangle 18"/>
          <p:cNvSpPr/>
          <p:nvPr/>
        </p:nvSpPr>
        <p:spPr>
          <a:xfrm>
            <a:off x="8116222" y="2614779"/>
            <a:ext cx="2164375" cy="1692771"/>
          </a:xfrm>
          <a:prstGeom prst="rect">
            <a:avLst/>
          </a:prstGeom>
        </p:spPr>
        <p:txBody>
          <a:bodyPr wrap="none">
            <a:spAutoFit/>
          </a:bodyPr>
          <a:lstStyle/>
          <a:p>
            <a:r>
              <a:rPr lang="en-GB" sz="2400" dirty="0">
                <a:solidFill>
                  <a:schemeClr val="tx2"/>
                </a:solidFill>
                <a:latin typeface="Proxima Nova Rg" panose="02000506030000020004" pitchFamily="50" charset="0"/>
              </a:rPr>
              <a:t>Common Law</a:t>
            </a:r>
          </a:p>
          <a:p>
            <a:pPr marL="342900" indent="-342900">
              <a:buFont typeface="Wingdings" panose="05000000000000000000" pitchFamily="2" charset="2"/>
              <a:buChar char="v"/>
            </a:pPr>
            <a:r>
              <a:rPr lang="en-GB" sz="2000" dirty="0">
                <a:solidFill>
                  <a:schemeClr val="tx2"/>
                </a:solidFill>
                <a:latin typeface="Proxima Nova Rg" panose="02000506030000020004" pitchFamily="50" charset="0"/>
              </a:rPr>
              <a:t>Duty of care</a:t>
            </a:r>
          </a:p>
          <a:p>
            <a:pPr marL="342900" indent="-342900">
              <a:buFont typeface="Wingdings" panose="05000000000000000000" pitchFamily="2" charset="2"/>
              <a:buChar char="v"/>
            </a:pPr>
            <a:r>
              <a:rPr lang="en-GB" sz="2000" dirty="0">
                <a:solidFill>
                  <a:schemeClr val="tx2"/>
                </a:solidFill>
                <a:latin typeface="Proxima Nova Rg" panose="02000506030000020004" pitchFamily="50" charset="0"/>
              </a:rPr>
              <a:t>Breach of duty</a:t>
            </a:r>
          </a:p>
          <a:p>
            <a:pPr marL="342900" indent="-342900">
              <a:buFont typeface="Wingdings" panose="05000000000000000000" pitchFamily="2" charset="2"/>
              <a:buChar char="v"/>
            </a:pPr>
            <a:r>
              <a:rPr lang="en-GB" sz="2000" dirty="0">
                <a:solidFill>
                  <a:schemeClr val="tx2"/>
                </a:solidFill>
                <a:latin typeface="Proxima Nova Rg" panose="02000506030000020004" pitchFamily="50" charset="0"/>
              </a:rPr>
              <a:t>Harm caused</a:t>
            </a:r>
          </a:p>
          <a:p>
            <a:r>
              <a:rPr lang="en-GB" sz="2000" dirty="0">
                <a:solidFill>
                  <a:schemeClr val="tx2"/>
                </a:solidFill>
                <a:latin typeface="Proxima Nova Rg" panose="02000506030000020004" pitchFamily="50" charset="0"/>
              </a:rPr>
              <a:t>	</a:t>
            </a:r>
          </a:p>
        </p:txBody>
      </p:sp>
      <p:grpSp>
        <p:nvGrpSpPr>
          <p:cNvPr id="23" name="Group 22">
            <a:extLst>
              <a:ext uri="{FF2B5EF4-FFF2-40B4-BE49-F238E27FC236}">
                <a16:creationId xmlns:a16="http://schemas.microsoft.com/office/drawing/2014/main" id="{1691ED99-F962-B655-7A8F-75CF33BF69EE}"/>
              </a:ext>
            </a:extLst>
          </p:cNvPr>
          <p:cNvGrpSpPr/>
          <p:nvPr/>
        </p:nvGrpSpPr>
        <p:grpSpPr>
          <a:xfrm>
            <a:off x="593344" y="4496786"/>
            <a:ext cx="1007450" cy="1397488"/>
            <a:chOff x="2672894" y="1855196"/>
            <a:chExt cx="1007450" cy="1397488"/>
          </a:xfrm>
        </p:grpSpPr>
        <p:sp>
          <p:nvSpPr>
            <p:cNvPr id="24" name="TextBox 23">
              <a:extLst>
                <a:ext uri="{FF2B5EF4-FFF2-40B4-BE49-F238E27FC236}">
                  <a16:creationId xmlns:a16="http://schemas.microsoft.com/office/drawing/2014/main" id="{71358F69-A863-6574-3BD4-1B28C4099A6F}"/>
                </a:ext>
              </a:extLst>
            </p:cNvPr>
            <p:cNvSpPr txBox="1"/>
            <p:nvPr/>
          </p:nvSpPr>
          <p:spPr>
            <a:xfrm>
              <a:off x="2672894" y="2944907"/>
              <a:ext cx="1007450" cy="307777"/>
            </a:xfrm>
            <a:prstGeom prst="rect">
              <a:avLst/>
            </a:prstGeom>
            <a:noFill/>
          </p:spPr>
          <p:txBody>
            <a:bodyPr wrap="square" rtlCol="0">
              <a:spAutoFit/>
            </a:bodyPr>
            <a:lstStyle/>
            <a:p>
              <a:pPr algn="ctr"/>
              <a:endParaRPr lang="en-GB" sz="1400" b="1" dirty="0">
                <a:latin typeface="Raleway" panose="020B0503030101060003" pitchFamily="34" charset="77"/>
              </a:endParaRPr>
            </a:p>
          </p:txBody>
        </p:sp>
        <p:pic>
          <p:nvPicPr>
            <p:cNvPr id="25" name="Graphic 14">
              <a:extLst>
                <a:ext uri="{FF2B5EF4-FFF2-40B4-BE49-F238E27FC236}">
                  <a16:creationId xmlns:a16="http://schemas.microsoft.com/office/drawing/2014/main" id="{30A3ACA4-31B1-AFB3-8AD8-FE87CC9DD38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672894" y="1855196"/>
              <a:ext cx="1007449" cy="1007449"/>
            </a:xfrm>
            <a:prstGeom prst="rect">
              <a:avLst/>
            </a:prstGeom>
          </p:spPr>
        </p:pic>
      </p:grpSp>
      <p:sp>
        <p:nvSpPr>
          <p:cNvPr id="26" name="TextBox 25"/>
          <p:cNvSpPr txBox="1"/>
          <p:nvPr/>
        </p:nvSpPr>
        <p:spPr>
          <a:xfrm>
            <a:off x="1717598" y="4179868"/>
            <a:ext cx="9266966" cy="2031325"/>
          </a:xfrm>
          <a:prstGeom prst="rect">
            <a:avLst/>
          </a:prstGeom>
          <a:noFill/>
        </p:spPr>
        <p:txBody>
          <a:bodyPr wrap="square" rtlCol="0">
            <a:spAutoFit/>
          </a:bodyPr>
          <a:lstStyle/>
          <a:p>
            <a:r>
              <a:rPr lang="en-GB" dirty="0">
                <a:solidFill>
                  <a:schemeClr val="tx2"/>
                </a:solidFill>
                <a:latin typeface="Proxima Nova Rg" panose="02000506030000020004" pitchFamily="50" charset="0"/>
              </a:rPr>
              <a:t>Offences can be committed by:</a:t>
            </a:r>
          </a:p>
          <a:p>
            <a:pPr marL="342900" indent="-342900">
              <a:buFont typeface="Wingdings" panose="05000000000000000000" pitchFamily="2" charset="2"/>
              <a:buChar char="v"/>
            </a:pPr>
            <a:r>
              <a:rPr lang="en-GB" dirty="0">
                <a:solidFill>
                  <a:schemeClr val="tx2"/>
                </a:solidFill>
                <a:latin typeface="Proxima Nova Rg" panose="02000506030000020004" pitchFamily="50" charset="0"/>
              </a:rPr>
              <a:t>A corporate body</a:t>
            </a:r>
          </a:p>
          <a:p>
            <a:pPr marL="342900" indent="-342900">
              <a:buFont typeface="Wingdings" panose="05000000000000000000" pitchFamily="2" charset="2"/>
              <a:buChar char="v"/>
            </a:pPr>
            <a:r>
              <a:rPr lang="en-GB" dirty="0">
                <a:solidFill>
                  <a:schemeClr val="tx2"/>
                </a:solidFill>
                <a:latin typeface="Proxima Nova Rg" panose="02000506030000020004" pitchFamily="50" charset="0"/>
              </a:rPr>
              <a:t>Director or senior manager through their consent, connivance and neglect</a:t>
            </a:r>
          </a:p>
          <a:p>
            <a:r>
              <a:rPr lang="en-GB" dirty="0">
                <a:solidFill>
                  <a:schemeClr val="tx2"/>
                </a:solidFill>
                <a:latin typeface="Proxima Nova Rg" panose="02000506030000020004" pitchFamily="50" charset="0"/>
              </a:rPr>
              <a:t>Consequence</a:t>
            </a:r>
          </a:p>
          <a:p>
            <a:pPr marL="342900" indent="-342900">
              <a:buFont typeface="Wingdings" panose="05000000000000000000" pitchFamily="2" charset="2"/>
              <a:buChar char="v"/>
            </a:pPr>
            <a:r>
              <a:rPr lang="en-GB" dirty="0">
                <a:solidFill>
                  <a:schemeClr val="tx2"/>
                </a:solidFill>
                <a:latin typeface="Proxima Nova Rg" panose="02000506030000020004" pitchFamily="50" charset="0"/>
              </a:rPr>
              <a:t>Company – enforcement notices and unlimited fine</a:t>
            </a:r>
          </a:p>
          <a:p>
            <a:pPr marL="342900" indent="-342900">
              <a:buFont typeface="Wingdings" panose="05000000000000000000" pitchFamily="2" charset="2"/>
              <a:buChar char="v"/>
            </a:pPr>
            <a:r>
              <a:rPr lang="en-GB" dirty="0">
                <a:solidFill>
                  <a:schemeClr val="tx2"/>
                </a:solidFill>
                <a:latin typeface="Proxima Nova Rg" panose="02000506030000020004" pitchFamily="50" charset="0"/>
              </a:rPr>
              <a:t>Individuals –  fine or imprisonment (max 2 years)</a:t>
            </a:r>
          </a:p>
          <a:p>
            <a:endParaRPr lang="en-GB" dirty="0">
              <a:solidFill>
                <a:schemeClr val="tx2"/>
              </a:solidFill>
              <a:latin typeface="Proxima Nova Rg" panose="02000506030000020004" pitchFamily="50" charset="0"/>
            </a:endParaRPr>
          </a:p>
        </p:txBody>
      </p:sp>
      <p:sp>
        <p:nvSpPr>
          <p:cNvPr id="5" name="TextBox 4">
            <a:extLst>
              <a:ext uri="{FF2B5EF4-FFF2-40B4-BE49-F238E27FC236}">
                <a16:creationId xmlns:a16="http://schemas.microsoft.com/office/drawing/2014/main" id="{E2DC67B5-FC83-522D-7F63-8D635DE158B1}"/>
              </a:ext>
            </a:extLst>
          </p:cNvPr>
          <p:cNvSpPr txBox="1"/>
          <p:nvPr/>
        </p:nvSpPr>
        <p:spPr>
          <a:xfrm>
            <a:off x="255494" y="5976536"/>
            <a:ext cx="11681011" cy="646331"/>
          </a:xfrm>
          <a:prstGeom prst="rect">
            <a:avLst/>
          </a:prstGeom>
          <a:noFill/>
        </p:spPr>
        <p:txBody>
          <a:bodyPr wrap="square" rtlCol="0">
            <a:spAutoFit/>
          </a:bodyPr>
          <a:lstStyle/>
          <a:p>
            <a:r>
              <a:rPr lang="en-GB" dirty="0">
                <a:solidFill>
                  <a:schemeClr val="accent1"/>
                </a:solidFill>
              </a:rPr>
              <a:t>Companies Act/ Companies Director Disqualification Act</a:t>
            </a:r>
          </a:p>
          <a:p>
            <a:r>
              <a:rPr lang="en-GB" dirty="0">
                <a:solidFill>
                  <a:schemeClr val="accent1"/>
                </a:solidFill>
              </a:rPr>
              <a:t>Corporate Manslaughter &amp; Corporate Homicide Act</a:t>
            </a:r>
          </a:p>
        </p:txBody>
      </p:sp>
    </p:spTree>
    <p:extLst>
      <p:ext uri="{BB962C8B-B14F-4D97-AF65-F5344CB8AC3E}">
        <p14:creationId xmlns:p14="http://schemas.microsoft.com/office/powerpoint/2010/main" val="274261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6"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latin typeface="Proxima Nova Black" panose="02000506030000020004" pitchFamily="50" charset="0"/>
              </a:rPr>
              <a:t>Key health and safety legislation</a:t>
            </a:r>
          </a:p>
        </p:txBody>
      </p:sp>
      <p:sp>
        <p:nvSpPr>
          <p:cNvPr id="17" name="Text Placeholder 3">
            <a:extLst>
              <a:ext uri="{FF2B5EF4-FFF2-40B4-BE49-F238E27FC236}">
                <a16:creationId xmlns:a16="http://schemas.microsoft.com/office/drawing/2014/main" id="{4270B516-793B-53FF-0BE7-E2524CD91B45}"/>
              </a:ext>
            </a:extLst>
          </p:cNvPr>
          <p:cNvSpPr>
            <a:spLocks noGrp="1"/>
          </p:cNvSpPr>
          <p:nvPr>
            <p:ph type="body" sz="quarter" idx="16"/>
          </p:nvPr>
        </p:nvSpPr>
        <p:spPr>
          <a:xfrm>
            <a:off x="504000" y="1060576"/>
            <a:ext cx="9045595" cy="399364"/>
          </a:xfrm>
        </p:spPr>
        <p:txBody>
          <a:bodyPr/>
          <a:lstStyle/>
          <a:p>
            <a:r>
              <a:rPr lang="en-GB" dirty="0">
                <a:latin typeface="Proxima Nova Black" panose="02000506030000020004" pitchFamily="50" charset="0"/>
              </a:rPr>
              <a:t>Key employer responsibilities under the HSWA</a:t>
            </a:r>
          </a:p>
          <a:p>
            <a:endParaRPr lang="en-GB" dirty="0">
              <a:latin typeface="Proxima Nova Black" panose="02000506030000020004" pitchFamily="50" charset="0"/>
            </a:endParaRPr>
          </a:p>
          <a:p>
            <a:endParaRPr lang="en-GB" dirty="0">
              <a:latin typeface="Proxima Nova Black" panose="02000506030000020004" pitchFamily="50" charset="0"/>
            </a:endParaRPr>
          </a:p>
          <a:p>
            <a:endParaRPr lang="en-GB" dirty="0">
              <a:latin typeface="Proxima Nova Black" panose="02000506030000020004" pitchFamily="50" charset="0"/>
            </a:endParaRPr>
          </a:p>
        </p:txBody>
      </p:sp>
      <p:sp>
        <p:nvSpPr>
          <p:cNvPr id="3" name="TextBox 2"/>
          <p:cNvSpPr txBox="1"/>
          <p:nvPr/>
        </p:nvSpPr>
        <p:spPr>
          <a:xfrm>
            <a:off x="853440" y="1672045"/>
            <a:ext cx="10415451" cy="4159600"/>
          </a:xfrm>
          <a:prstGeom prst="rect">
            <a:avLst/>
          </a:prstGeom>
          <a:noFill/>
        </p:spPr>
        <p:txBody>
          <a:bodyPr wrap="square" rtlCol="0">
            <a:spAutoFit/>
          </a:bodyPr>
          <a:lstStyle/>
          <a:p>
            <a:pPr marL="144000" indent="-144000">
              <a:lnSpc>
                <a:spcPct val="90000"/>
              </a:lnSpc>
              <a:spcBef>
                <a:spcPts val="900"/>
              </a:spcBef>
              <a:buClr>
                <a:schemeClr val="accent2"/>
              </a:buClr>
              <a:buFont typeface="Wingdings" panose="05000000000000000000" pitchFamily="2" charset="2"/>
              <a:buChar char="v"/>
            </a:pPr>
            <a:r>
              <a:rPr lang="en-GB" sz="3600" dirty="0">
                <a:solidFill>
                  <a:schemeClr val="tx2"/>
                </a:solidFill>
                <a:latin typeface="Proxima Nova Rg" panose="02000506030000020004" pitchFamily="50" charset="0"/>
              </a:rPr>
              <a:t>Heath and safety policy </a:t>
            </a:r>
          </a:p>
          <a:p>
            <a:pPr marL="144000" indent="-144000">
              <a:lnSpc>
                <a:spcPct val="90000"/>
              </a:lnSpc>
              <a:spcBef>
                <a:spcPts val="900"/>
              </a:spcBef>
              <a:buClr>
                <a:schemeClr val="accent2"/>
              </a:buClr>
              <a:buFont typeface="Wingdings" panose="05000000000000000000" pitchFamily="2" charset="2"/>
              <a:buChar char="v"/>
            </a:pPr>
            <a:r>
              <a:rPr lang="en-GB" sz="3600" dirty="0">
                <a:solidFill>
                  <a:schemeClr val="tx2"/>
                </a:solidFill>
                <a:latin typeface="Proxima Nova Rg" panose="02000506030000020004" pitchFamily="50" charset="0"/>
              </a:rPr>
              <a:t>Risk assessments </a:t>
            </a:r>
          </a:p>
          <a:p>
            <a:pPr marL="144000" indent="-144000">
              <a:lnSpc>
                <a:spcPct val="90000"/>
              </a:lnSpc>
              <a:spcBef>
                <a:spcPts val="900"/>
              </a:spcBef>
              <a:buClr>
                <a:schemeClr val="accent2"/>
              </a:buClr>
              <a:buFont typeface="Wingdings" panose="05000000000000000000" pitchFamily="2" charset="2"/>
              <a:buChar char="v"/>
            </a:pPr>
            <a:r>
              <a:rPr lang="en-GB" sz="3600" dirty="0">
                <a:solidFill>
                  <a:schemeClr val="tx2"/>
                </a:solidFill>
                <a:latin typeface="Proxima Nova Rg" panose="02000506030000020004" pitchFamily="50" charset="0"/>
              </a:rPr>
              <a:t>Manage health and safety </a:t>
            </a:r>
          </a:p>
          <a:p>
            <a:pPr marL="144000" indent="-144000">
              <a:lnSpc>
                <a:spcPct val="90000"/>
              </a:lnSpc>
              <a:spcBef>
                <a:spcPts val="900"/>
              </a:spcBef>
              <a:buClr>
                <a:schemeClr val="accent2"/>
              </a:buClr>
              <a:buFont typeface="Wingdings" panose="05000000000000000000" pitchFamily="2" charset="2"/>
              <a:buChar char="v"/>
            </a:pPr>
            <a:r>
              <a:rPr lang="en-GB" sz="3600" dirty="0">
                <a:solidFill>
                  <a:schemeClr val="tx2"/>
                </a:solidFill>
                <a:latin typeface="Proxima Nova Rg" panose="02000506030000020004" pitchFamily="50" charset="0"/>
              </a:rPr>
              <a:t>Access to competent H&amp;S advice</a:t>
            </a:r>
          </a:p>
          <a:p>
            <a:pPr marL="144000" indent="-144000">
              <a:lnSpc>
                <a:spcPct val="90000"/>
              </a:lnSpc>
              <a:spcBef>
                <a:spcPts val="900"/>
              </a:spcBef>
              <a:buClr>
                <a:schemeClr val="accent2"/>
              </a:buClr>
              <a:buFont typeface="Wingdings" panose="05000000000000000000" pitchFamily="2" charset="2"/>
              <a:buChar char="v"/>
            </a:pPr>
            <a:r>
              <a:rPr lang="en-GB" sz="3600" dirty="0">
                <a:solidFill>
                  <a:schemeClr val="tx2"/>
                </a:solidFill>
                <a:latin typeface="Proxima Nova Rg" panose="02000506030000020004" pitchFamily="50" charset="0"/>
              </a:rPr>
              <a:t>Provide employees with information, instruction, training and  supervision (be competent)</a:t>
            </a:r>
          </a:p>
          <a:p>
            <a:pPr marL="144000" indent="-144000">
              <a:lnSpc>
                <a:spcPct val="90000"/>
              </a:lnSpc>
              <a:spcBef>
                <a:spcPts val="900"/>
              </a:spcBef>
              <a:buClr>
                <a:schemeClr val="accent2"/>
              </a:buClr>
              <a:buFont typeface="Wingdings" panose="05000000000000000000" pitchFamily="2" charset="2"/>
              <a:buChar char="v"/>
            </a:pPr>
            <a:r>
              <a:rPr lang="en-GB" sz="3600" dirty="0">
                <a:solidFill>
                  <a:schemeClr val="tx2"/>
                </a:solidFill>
                <a:latin typeface="Proxima Nova Rg" panose="02000506030000020004" pitchFamily="50" charset="0"/>
              </a:rPr>
              <a:t>Consult with employees</a:t>
            </a:r>
          </a:p>
        </p:txBody>
      </p:sp>
    </p:spTree>
    <p:extLst>
      <p:ext uri="{BB962C8B-B14F-4D97-AF65-F5344CB8AC3E}">
        <p14:creationId xmlns:p14="http://schemas.microsoft.com/office/powerpoint/2010/main" val="398718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latin typeface="Proxima Nova Black" panose="02000506030000020004" pitchFamily="50" charset="0"/>
              </a:rPr>
              <a:t>Corporate social responsibility</a:t>
            </a:r>
          </a:p>
        </p:txBody>
      </p:sp>
      <p:sp>
        <p:nvSpPr>
          <p:cNvPr id="10" name="Rectangle 9"/>
          <p:cNvSpPr/>
          <p:nvPr/>
        </p:nvSpPr>
        <p:spPr>
          <a:xfrm>
            <a:off x="458169" y="3235972"/>
            <a:ext cx="1107996" cy="400110"/>
          </a:xfrm>
          <a:prstGeom prst="rect">
            <a:avLst/>
          </a:prstGeom>
        </p:spPr>
        <p:txBody>
          <a:bodyPr wrap="none">
            <a:spAutoFit/>
          </a:bodyPr>
          <a:lstStyle/>
          <a:p>
            <a:r>
              <a:rPr lang="en-GB" sz="2000" dirty="0">
                <a:solidFill>
                  <a:schemeClr val="tx2"/>
                </a:solidFill>
                <a:latin typeface="Proxima Nova Rg" panose="02000506030000020004" pitchFamily="50" charset="0"/>
              </a:rPr>
              <a:t>	</a:t>
            </a:r>
          </a:p>
        </p:txBody>
      </p:sp>
      <p:sp>
        <p:nvSpPr>
          <p:cNvPr id="19" name="Rectangle 18"/>
          <p:cNvSpPr/>
          <p:nvPr/>
        </p:nvSpPr>
        <p:spPr>
          <a:xfrm>
            <a:off x="6998155" y="3217425"/>
            <a:ext cx="1107996" cy="400110"/>
          </a:xfrm>
          <a:prstGeom prst="rect">
            <a:avLst/>
          </a:prstGeom>
        </p:spPr>
        <p:txBody>
          <a:bodyPr wrap="none">
            <a:spAutoFit/>
          </a:bodyPr>
          <a:lstStyle/>
          <a:p>
            <a:r>
              <a:rPr lang="en-GB" sz="2000" dirty="0">
                <a:solidFill>
                  <a:schemeClr val="tx2"/>
                </a:solidFill>
                <a:latin typeface="Proxima Nova Rg" panose="02000506030000020004" pitchFamily="50" charset="0"/>
              </a:rPr>
              <a:t>	</a:t>
            </a:r>
          </a:p>
        </p:txBody>
      </p:sp>
      <p:pic>
        <p:nvPicPr>
          <p:cNvPr id="2" name="Picture 1"/>
          <p:cNvPicPr>
            <a:picLocks noChangeAspect="1"/>
          </p:cNvPicPr>
          <p:nvPr/>
        </p:nvPicPr>
        <p:blipFill>
          <a:blip r:embed="rId3"/>
          <a:stretch>
            <a:fillRect/>
          </a:stretch>
        </p:blipFill>
        <p:spPr>
          <a:xfrm>
            <a:off x="740128" y="2306729"/>
            <a:ext cx="2524125" cy="3057525"/>
          </a:xfrm>
          <a:prstGeom prst="rect">
            <a:avLst/>
          </a:prstGeom>
        </p:spPr>
      </p:pic>
      <p:sp>
        <p:nvSpPr>
          <p:cNvPr id="3" name="Right Arrow 2"/>
          <p:cNvSpPr/>
          <p:nvPr/>
        </p:nvSpPr>
        <p:spPr>
          <a:xfrm>
            <a:off x="4282806" y="3316442"/>
            <a:ext cx="169679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4"/>
          <a:stretch>
            <a:fillRect/>
          </a:stretch>
        </p:blipFill>
        <p:spPr>
          <a:xfrm>
            <a:off x="6667230" y="2724749"/>
            <a:ext cx="4724400" cy="2152650"/>
          </a:xfrm>
          <a:prstGeom prst="rect">
            <a:avLst/>
          </a:prstGeom>
        </p:spPr>
      </p:pic>
      <p:sp>
        <p:nvSpPr>
          <p:cNvPr id="22" name="Text Placeholder 3">
            <a:extLst>
              <a:ext uri="{FF2B5EF4-FFF2-40B4-BE49-F238E27FC236}">
                <a16:creationId xmlns:a16="http://schemas.microsoft.com/office/drawing/2014/main" id="{4270B516-793B-53FF-0BE7-E2524CD91B45}"/>
              </a:ext>
            </a:extLst>
          </p:cNvPr>
          <p:cNvSpPr>
            <a:spLocks noGrp="1"/>
          </p:cNvSpPr>
          <p:nvPr>
            <p:ph type="body" sz="quarter" idx="16"/>
          </p:nvPr>
        </p:nvSpPr>
        <p:spPr>
          <a:xfrm>
            <a:off x="504000" y="921239"/>
            <a:ext cx="9045595" cy="399364"/>
          </a:xfrm>
        </p:spPr>
        <p:txBody>
          <a:bodyPr/>
          <a:lstStyle/>
          <a:p>
            <a:r>
              <a:rPr lang="en-GB" dirty="0">
                <a:latin typeface="Proxima Nova Black" panose="02000506030000020004" pitchFamily="50" charset="0"/>
              </a:rPr>
              <a:t>Duty – protect the business and stakeholders from risk</a:t>
            </a:r>
          </a:p>
        </p:txBody>
      </p:sp>
    </p:spTree>
    <p:extLst>
      <p:ext uri="{BB962C8B-B14F-4D97-AF65-F5344CB8AC3E}">
        <p14:creationId xmlns:p14="http://schemas.microsoft.com/office/powerpoint/2010/main" val="207384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latin typeface="Proxima Nova Black" panose="02000506030000020004" pitchFamily="50" charset="0"/>
              </a:rPr>
              <a:t>Three essential principals</a:t>
            </a:r>
          </a:p>
        </p:txBody>
      </p:sp>
      <p:sp>
        <p:nvSpPr>
          <p:cNvPr id="10" name="Rectangle 9"/>
          <p:cNvSpPr/>
          <p:nvPr/>
        </p:nvSpPr>
        <p:spPr>
          <a:xfrm>
            <a:off x="458169" y="3235972"/>
            <a:ext cx="1107996" cy="400110"/>
          </a:xfrm>
          <a:prstGeom prst="rect">
            <a:avLst/>
          </a:prstGeom>
        </p:spPr>
        <p:txBody>
          <a:bodyPr wrap="none">
            <a:spAutoFit/>
          </a:bodyPr>
          <a:lstStyle/>
          <a:p>
            <a:r>
              <a:rPr lang="en-GB" sz="2000" dirty="0">
                <a:solidFill>
                  <a:schemeClr val="tx2"/>
                </a:solidFill>
                <a:latin typeface="Proxima Nova Rg" panose="02000506030000020004" pitchFamily="50" charset="0"/>
              </a:rPr>
              <a:t>	</a:t>
            </a:r>
          </a:p>
        </p:txBody>
      </p:sp>
      <p:sp>
        <p:nvSpPr>
          <p:cNvPr id="19" name="Rectangle 18"/>
          <p:cNvSpPr/>
          <p:nvPr/>
        </p:nvSpPr>
        <p:spPr>
          <a:xfrm>
            <a:off x="6998155" y="3217425"/>
            <a:ext cx="1107996" cy="400110"/>
          </a:xfrm>
          <a:prstGeom prst="rect">
            <a:avLst/>
          </a:prstGeom>
        </p:spPr>
        <p:txBody>
          <a:bodyPr wrap="none">
            <a:spAutoFit/>
          </a:bodyPr>
          <a:lstStyle/>
          <a:p>
            <a:r>
              <a:rPr lang="en-GB" sz="2000" dirty="0">
                <a:solidFill>
                  <a:schemeClr val="tx2"/>
                </a:solidFill>
                <a:latin typeface="Proxima Nova Rg" panose="02000506030000020004" pitchFamily="50" charset="0"/>
              </a:rPr>
              <a:t>	</a:t>
            </a:r>
          </a:p>
        </p:txBody>
      </p:sp>
      <p:sp>
        <p:nvSpPr>
          <p:cNvPr id="7" name="TextBox 6"/>
          <p:cNvSpPr txBox="1"/>
          <p:nvPr/>
        </p:nvSpPr>
        <p:spPr>
          <a:xfrm>
            <a:off x="504000" y="2884480"/>
            <a:ext cx="10850880" cy="3093154"/>
          </a:xfrm>
          <a:prstGeom prst="rect">
            <a:avLst/>
          </a:prstGeom>
          <a:noFill/>
        </p:spPr>
        <p:txBody>
          <a:bodyPr wrap="square" rtlCol="0">
            <a:spAutoFit/>
          </a:bodyPr>
          <a:lstStyle/>
          <a:p>
            <a:pPr marL="144000" indent="-144000">
              <a:lnSpc>
                <a:spcPct val="90000"/>
              </a:lnSpc>
              <a:spcBef>
                <a:spcPts val="900"/>
              </a:spcBef>
              <a:buClr>
                <a:schemeClr val="accent2"/>
              </a:buClr>
              <a:buFont typeface="Wingdings" panose="05000000000000000000" pitchFamily="2" charset="2"/>
              <a:buChar char="v"/>
            </a:pPr>
            <a:r>
              <a:rPr lang="en-GB" sz="3600" dirty="0">
                <a:solidFill>
                  <a:schemeClr val="tx2"/>
                </a:solidFill>
                <a:latin typeface="Proxima Nova Rg" panose="02000506030000020004" pitchFamily="50" charset="0"/>
              </a:rPr>
              <a:t>Visible and active commitment to H&amp;S </a:t>
            </a:r>
          </a:p>
          <a:p>
            <a:pPr marL="144000" indent="-144000">
              <a:lnSpc>
                <a:spcPct val="90000"/>
              </a:lnSpc>
              <a:spcBef>
                <a:spcPts val="900"/>
              </a:spcBef>
              <a:buClr>
                <a:schemeClr val="accent2"/>
              </a:buClr>
              <a:buFont typeface="Wingdings" panose="05000000000000000000" pitchFamily="2" charset="2"/>
              <a:buChar char="v"/>
            </a:pPr>
            <a:r>
              <a:rPr lang="en-GB" sz="3600" dirty="0">
                <a:solidFill>
                  <a:schemeClr val="tx2"/>
                </a:solidFill>
                <a:latin typeface="Proxima Nova Rg" panose="02000506030000020004" pitchFamily="50" charset="0"/>
              </a:rPr>
              <a:t>Effective downward communication arrangements and management structures</a:t>
            </a:r>
          </a:p>
          <a:p>
            <a:pPr marL="144000" indent="-144000">
              <a:lnSpc>
                <a:spcPct val="90000"/>
              </a:lnSpc>
              <a:spcBef>
                <a:spcPts val="900"/>
              </a:spcBef>
              <a:buClr>
                <a:schemeClr val="accent2"/>
              </a:buClr>
              <a:buFont typeface="Wingdings" panose="05000000000000000000" pitchFamily="2" charset="2"/>
              <a:buChar char="v"/>
            </a:pPr>
            <a:r>
              <a:rPr lang="en-GB" sz="3600" dirty="0">
                <a:solidFill>
                  <a:schemeClr val="tx2"/>
                </a:solidFill>
                <a:latin typeface="Proxima Nova Rg" panose="02000506030000020004" pitchFamily="50" charset="0"/>
              </a:rPr>
              <a:t>Integration of good H&amp;S management with all business decisions</a:t>
            </a:r>
          </a:p>
          <a:p>
            <a:endParaRPr lang="en-GB" dirty="0"/>
          </a:p>
        </p:txBody>
      </p:sp>
      <p:sp>
        <p:nvSpPr>
          <p:cNvPr id="8" name="Rectangle 7"/>
          <p:cNvSpPr/>
          <p:nvPr/>
        </p:nvSpPr>
        <p:spPr>
          <a:xfrm>
            <a:off x="4066903" y="1120921"/>
            <a:ext cx="2931252" cy="141327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Strong and active leadership </a:t>
            </a:r>
          </a:p>
        </p:txBody>
      </p:sp>
    </p:spTree>
    <p:extLst>
      <p:ext uri="{BB962C8B-B14F-4D97-AF65-F5344CB8AC3E}">
        <p14:creationId xmlns:p14="http://schemas.microsoft.com/office/powerpoint/2010/main" val="343249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latin typeface="Proxima Nova Black" panose="02000506030000020004" pitchFamily="50" charset="0"/>
              </a:rPr>
              <a:t>Three essential principals</a:t>
            </a:r>
          </a:p>
        </p:txBody>
      </p:sp>
      <p:sp>
        <p:nvSpPr>
          <p:cNvPr id="10" name="Rectangle 9"/>
          <p:cNvSpPr/>
          <p:nvPr/>
        </p:nvSpPr>
        <p:spPr>
          <a:xfrm>
            <a:off x="458169" y="3235972"/>
            <a:ext cx="1107996" cy="400110"/>
          </a:xfrm>
          <a:prstGeom prst="rect">
            <a:avLst/>
          </a:prstGeom>
        </p:spPr>
        <p:txBody>
          <a:bodyPr wrap="none">
            <a:spAutoFit/>
          </a:bodyPr>
          <a:lstStyle/>
          <a:p>
            <a:r>
              <a:rPr lang="en-GB" sz="2000" dirty="0">
                <a:solidFill>
                  <a:schemeClr val="tx2"/>
                </a:solidFill>
                <a:latin typeface="Proxima Nova Rg" panose="02000506030000020004" pitchFamily="50" charset="0"/>
              </a:rPr>
              <a:t>	</a:t>
            </a:r>
          </a:p>
        </p:txBody>
      </p:sp>
      <p:sp>
        <p:nvSpPr>
          <p:cNvPr id="19" name="Rectangle 18"/>
          <p:cNvSpPr/>
          <p:nvPr/>
        </p:nvSpPr>
        <p:spPr>
          <a:xfrm>
            <a:off x="6998155" y="3217425"/>
            <a:ext cx="1107996" cy="400110"/>
          </a:xfrm>
          <a:prstGeom prst="rect">
            <a:avLst/>
          </a:prstGeom>
        </p:spPr>
        <p:txBody>
          <a:bodyPr wrap="none">
            <a:spAutoFit/>
          </a:bodyPr>
          <a:lstStyle/>
          <a:p>
            <a:r>
              <a:rPr lang="en-GB" sz="2000" dirty="0">
                <a:solidFill>
                  <a:schemeClr val="tx2"/>
                </a:solidFill>
                <a:latin typeface="Proxima Nova Rg" panose="02000506030000020004" pitchFamily="50" charset="0"/>
              </a:rPr>
              <a:t>	</a:t>
            </a:r>
          </a:p>
        </p:txBody>
      </p:sp>
      <p:sp>
        <p:nvSpPr>
          <p:cNvPr id="7" name="TextBox 6"/>
          <p:cNvSpPr txBox="1"/>
          <p:nvPr/>
        </p:nvSpPr>
        <p:spPr>
          <a:xfrm>
            <a:off x="504000" y="2884480"/>
            <a:ext cx="10850880" cy="2317558"/>
          </a:xfrm>
          <a:prstGeom prst="rect">
            <a:avLst/>
          </a:prstGeom>
          <a:noFill/>
        </p:spPr>
        <p:txBody>
          <a:bodyPr wrap="square" rtlCol="0">
            <a:spAutoFit/>
          </a:bodyPr>
          <a:lstStyle/>
          <a:p>
            <a:pPr marL="144000" indent="-144000">
              <a:lnSpc>
                <a:spcPct val="90000"/>
              </a:lnSpc>
              <a:spcBef>
                <a:spcPts val="900"/>
              </a:spcBef>
              <a:buClr>
                <a:schemeClr val="accent2"/>
              </a:buClr>
              <a:buFont typeface="Wingdings" panose="05000000000000000000" pitchFamily="2" charset="2"/>
              <a:buChar char="v"/>
            </a:pPr>
            <a:r>
              <a:rPr lang="en-GB" sz="3600" dirty="0">
                <a:solidFill>
                  <a:schemeClr val="tx2"/>
                </a:solidFill>
                <a:latin typeface="Proxima Nova Rg" panose="02000506030000020004" pitchFamily="50" charset="0"/>
              </a:rPr>
              <a:t>Engagement of the workforce in the promotion and achievement of safe and healthy conditions </a:t>
            </a:r>
          </a:p>
          <a:p>
            <a:pPr marL="144000" indent="-144000">
              <a:lnSpc>
                <a:spcPct val="90000"/>
              </a:lnSpc>
              <a:spcBef>
                <a:spcPts val="900"/>
              </a:spcBef>
              <a:buClr>
                <a:schemeClr val="accent2"/>
              </a:buClr>
              <a:buFont typeface="Wingdings" panose="05000000000000000000" pitchFamily="2" charset="2"/>
              <a:buChar char="v"/>
            </a:pPr>
            <a:r>
              <a:rPr lang="en-GB" sz="3600" dirty="0">
                <a:solidFill>
                  <a:schemeClr val="tx2"/>
                </a:solidFill>
                <a:latin typeface="Proxima Nova Rg" panose="02000506030000020004" pitchFamily="50" charset="0"/>
              </a:rPr>
              <a:t>Effective upward communication channels</a:t>
            </a:r>
          </a:p>
          <a:p>
            <a:pPr marL="144000" indent="-144000">
              <a:lnSpc>
                <a:spcPct val="90000"/>
              </a:lnSpc>
              <a:spcBef>
                <a:spcPts val="900"/>
              </a:spcBef>
              <a:buClr>
                <a:schemeClr val="accent2"/>
              </a:buClr>
              <a:buFont typeface="Wingdings" panose="05000000000000000000" pitchFamily="2" charset="2"/>
              <a:buChar char="v"/>
            </a:pPr>
            <a:r>
              <a:rPr lang="en-GB" sz="3600" dirty="0">
                <a:solidFill>
                  <a:schemeClr val="tx2"/>
                </a:solidFill>
                <a:latin typeface="Proxima Nova Rg" panose="02000506030000020004" pitchFamily="50" charset="0"/>
              </a:rPr>
              <a:t>High quality training in H&amp;S</a:t>
            </a:r>
          </a:p>
        </p:txBody>
      </p:sp>
      <p:sp>
        <p:nvSpPr>
          <p:cNvPr id="8" name="Rectangle 7"/>
          <p:cNvSpPr/>
          <p:nvPr/>
        </p:nvSpPr>
        <p:spPr>
          <a:xfrm>
            <a:off x="4066903" y="1120921"/>
            <a:ext cx="2931252" cy="14132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Worker involvement</a:t>
            </a:r>
          </a:p>
        </p:txBody>
      </p:sp>
    </p:spTree>
    <p:extLst>
      <p:ext uri="{BB962C8B-B14F-4D97-AF65-F5344CB8AC3E}">
        <p14:creationId xmlns:p14="http://schemas.microsoft.com/office/powerpoint/2010/main" val="232984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latin typeface="Proxima Nova Black" panose="02000506030000020004" pitchFamily="50" charset="0"/>
              </a:rPr>
              <a:t>Three essential principals</a:t>
            </a:r>
          </a:p>
        </p:txBody>
      </p:sp>
      <p:sp>
        <p:nvSpPr>
          <p:cNvPr id="10" name="Rectangle 9"/>
          <p:cNvSpPr/>
          <p:nvPr/>
        </p:nvSpPr>
        <p:spPr>
          <a:xfrm>
            <a:off x="458169" y="3235972"/>
            <a:ext cx="1107996" cy="400110"/>
          </a:xfrm>
          <a:prstGeom prst="rect">
            <a:avLst/>
          </a:prstGeom>
        </p:spPr>
        <p:txBody>
          <a:bodyPr wrap="none">
            <a:spAutoFit/>
          </a:bodyPr>
          <a:lstStyle/>
          <a:p>
            <a:r>
              <a:rPr lang="en-GB" sz="2000" dirty="0">
                <a:solidFill>
                  <a:schemeClr val="tx2"/>
                </a:solidFill>
                <a:latin typeface="Proxima Nova Rg" panose="02000506030000020004" pitchFamily="50" charset="0"/>
              </a:rPr>
              <a:t>	</a:t>
            </a:r>
          </a:p>
        </p:txBody>
      </p:sp>
      <p:sp>
        <p:nvSpPr>
          <p:cNvPr id="19" name="Rectangle 18"/>
          <p:cNvSpPr/>
          <p:nvPr/>
        </p:nvSpPr>
        <p:spPr>
          <a:xfrm>
            <a:off x="6998155" y="3217425"/>
            <a:ext cx="1107996" cy="400110"/>
          </a:xfrm>
          <a:prstGeom prst="rect">
            <a:avLst/>
          </a:prstGeom>
        </p:spPr>
        <p:txBody>
          <a:bodyPr wrap="none">
            <a:spAutoFit/>
          </a:bodyPr>
          <a:lstStyle/>
          <a:p>
            <a:r>
              <a:rPr lang="en-GB" sz="2000" dirty="0">
                <a:solidFill>
                  <a:schemeClr val="tx2"/>
                </a:solidFill>
                <a:latin typeface="Proxima Nova Rg" panose="02000506030000020004" pitchFamily="50" charset="0"/>
              </a:rPr>
              <a:t>	</a:t>
            </a:r>
          </a:p>
        </p:txBody>
      </p:sp>
      <p:sp>
        <p:nvSpPr>
          <p:cNvPr id="7" name="TextBox 6"/>
          <p:cNvSpPr txBox="1"/>
          <p:nvPr/>
        </p:nvSpPr>
        <p:spPr>
          <a:xfrm>
            <a:off x="504000" y="2884480"/>
            <a:ext cx="11226446" cy="2931572"/>
          </a:xfrm>
          <a:prstGeom prst="rect">
            <a:avLst/>
          </a:prstGeom>
          <a:noFill/>
        </p:spPr>
        <p:txBody>
          <a:bodyPr wrap="square" rtlCol="0">
            <a:spAutoFit/>
          </a:bodyPr>
          <a:lstStyle/>
          <a:p>
            <a:pPr marL="144000" indent="-144000">
              <a:lnSpc>
                <a:spcPct val="90000"/>
              </a:lnSpc>
              <a:spcBef>
                <a:spcPts val="900"/>
              </a:spcBef>
              <a:buClr>
                <a:schemeClr val="accent2"/>
              </a:buClr>
              <a:buFont typeface="Wingdings" panose="05000000000000000000" pitchFamily="2" charset="2"/>
              <a:buChar char="v"/>
            </a:pPr>
            <a:r>
              <a:rPr lang="en-GB" sz="3600" dirty="0">
                <a:solidFill>
                  <a:schemeClr val="tx2"/>
                </a:solidFill>
                <a:latin typeface="Proxima Nova Rg" panose="02000506030000020004" pitchFamily="50" charset="0"/>
              </a:rPr>
              <a:t>Health and safety risks identified and managed</a:t>
            </a:r>
          </a:p>
          <a:p>
            <a:pPr marL="144000" indent="-144000">
              <a:lnSpc>
                <a:spcPct val="90000"/>
              </a:lnSpc>
              <a:spcBef>
                <a:spcPts val="900"/>
              </a:spcBef>
              <a:buClr>
                <a:schemeClr val="accent2"/>
              </a:buClr>
              <a:buFont typeface="Wingdings" panose="05000000000000000000" pitchFamily="2" charset="2"/>
              <a:buChar char="v"/>
            </a:pPr>
            <a:r>
              <a:rPr lang="en-GB" sz="3600" dirty="0">
                <a:solidFill>
                  <a:schemeClr val="tx2"/>
                </a:solidFill>
                <a:latin typeface="Proxima Nova Rg" panose="02000506030000020004" pitchFamily="50" charset="0"/>
              </a:rPr>
              <a:t>Access to competent H&amp;S advice and following this</a:t>
            </a:r>
          </a:p>
          <a:p>
            <a:pPr marL="144000" indent="-144000">
              <a:lnSpc>
                <a:spcPct val="90000"/>
              </a:lnSpc>
              <a:spcBef>
                <a:spcPts val="900"/>
              </a:spcBef>
              <a:buClr>
                <a:schemeClr val="accent2"/>
              </a:buClr>
              <a:buFont typeface="Wingdings" panose="05000000000000000000" pitchFamily="2" charset="2"/>
              <a:buChar char="v"/>
            </a:pPr>
            <a:r>
              <a:rPr lang="en-GB" sz="3600" dirty="0">
                <a:solidFill>
                  <a:schemeClr val="tx2"/>
                </a:solidFill>
                <a:latin typeface="Proxima Nova Rg" panose="02000506030000020004" pitchFamily="50" charset="0"/>
              </a:rPr>
              <a:t>Effective arrangements in place for monitoring, reporting and reviewing performance</a:t>
            </a:r>
          </a:p>
          <a:p>
            <a:pPr marL="144000" indent="-144000">
              <a:lnSpc>
                <a:spcPct val="90000"/>
              </a:lnSpc>
              <a:spcBef>
                <a:spcPts val="900"/>
              </a:spcBef>
              <a:buClr>
                <a:schemeClr val="accent2"/>
              </a:buClr>
              <a:buFont typeface="Wingdings" panose="05000000000000000000" pitchFamily="2" charset="2"/>
              <a:buChar char="v"/>
            </a:pPr>
            <a:endParaRPr lang="en-GB" sz="3600" dirty="0">
              <a:solidFill>
                <a:schemeClr val="tx2"/>
              </a:solidFill>
              <a:latin typeface="Proxima Nova Rg" panose="02000506030000020004" pitchFamily="50" charset="0"/>
            </a:endParaRPr>
          </a:p>
        </p:txBody>
      </p:sp>
      <p:sp>
        <p:nvSpPr>
          <p:cNvPr id="8" name="Rectangle 7"/>
          <p:cNvSpPr/>
          <p:nvPr/>
        </p:nvSpPr>
        <p:spPr>
          <a:xfrm>
            <a:off x="4066903" y="1120921"/>
            <a:ext cx="2931252" cy="141327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Assessment and review</a:t>
            </a:r>
          </a:p>
        </p:txBody>
      </p:sp>
    </p:spTree>
    <p:extLst>
      <p:ext uri="{BB962C8B-B14F-4D97-AF65-F5344CB8AC3E}">
        <p14:creationId xmlns:p14="http://schemas.microsoft.com/office/powerpoint/2010/main" val="232856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F5E73CC-69F5-AA9A-BD95-BA5E2CA0E5A8}"/>
              </a:ext>
            </a:extLst>
          </p:cNvPr>
          <p:cNvSpPr>
            <a:spLocks noGrp="1"/>
          </p:cNvSpPr>
          <p:nvPr>
            <p:ph type="title"/>
          </p:nvPr>
        </p:nvSpPr>
        <p:spPr>
          <a:xfrm>
            <a:off x="504000" y="496398"/>
            <a:ext cx="9045595" cy="432000"/>
          </a:xfrm>
        </p:spPr>
        <p:txBody>
          <a:bodyPr/>
          <a:lstStyle/>
          <a:p>
            <a:r>
              <a:rPr lang="en-GB" dirty="0">
                <a:latin typeface="Proxima Nova Black" panose="02000506030000020004" pitchFamily="50" charset="0"/>
              </a:rPr>
              <a:t>Health and safety management systems</a:t>
            </a:r>
          </a:p>
        </p:txBody>
      </p:sp>
      <p:sp>
        <p:nvSpPr>
          <p:cNvPr id="17" name="Text Placeholder 3">
            <a:extLst>
              <a:ext uri="{FF2B5EF4-FFF2-40B4-BE49-F238E27FC236}">
                <a16:creationId xmlns:a16="http://schemas.microsoft.com/office/drawing/2014/main" id="{4270B516-793B-53FF-0BE7-E2524CD91B45}"/>
              </a:ext>
            </a:extLst>
          </p:cNvPr>
          <p:cNvSpPr>
            <a:spLocks noGrp="1"/>
          </p:cNvSpPr>
          <p:nvPr>
            <p:ph type="body" sz="quarter" idx="16"/>
          </p:nvPr>
        </p:nvSpPr>
        <p:spPr>
          <a:xfrm>
            <a:off x="504000" y="1155799"/>
            <a:ext cx="9045595" cy="164803"/>
          </a:xfrm>
        </p:spPr>
        <p:txBody>
          <a:bodyPr/>
          <a:lstStyle/>
          <a:p>
            <a:r>
              <a:rPr lang="en-GB" dirty="0">
                <a:latin typeface="Proxima Nova Black" panose="02000506030000020004" pitchFamily="50" charset="0"/>
              </a:rPr>
              <a:t>Plan, Do, Check, Act</a:t>
            </a:r>
          </a:p>
        </p:txBody>
      </p:sp>
      <p:sp>
        <p:nvSpPr>
          <p:cNvPr id="7" name="Text Placeholder 2">
            <a:extLst>
              <a:ext uri="{FF2B5EF4-FFF2-40B4-BE49-F238E27FC236}">
                <a16:creationId xmlns:a16="http://schemas.microsoft.com/office/drawing/2014/main" id="{36B16E0D-BFB1-8700-D86D-513C319174C9}"/>
              </a:ext>
            </a:extLst>
          </p:cNvPr>
          <p:cNvSpPr>
            <a:spLocks noGrp="1"/>
          </p:cNvSpPr>
          <p:nvPr>
            <p:ph type="body" sz="quarter" idx="14"/>
          </p:nvPr>
        </p:nvSpPr>
        <p:spPr>
          <a:xfrm>
            <a:off x="628889" y="1519384"/>
            <a:ext cx="9307592" cy="4602742"/>
          </a:xfrm>
        </p:spPr>
        <p:txBody>
          <a:bodyPr/>
          <a:lstStyle/>
          <a:p>
            <a:pPr marL="0" indent="0">
              <a:buNone/>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pic>
        <p:nvPicPr>
          <p:cNvPr id="6" name="image1.png">
            <a:extLst>
              <a:ext uri="{FF2B5EF4-FFF2-40B4-BE49-F238E27FC236}">
                <a16:creationId xmlns:a16="http://schemas.microsoft.com/office/drawing/2014/main" id="{A573E36E-32E0-B3F4-6A0D-29FC966481A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7479" r="11557" b="2408"/>
          <a:stretch/>
        </p:blipFill>
        <p:spPr>
          <a:xfrm>
            <a:off x="6477808" y="1291982"/>
            <a:ext cx="4958677" cy="5033555"/>
          </a:xfrm>
          <a:prstGeom prst="rect">
            <a:avLst/>
          </a:prstGeom>
        </p:spPr>
      </p:pic>
      <p:sp>
        <p:nvSpPr>
          <p:cNvPr id="2" name="TextBox 1"/>
          <p:cNvSpPr txBox="1"/>
          <p:nvPr/>
        </p:nvSpPr>
        <p:spPr>
          <a:xfrm>
            <a:off x="391886" y="1436914"/>
            <a:ext cx="5669279" cy="4431983"/>
          </a:xfrm>
          <a:prstGeom prst="rect">
            <a:avLst/>
          </a:prstGeom>
          <a:noFill/>
        </p:spPr>
        <p:txBody>
          <a:bodyPr wrap="square" rtlCol="0">
            <a:spAutoFit/>
          </a:bodyPr>
          <a:lstStyle/>
          <a:p>
            <a:r>
              <a:rPr lang="en-GB" sz="2400" dirty="0">
                <a:solidFill>
                  <a:schemeClr val="accent1"/>
                </a:solidFill>
                <a:latin typeface="Proxima Nova Rg" panose="02000506030000020004" pitchFamily="50" charset="0"/>
              </a:rPr>
              <a:t>Leadership drives the cycle through:</a:t>
            </a:r>
          </a:p>
          <a:p>
            <a:pPr marL="285750" indent="-285750">
              <a:buFont typeface="Wingdings" panose="05000000000000000000" pitchFamily="2" charset="2"/>
              <a:buChar char="v"/>
            </a:pPr>
            <a:r>
              <a:rPr lang="en-GB" sz="2400" dirty="0">
                <a:solidFill>
                  <a:schemeClr val="accent1"/>
                </a:solidFill>
                <a:latin typeface="Proxima Nova Rg" panose="02000506030000020004" pitchFamily="50" charset="0"/>
              </a:rPr>
              <a:t>Planning – think about where you are now and where you need to be</a:t>
            </a:r>
          </a:p>
          <a:p>
            <a:pPr marL="285750" indent="-285750">
              <a:buFont typeface="Wingdings" panose="05000000000000000000" pitchFamily="2" charset="2"/>
              <a:buChar char="v"/>
            </a:pPr>
            <a:r>
              <a:rPr lang="en-GB" sz="2400" dirty="0">
                <a:solidFill>
                  <a:schemeClr val="accent1"/>
                </a:solidFill>
                <a:latin typeface="Proxima Nova Rg" panose="02000506030000020004" pitchFamily="50" charset="0"/>
              </a:rPr>
              <a:t>Doing – organise how you will deliver your plan and implement it </a:t>
            </a:r>
          </a:p>
          <a:p>
            <a:pPr marL="285750" indent="-285750">
              <a:buFont typeface="Wingdings" panose="05000000000000000000" pitchFamily="2" charset="2"/>
              <a:buChar char="v"/>
            </a:pPr>
            <a:r>
              <a:rPr lang="en-GB" sz="2400" dirty="0">
                <a:solidFill>
                  <a:schemeClr val="accent1"/>
                </a:solidFill>
                <a:latin typeface="Proxima Nova Rg" panose="02000506030000020004" pitchFamily="50" charset="0"/>
              </a:rPr>
              <a:t>Checking – measure your performance to see whether or not your plan was effective </a:t>
            </a:r>
          </a:p>
          <a:p>
            <a:pPr marL="285750" indent="-285750">
              <a:buFont typeface="Wingdings" panose="05000000000000000000" pitchFamily="2" charset="2"/>
              <a:buChar char="v"/>
            </a:pPr>
            <a:r>
              <a:rPr lang="en-GB" sz="2400" dirty="0">
                <a:solidFill>
                  <a:schemeClr val="accent1"/>
                </a:solidFill>
                <a:latin typeface="Proxima Nova Rg" panose="02000506030000020004" pitchFamily="50" charset="0"/>
              </a:rPr>
              <a:t>Acting – take action if your plan was not effective and go through the cycle again </a:t>
            </a:r>
          </a:p>
          <a:p>
            <a:pPr marL="285750" indent="-285750">
              <a:buFont typeface="Wingdings" panose="05000000000000000000" pitchFamily="2" charset="2"/>
              <a:buChar char="v"/>
            </a:pPr>
            <a:endParaRPr lang="en-GB" dirty="0">
              <a:solidFill>
                <a:schemeClr val="accent1"/>
              </a:solidFill>
              <a:latin typeface="Proxima Nova Rg" panose="02000506030000020004" pitchFamily="50" charset="0"/>
            </a:endParaRPr>
          </a:p>
        </p:txBody>
      </p:sp>
    </p:spTree>
    <p:extLst>
      <p:ext uri="{BB962C8B-B14F-4D97-AF65-F5344CB8AC3E}">
        <p14:creationId xmlns:p14="http://schemas.microsoft.com/office/powerpoint/2010/main" val="124727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F5E73CC-69F5-AA9A-BD95-BA5E2CA0E5A8}"/>
              </a:ext>
            </a:extLst>
          </p:cNvPr>
          <p:cNvSpPr>
            <a:spLocks noGrp="1"/>
          </p:cNvSpPr>
          <p:nvPr>
            <p:ph type="title"/>
          </p:nvPr>
        </p:nvSpPr>
        <p:spPr>
          <a:xfrm>
            <a:off x="504000" y="496398"/>
            <a:ext cx="9045595" cy="432000"/>
          </a:xfrm>
        </p:spPr>
        <p:txBody>
          <a:bodyPr/>
          <a:lstStyle/>
          <a:p>
            <a:r>
              <a:rPr lang="en-GB" dirty="0">
                <a:latin typeface="Proxima Nova Black" panose="02000506030000020004" pitchFamily="50" charset="0"/>
              </a:rPr>
              <a:t>Plan</a:t>
            </a:r>
          </a:p>
        </p:txBody>
      </p:sp>
      <p:sp>
        <p:nvSpPr>
          <p:cNvPr id="17" name="Text Placeholder 3">
            <a:extLst>
              <a:ext uri="{FF2B5EF4-FFF2-40B4-BE49-F238E27FC236}">
                <a16:creationId xmlns:a16="http://schemas.microsoft.com/office/drawing/2014/main" id="{4270B516-793B-53FF-0BE7-E2524CD91B45}"/>
              </a:ext>
            </a:extLst>
          </p:cNvPr>
          <p:cNvSpPr>
            <a:spLocks noGrp="1"/>
          </p:cNvSpPr>
          <p:nvPr>
            <p:ph type="body" sz="quarter" idx="16"/>
          </p:nvPr>
        </p:nvSpPr>
        <p:spPr>
          <a:xfrm>
            <a:off x="504000" y="921239"/>
            <a:ext cx="9045595" cy="399364"/>
          </a:xfrm>
        </p:spPr>
        <p:txBody>
          <a:bodyPr/>
          <a:lstStyle/>
          <a:p>
            <a:r>
              <a:rPr lang="en-GB" dirty="0">
                <a:latin typeface="Proxima Nova Black" panose="02000506030000020004" pitchFamily="50" charset="0"/>
              </a:rPr>
              <a:t>Planning</a:t>
            </a:r>
          </a:p>
        </p:txBody>
      </p:sp>
      <p:sp>
        <p:nvSpPr>
          <p:cNvPr id="7" name="Text Placeholder 2">
            <a:extLst>
              <a:ext uri="{FF2B5EF4-FFF2-40B4-BE49-F238E27FC236}">
                <a16:creationId xmlns:a16="http://schemas.microsoft.com/office/drawing/2014/main" id="{36B16E0D-BFB1-8700-D86D-513C319174C9}"/>
              </a:ext>
            </a:extLst>
          </p:cNvPr>
          <p:cNvSpPr>
            <a:spLocks noGrp="1"/>
          </p:cNvSpPr>
          <p:nvPr>
            <p:ph type="body" sz="quarter" idx="14"/>
          </p:nvPr>
        </p:nvSpPr>
        <p:spPr>
          <a:xfrm>
            <a:off x="628889" y="1519384"/>
            <a:ext cx="9307592" cy="4602742"/>
          </a:xfrm>
        </p:spPr>
        <p:txBody>
          <a:bodyPr/>
          <a:lstStyle/>
          <a:p>
            <a:pPr marL="0" indent="0">
              <a:buNone/>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sp>
        <p:nvSpPr>
          <p:cNvPr id="2" name="TextBox 1"/>
          <p:cNvSpPr txBox="1"/>
          <p:nvPr/>
        </p:nvSpPr>
        <p:spPr>
          <a:xfrm>
            <a:off x="391886" y="1436914"/>
            <a:ext cx="5669279" cy="4708981"/>
          </a:xfrm>
          <a:prstGeom prst="rect">
            <a:avLst/>
          </a:prstGeom>
          <a:noFill/>
        </p:spPr>
        <p:txBody>
          <a:bodyPr wrap="square" rtlCol="0">
            <a:spAutoFit/>
          </a:bodyPr>
          <a:lstStyle/>
          <a:p>
            <a:pPr marL="285750" indent="-285750">
              <a:buFont typeface="Wingdings" panose="05000000000000000000" pitchFamily="2" charset="2"/>
              <a:buChar char="v"/>
            </a:pPr>
            <a:r>
              <a:rPr lang="en-GB" sz="2400" dirty="0">
                <a:solidFill>
                  <a:schemeClr val="accent1"/>
                </a:solidFill>
                <a:latin typeface="Proxima Nova Rg" panose="02000506030000020004" pitchFamily="50" charset="0"/>
              </a:rPr>
              <a:t>Determining the H&amp;S policy </a:t>
            </a:r>
          </a:p>
          <a:p>
            <a:pPr marL="285750" indent="-285750">
              <a:buFont typeface="Wingdings" panose="05000000000000000000" pitchFamily="2" charset="2"/>
              <a:buChar char="v"/>
            </a:pPr>
            <a:r>
              <a:rPr lang="en-GB" sz="2400" dirty="0">
                <a:solidFill>
                  <a:schemeClr val="accent1"/>
                </a:solidFill>
                <a:latin typeface="Proxima Nova Rg" panose="02000506030000020004" pitchFamily="50" charset="0"/>
              </a:rPr>
              <a:t>Planning to implement the policy</a:t>
            </a:r>
          </a:p>
          <a:p>
            <a:endParaRPr lang="en-GB" dirty="0">
              <a:solidFill>
                <a:schemeClr val="accent1"/>
              </a:solidFill>
              <a:latin typeface="Proxima Nova Rg" panose="02000506030000020004" pitchFamily="50" charset="0"/>
            </a:endParaRPr>
          </a:p>
          <a:p>
            <a:r>
              <a:rPr lang="en-GB" dirty="0">
                <a:solidFill>
                  <a:schemeClr val="accent1"/>
                </a:solidFill>
                <a:latin typeface="Proxima Nova Rg" panose="02000506030000020004" pitchFamily="50" charset="0"/>
              </a:rPr>
              <a:t>To plan successfully, need to establish</a:t>
            </a:r>
          </a:p>
          <a:p>
            <a:endParaRPr lang="en-GB" dirty="0">
              <a:solidFill>
                <a:schemeClr val="accent1"/>
              </a:solidFill>
              <a:latin typeface="Proxima Nova Rg" panose="02000506030000020004" pitchFamily="50" charset="0"/>
            </a:endParaRPr>
          </a:p>
          <a:p>
            <a:endParaRPr lang="en-GB" dirty="0">
              <a:solidFill>
                <a:schemeClr val="accent1"/>
              </a:solidFill>
              <a:latin typeface="Proxima Nova Rg" panose="02000506030000020004" pitchFamily="50" charset="0"/>
            </a:endParaRPr>
          </a:p>
          <a:p>
            <a:endParaRPr lang="en-GB" dirty="0">
              <a:solidFill>
                <a:schemeClr val="accent1"/>
              </a:solidFill>
              <a:latin typeface="Proxima Nova Rg" panose="02000506030000020004" pitchFamily="50" charset="0"/>
            </a:endParaRPr>
          </a:p>
          <a:p>
            <a:endParaRPr lang="en-GB" dirty="0">
              <a:solidFill>
                <a:schemeClr val="accent1"/>
              </a:solidFill>
              <a:latin typeface="Proxima Nova Rg" panose="02000506030000020004" pitchFamily="50" charset="0"/>
            </a:endParaRPr>
          </a:p>
          <a:p>
            <a:endParaRPr lang="en-GB" dirty="0">
              <a:solidFill>
                <a:schemeClr val="accent1"/>
              </a:solidFill>
              <a:latin typeface="Proxima Nova Rg" panose="02000506030000020004" pitchFamily="50" charset="0"/>
            </a:endParaRPr>
          </a:p>
          <a:p>
            <a:endParaRPr lang="en-GB" dirty="0">
              <a:solidFill>
                <a:schemeClr val="accent1"/>
              </a:solidFill>
              <a:latin typeface="Proxima Nova Rg" panose="02000506030000020004" pitchFamily="50" charset="0"/>
            </a:endParaRPr>
          </a:p>
          <a:p>
            <a:endParaRPr lang="en-GB" dirty="0">
              <a:solidFill>
                <a:schemeClr val="accent1"/>
              </a:solidFill>
              <a:latin typeface="Proxima Nova Rg" panose="02000506030000020004" pitchFamily="50" charset="0"/>
            </a:endParaRPr>
          </a:p>
          <a:p>
            <a:endParaRPr lang="en-GB" dirty="0">
              <a:solidFill>
                <a:schemeClr val="accent1"/>
              </a:solidFill>
              <a:latin typeface="Proxima Nova Rg" panose="02000506030000020004" pitchFamily="50" charset="0"/>
            </a:endParaRPr>
          </a:p>
          <a:p>
            <a:endParaRPr lang="en-GB" dirty="0">
              <a:solidFill>
                <a:schemeClr val="accent1"/>
              </a:solidFill>
              <a:latin typeface="Proxima Nova Rg" panose="02000506030000020004" pitchFamily="50" charset="0"/>
            </a:endParaRPr>
          </a:p>
          <a:p>
            <a:endParaRPr lang="en-GB" dirty="0">
              <a:solidFill>
                <a:schemeClr val="accent1"/>
              </a:solidFill>
              <a:latin typeface="Proxima Nova Rg" panose="02000506030000020004" pitchFamily="50" charset="0"/>
            </a:endParaRPr>
          </a:p>
          <a:p>
            <a:endParaRPr lang="en-GB" dirty="0">
              <a:solidFill>
                <a:schemeClr val="accent1"/>
              </a:solidFill>
              <a:latin typeface="Proxima Nova Rg" panose="02000506030000020004" pitchFamily="50" charset="0"/>
            </a:endParaRPr>
          </a:p>
          <a:p>
            <a:endParaRPr lang="en-GB" dirty="0">
              <a:solidFill>
                <a:schemeClr val="accent1"/>
              </a:solidFill>
              <a:latin typeface="Proxima Nova Rg" panose="02000506030000020004" pitchFamily="50" charset="0"/>
            </a:endParaRPr>
          </a:p>
        </p:txBody>
      </p:sp>
      <p:sp>
        <p:nvSpPr>
          <p:cNvPr id="3" name="Rounded Rectangle 2"/>
          <p:cNvSpPr/>
          <p:nvPr/>
        </p:nvSpPr>
        <p:spPr>
          <a:xfrm>
            <a:off x="696685" y="2995749"/>
            <a:ext cx="2682241" cy="248382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Where the organisation is now, by considering accurate information about the current situation</a:t>
            </a:r>
          </a:p>
        </p:txBody>
      </p:sp>
      <p:sp>
        <p:nvSpPr>
          <p:cNvPr id="12" name="Rounded Rectangle 11"/>
          <p:cNvSpPr/>
          <p:nvPr/>
        </p:nvSpPr>
        <p:spPr>
          <a:xfrm>
            <a:off x="7145382" y="2995749"/>
            <a:ext cx="2682241" cy="248382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Where it needs to be, using legal requirements and benchmarking to make comparisons </a:t>
            </a:r>
          </a:p>
        </p:txBody>
      </p:sp>
      <p:sp>
        <p:nvSpPr>
          <p:cNvPr id="9" name="Pentagon 8"/>
          <p:cNvSpPr/>
          <p:nvPr/>
        </p:nvSpPr>
        <p:spPr>
          <a:xfrm>
            <a:off x="4297910" y="3492137"/>
            <a:ext cx="2069583" cy="1097280"/>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What action is necessary to reach this point</a:t>
            </a:r>
          </a:p>
        </p:txBody>
      </p:sp>
    </p:spTree>
    <p:extLst>
      <p:ext uri="{BB962C8B-B14F-4D97-AF65-F5344CB8AC3E}">
        <p14:creationId xmlns:p14="http://schemas.microsoft.com/office/powerpoint/2010/main" val="371153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F5E73CC-69F5-AA9A-BD95-BA5E2CA0E5A8}"/>
              </a:ext>
            </a:extLst>
          </p:cNvPr>
          <p:cNvSpPr>
            <a:spLocks noGrp="1"/>
          </p:cNvSpPr>
          <p:nvPr>
            <p:ph type="title"/>
          </p:nvPr>
        </p:nvSpPr>
        <p:spPr>
          <a:xfrm>
            <a:off x="504000" y="496398"/>
            <a:ext cx="9045595" cy="432000"/>
          </a:xfrm>
        </p:spPr>
        <p:txBody>
          <a:bodyPr/>
          <a:lstStyle/>
          <a:p>
            <a:r>
              <a:rPr lang="en-GB" dirty="0">
                <a:latin typeface="Proxima Nova Black" panose="02000506030000020004" pitchFamily="50" charset="0"/>
              </a:rPr>
              <a:t>Actions to take </a:t>
            </a:r>
          </a:p>
        </p:txBody>
      </p:sp>
      <p:sp>
        <p:nvSpPr>
          <p:cNvPr id="17" name="Text Placeholder 3">
            <a:extLst>
              <a:ext uri="{FF2B5EF4-FFF2-40B4-BE49-F238E27FC236}">
                <a16:creationId xmlns:a16="http://schemas.microsoft.com/office/drawing/2014/main" id="{4270B516-793B-53FF-0BE7-E2524CD91B45}"/>
              </a:ext>
            </a:extLst>
          </p:cNvPr>
          <p:cNvSpPr>
            <a:spLocks noGrp="1"/>
          </p:cNvSpPr>
          <p:nvPr>
            <p:ph type="body" sz="quarter" idx="16"/>
          </p:nvPr>
        </p:nvSpPr>
        <p:spPr>
          <a:xfrm>
            <a:off x="504000" y="921239"/>
            <a:ext cx="9045595" cy="399364"/>
          </a:xfrm>
        </p:spPr>
        <p:txBody>
          <a:bodyPr/>
          <a:lstStyle/>
          <a:p>
            <a:r>
              <a:rPr lang="en-GB" dirty="0">
                <a:latin typeface="Proxima Nova Black" panose="02000506030000020004" pitchFamily="50" charset="0"/>
              </a:rPr>
              <a:t>Actions, change, things</a:t>
            </a:r>
          </a:p>
        </p:txBody>
      </p:sp>
      <p:sp>
        <p:nvSpPr>
          <p:cNvPr id="7" name="Text Placeholder 2">
            <a:extLst>
              <a:ext uri="{FF2B5EF4-FFF2-40B4-BE49-F238E27FC236}">
                <a16:creationId xmlns:a16="http://schemas.microsoft.com/office/drawing/2014/main" id="{36B16E0D-BFB1-8700-D86D-513C319174C9}"/>
              </a:ext>
            </a:extLst>
          </p:cNvPr>
          <p:cNvSpPr>
            <a:spLocks noGrp="1"/>
          </p:cNvSpPr>
          <p:nvPr>
            <p:ph type="body" sz="quarter" idx="14"/>
          </p:nvPr>
        </p:nvSpPr>
        <p:spPr>
          <a:xfrm>
            <a:off x="628889" y="1519384"/>
            <a:ext cx="9307592" cy="4602742"/>
          </a:xfrm>
        </p:spPr>
        <p:txBody>
          <a:bodyPr/>
          <a:lstStyle/>
          <a:p>
            <a:pPr marL="0" indent="0">
              <a:buNone/>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a:p>
            <a:pPr marL="0" indent="0">
              <a:buNone/>
            </a:pPr>
            <a:endParaRPr lang="en-GB" sz="4000" dirty="0">
              <a:latin typeface="Proxima Nova Rg" panose="02000506030000020004" pitchFamily="50"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sp>
        <p:nvSpPr>
          <p:cNvPr id="2" name="TextBox 1"/>
          <p:cNvSpPr txBox="1"/>
          <p:nvPr/>
        </p:nvSpPr>
        <p:spPr>
          <a:xfrm>
            <a:off x="391886" y="1436914"/>
            <a:ext cx="7846423" cy="4062651"/>
          </a:xfrm>
          <a:prstGeom prst="rect">
            <a:avLst/>
          </a:prstGeom>
          <a:noFill/>
        </p:spPr>
        <p:txBody>
          <a:bodyPr wrap="square" rtlCol="0">
            <a:spAutoFit/>
          </a:bodyPr>
          <a:lstStyle/>
          <a:p>
            <a:r>
              <a:rPr lang="en-GB" sz="2400" dirty="0">
                <a:solidFill>
                  <a:schemeClr val="accent1"/>
                </a:solidFill>
                <a:latin typeface="Proxima Nova Rg" panose="02000506030000020004" pitchFamily="50" charset="0"/>
              </a:rPr>
              <a:t>Things to consider</a:t>
            </a:r>
          </a:p>
          <a:p>
            <a:pPr marL="285750" indent="-285750">
              <a:buFont typeface="Wingdings" panose="05000000000000000000" pitchFamily="2" charset="2"/>
              <a:buChar char="v"/>
            </a:pPr>
            <a:r>
              <a:rPr lang="en-GB" sz="2400" dirty="0">
                <a:solidFill>
                  <a:schemeClr val="accent1"/>
                </a:solidFill>
                <a:latin typeface="Proxima Nova Rg" panose="02000506030000020004" pitchFamily="50" charset="0"/>
              </a:rPr>
              <a:t>Statement of intention – saying what you will do to keep a safe and healthy environment for your workers and everyone </a:t>
            </a:r>
          </a:p>
          <a:p>
            <a:pPr marL="285750" indent="-285750">
              <a:buFont typeface="Wingdings" panose="05000000000000000000" pitchFamily="2" charset="2"/>
              <a:buChar char="v"/>
            </a:pPr>
            <a:r>
              <a:rPr lang="en-GB" sz="2400" dirty="0">
                <a:solidFill>
                  <a:schemeClr val="accent1"/>
                </a:solidFill>
                <a:latin typeface="Proxima Nova Rg" panose="02000506030000020004" pitchFamily="50" charset="0"/>
              </a:rPr>
              <a:t>Setting out everyone’s roles and responsibilities</a:t>
            </a:r>
          </a:p>
          <a:p>
            <a:pPr marL="285750" indent="-285750">
              <a:buFont typeface="Wingdings" panose="05000000000000000000" pitchFamily="2" charset="2"/>
              <a:buChar char="v"/>
            </a:pPr>
            <a:r>
              <a:rPr lang="en-GB" sz="2400" dirty="0">
                <a:solidFill>
                  <a:schemeClr val="accent1"/>
                </a:solidFill>
                <a:latin typeface="Proxima Nova Rg" panose="02000506030000020004" pitchFamily="50" charset="0"/>
              </a:rPr>
              <a:t>Saying how things will be done and what resources will be allocated</a:t>
            </a:r>
          </a:p>
          <a:p>
            <a:pPr marL="285750" indent="-285750">
              <a:buFont typeface="Wingdings" panose="05000000000000000000" pitchFamily="2" charset="2"/>
              <a:buChar char="v"/>
            </a:pPr>
            <a:r>
              <a:rPr lang="en-GB" sz="2400" dirty="0">
                <a:solidFill>
                  <a:schemeClr val="accent1"/>
                </a:solidFill>
                <a:latin typeface="Proxima Nova Rg" panose="02000506030000020004" pitchFamily="50" charset="0"/>
              </a:rPr>
              <a:t>Consider how H&amp;S performance measured</a:t>
            </a:r>
          </a:p>
          <a:p>
            <a:pPr marL="285750" indent="-285750">
              <a:buFont typeface="Wingdings" panose="05000000000000000000" pitchFamily="2" charset="2"/>
              <a:buChar char="v"/>
            </a:pPr>
            <a:r>
              <a:rPr lang="en-GB" sz="2400" dirty="0">
                <a:solidFill>
                  <a:schemeClr val="accent1"/>
                </a:solidFill>
                <a:latin typeface="Proxima Nova Rg" panose="02000506030000020004" pitchFamily="50" charset="0"/>
              </a:rPr>
              <a:t>Consulting with employees on H&amp;S matters</a:t>
            </a:r>
          </a:p>
          <a:p>
            <a:pPr marL="285750" indent="-285750">
              <a:buFont typeface="Wingdings" panose="05000000000000000000" pitchFamily="2" charset="2"/>
              <a:buChar char="v"/>
            </a:pPr>
            <a:r>
              <a:rPr lang="en-GB" sz="2400" dirty="0">
                <a:solidFill>
                  <a:schemeClr val="accent1"/>
                </a:solidFill>
                <a:latin typeface="Proxima Nova Rg" panose="02000506030000020004" pitchFamily="50" charset="0"/>
              </a:rPr>
              <a:t>Putting H&amp;S at the top of every meeting agenda</a:t>
            </a:r>
          </a:p>
          <a:p>
            <a:endParaRPr lang="en-GB" dirty="0">
              <a:solidFill>
                <a:schemeClr val="accent1"/>
              </a:solidFill>
              <a:latin typeface="Proxima Nova Rg" panose="02000506030000020004" pitchFamily="50" charset="0"/>
            </a:endParaRPr>
          </a:p>
        </p:txBody>
      </p:sp>
      <p:sp>
        <p:nvSpPr>
          <p:cNvPr id="3" name="Rectangle 2"/>
          <p:cNvSpPr/>
          <p:nvPr/>
        </p:nvSpPr>
        <p:spPr>
          <a:xfrm>
            <a:off x="9216636" y="1736215"/>
            <a:ext cx="1939044" cy="1207282"/>
          </a:xfrm>
          <a:prstGeom prst="rect">
            <a:avLst/>
          </a:prstGeom>
          <a:solidFill>
            <a:srgbClr val="EE77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a:t>
            </a:r>
          </a:p>
          <a:p>
            <a:pPr algn="ctr"/>
            <a:endParaRPr lang="en-GB" dirty="0"/>
          </a:p>
        </p:txBody>
      </p:sp>
      <p:sp>
        <p:nvSpPr>
          <p:cNvPr id="9" name="Rectangle 8"/>
          <p:cNvSpPr/>
          <p:nvPr/>
        </p:nvSpPr>
        <p:spPr>
          <a:xfrm>
            <a:off x="9216636" y="2949898"/>
            <a:ext cx="1939044" cy="1290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t>
            </a:r>
          </a:p>
        </p:txBody>
      </p:sp>
      <p:sp>
        <p:nvSpPr>
          <p:cNvPr id="10" name="Rectangle 9"/>
          <p:cNvSpPr/>
          <p:nvPr/>
        </p:nvSpPr>
        <p:spPr>
          <a:xfrm>
            <a:off x="9216637" y="4240814"/>
            <a:ext cx="1939043" cy="121075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a:t>
            </a:r>
          </a:p>
        </p:txBody>
      </p:sp>
    </p:spTree>
    <p:extLst>
      <p:ext uri="{BB962C8B-B14F-4D97-AF65-F5344CB8AC3E}">
        <p14:creationId xmlns:p14="http://schemas.microsoft.com/office/powerpoint/2010/main" val="250351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F5E73CC-69F5-AA9A-BD95-BA5E2CA0E5A8}"/>
              </a:ext>
            </a:extLst>
          </p:cNvPr>
          <p:cNvSpPr>
            <a:spLocks noGrp="1"/>
          </p:cNvSpPr>
          <p:nvPr>
            <p:ph type="title"/>
          </p:nvPr>
        </p:nvSpPr>
        <p:spPr>
          <a:xfrm>
            <a:off x="504000" y="496398"/>
            <a:ext cx="9045595" cy="432000"/>
          </a:xfrm>
        </p:spPr>
        <p:txBody>
          <a:bodyPr/>
          <a:lstStyle/>
          <a:p>
            <a:r>
              <a:rPr lang="en-GB" dirty="0">
                <a:latin typeface="Proxima Nova Black" panose="02000506030000020004" pitchFamily="50" charset="0"/>
              </a:rPr>
              <a:t>Do</a:t>
            </a:r>
          </a:p>
        </p:txBody>
      </p:sp>
      <p:sp>
        <p:nvSpPr>
          <p:cNvPr id="17" name="Text Placeholder 3">
            <a:extLst>
              <a:ext uri="{FF2B5EF4-FFF2-40B4-BE49-F238E27FC236}">
                <a16:creationId xmlns:a16="http://schemas.microsoft.com/office/drawing/2014/main" id="{4270B516-793B-53FF-0BE7-E2524CD91B45}"/>
              </a:ext>
            </a:extLst>
          </p:cNvPr>
          <p:cNvSpPr>
            <a:spLocks noGrp="1"/>
          </p:cNvSpPr>
          <p:nvPr>
            <p:ph type="body" sz="quarter" idx="16"/>
          </p:nvPr>
        </p:nvSpPr>
        <p:spPr>
          <a:xfrm>
            <a:off x="504000" y="978528"/>
            <a:ext cx="9045595" cy="399364"/>
          </a:xfrm>
        </p:spPr>
        <p:txBody>
          <a:bodyPr/>
          <a:lstStyle/>
          <a:p>
            <a:r>
              <a:rPr lang="en-GB" dirty="0">
                <a:latin typeface="Proxima Nova Black" panose="02000506030000020004" pitchFamily="50" charset="0"/>
              </a:rPr>
              <a:t>Organising</a:t>
            </a:r>
          </a:p>
        </p:txBody>
      </p:sp>
      <p:sp>
        <p:nvSpPr>
          <p:cNvPr id="7" name="Text Placeholder 2">
            <a:extLst>
              <a:ext uri="{FF2B5EF4-FFF2-40B4-BE49-F238E27FC236}">
                <a16:creationId xmlns:a16="http://schemas.microsoft.com/office/drawing/2014/main" id="{36B16E0D-BFB1-8700-D86D-513C319174C9}"/>
              </a:ext>
            </a:extLst>
          </p:cNvPr>
          <p:cNvSpPr>
            <a:spLocks noGrp="1"/>
          </p:cNvSpPr>
          <p:nvPr>
            <p:ph type="body" sz="quarter" idx="14"/>
          </p:nvPr>
        </p:nvSpPr>
        <p:spPr>
          <a:xfrm>
            <a:off x="628889" y="1519384"/>
            <a:ext cx="9307592" cy="4602742"/>
          </a:xfrm>
        </p:spPr>
        <p:txBody>
          <a:bodyPr/>
          <a:lstStyle/>
          <a:p>
            <a:pPr marL="0" indent="0">
              <a:buNone/>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sp>
        <p:nvSpPr>
          <p:cNvPr id="2" name="TextBox 1"/>
          <p:cNvSpPr txBox="1"/>
          <p:nvPr/>
        </p:nvSpPr>
        <p:spPr>
          <a:xfrm>
            <a:off x="391886" y="1436914"/>
            <a:ext cx="5669279" cy="3693319"/>
          </a:xfrm>
          <a:prstGeom prst="rect">
            <a:avLst/>
          </a:prstGeom>
          <a:noFill/>
        </p:spPr>
        <p:txBody>
          <a:bodyPr wrap="square" rtlCol="0">
            <a:spAutoFit/>
          </a:bodyPr>
          <a:lstStyle/>
          <a:p>
            <a:r>
              <a:rPr lang="en-GB" dirty="0">
                <a:solidFill>
                  <a:schemeClr val="accent1"/>
                </a:solidFill>
                <a:latin typeface="Proxima Nova Rg" panose="02000506030000020004" pitchFamily="50" charset="0"/>
              </a:rPr>
              <a:t>Organising for health and safety covers four key areas</a:t>
            </a:r>
          </a:p>
          <a:p>
            <a:endParaRPr lang="en-GB" dirty="0">
              <a:solidFill>
                <a:schemeClr val="accent1"/>
              </a:solidFill>
              <a:latin typeface="Proxima Nova Rg" panose="02000506030000020004" pitchFamily="50" charset="0"/>
            </a:endParaRPr>
          </a:p>
          <a:p>
            <a:endParaRPr lang="en-GB" dirty="0">
              <a:solidFill>
                <a:schemeClr val="accent1"/>
              </a:solidFill>
              <a:latin typeface="Proxima Nova Rg" panose="02000506030000020004" pitchFamily="50" charset="0"/>
            </a:endParaRPr>
          </a:p>
          <a:p>
            <a:endParaRPr lang="en-GB" dirty="0">
              <a:solidFill>
                <a:schemeClr val="accent1"/>
              </a:solidFill>
              <a:latin typeface="Proxima Nova Rg" panose="02000506030000020004" pitchFamily="50" charset="0"/>
            </a:endParaRPr>
          </a:p>
          <a:p>
            <a:endParaRPr lang="en-GB" dirty="0">
              <a:solidFill>
                <a:schemeClr val="accent1"/>
              </a:solidFill>
              <a:latin typeface="Proxima Nova Rg" panose="02000506030000020004" pitchFamily="50" charset="0"/>
            </a:endParaRPr>
          </a:p>
          <a:p>
            <a:endParaRPr lang="en-GB" dirty="0">
              <a:solidFill>
                <a:schemeClr val="accent1"/>
              </a:solidFill>
              <a:latin typeface="Proxima Nova Rg" panose="02000506030000020004" pitchFamily="50" charset="0"/>
            </a:endParaRPr>
          </a:p>
          <a:p>
            <a:endParaRPr lang="en-GB" dirty="0">
              <a:solidFill>
                <a:schemeClr val="accent1"/>
              </a:solidFill>
              <a:latin typeface="Proxima Nova Rg" panose="02000506030000020004" pitchFamily="50" charset="0"/>
            </a:endParaRPr>
          </a:p>
          <a:p>
            <a:endParaRPr lang="en-GB" dirty="0">
              <a:solidFill>
                <a:schemeClr val="accent1"/>
              </a:solidFill>
              <a:latin typeface="Proxima Nova Rg" panose="02000506030000020004" pitchFamily="50" charset="0"/>
            </a:endParaRPr>
          </a:p>
          <a:p>
            <a:endParaRPr lang="en-GB" dirty="0">
              <a:solidFill>
                <a:schemeClr val="accent1"/>
              </a:solidFill>
              <a:latin typeface="Proxima Nova Rg" panose="02000506030000020004" pitchFamily="50" charset="0"/>
            </a:endParaRPr>
          </a:p>
          <a:p>
            <a:endParaRPr lang="en-GB" dirty="0">
              <a:solidFill>
                <a:schemeClr val="accent1"/>
              </a:solidFill>
              <a:latin typeface="Proxima Nova Rg" panose="02000506030000020004" pitchFamily="50" charset="0"/>
            </a:endParaRPr>
          </a:p>
          <a:p>
            <a:endParaRPr lang="en-GB" dirty="0">
              <a:solidFill>
                <a:schemeClr val="accent1"/>
              </a:solidFill>
              <a:latin typeface="Proxima Nova Rg" panose="02000506030000020004" pitchFamily="50" charset="0"/>
            </a:endParaRPr>
          </a:p>
          <a:p>
            <a:endParaRPr lang="en-GB" dirty="0">
              <a:solidFill>
                <a:schemeClr val="accent1"/>
              </a:solidFill>
              <a:latin typeface="Proxima Nova Rg" panose="02000506030000020004" pitchFamily="50" charset="0"/>
            </a:endParaRPr>
          </a:p>
          <a:p>
            <a:endParaRPr lang="en-GB" dirty="0">
              <a:solidFill>
                <a:schemeClr val="accent1"/>
              </a:solidFill>
              <a:latin typeface="Proxima Nova Rg" panose="02000506030000020004" pitchFamily="50" charset="0"/>
            </a:endParaRPr>
          </a:p>
        </p:txBody>
      </p:sp>
      <p:sp>
        <p:nvSpPr>
          <p:cNvPr id="10" name="Rounded Rectangle 9"/>
          <p:cNvSpPr/>
          <p:nvPr/>
        </p:nvSpPr>
        <p:spPr>
          <a:xfrm>
            <a:off x="390803" y="2261748"/>
            <a:ext cx="245691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Control</a:t>
            </a:r>
          </a:p>
        </p:txBody>
      </p:sp>
      <p:sp>
        <p:nvSpPr>
          <p:cNvPr id="18" name="Rounded Rectangle 17"/>
          <p:cNvSpPr/>
          <p:nvPr/>
        </p:nvSpPr>
        <p:spPr>
          <a:xfrm>
            <a:off x="3226525" y="2264228"/>
            <a:ext cx="245691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Co-operation</a:t>
            </a:r>
          </a:p>
        </p:txBody>
      </p:sp>
      <p:sp>
        <p:nvSpPr>
          <p:cNvPr id="19" name="Rounded Rectangle 18"/>
          <p:cNvSpPr/>
          <p:nvPr/>
        </p:nvSpPr>
        <p:spPr>
          <a:xfrm>
            <a:off x="6061164" y="2264228"/>
            <a:ext cx="245691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Communication</a:t>
            </a:r>
          </a:p>
        </p:txBody>
      </p:sp>
      <p:sp>
        <p:nvSpPr>
          <p:cNvPr id="20" name="Rounded Rectangle 19"/>
          <p:cNvSpPr/>
          <p:nvPr/>
        </p:nvSpPr>
        <p:spPr>
          <a:xfrm>
            <a:off x="8896887" y="2264228"/>
            <a:ext cx="245691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Competence</a:t>
            </a:r>
          </a:p>
        </p:txBody>
      </p:sp>
      <p:sp>
        <p:nvSpPr>
          <p:cNvPr id="11" name="TextBox 10"/>
          <p:cNvSpPr txBox="1"/>
          <p:nvPr/>
        </p:nvSpPr>
        <p:spPr>
          <a:xfrm>
            <a:off x="421558" y="3125771"/>
            <a:ext cx="2892343" cy="2862322"/>
          </a:xfrm>
          <a:prstGeom prst="rect">
            <a:avLst/>
          </a:prstGeom>
          <a:noFill/>
        </p:spPr>
        <p:txBody>
          <a:bodyPr wrap="square" rtlCol="0">
            <a:spAutoFit/>
          </a:bodyPr>
          <a:lstStyle/>
          <a:p>
            <a:r>
              <a:rPr lang="en-GB" dirty="0">
                <a:solidFill>
                  <a:schemeClr val="tx2"/>
                </a:solidFill>
              </a:rPr>
              <a:t>Achieved through:</a:t>
            </a:r>
          </a:p>
          <a:p>
            <a:pPr marL="285750" indent="-285750">
              <a:buFont typeface="Wingdings" panose="05000000000000000000" pitchFamily="2" charset="2"/>
              <a:buChar char="v"/>
            </a:pPr>
            <a:r>
              <a:rPr lang="en-GB" dirty="0">
                <a:solidFill>
                  <a:schemeClr val="tx2"/>
                </a:solidFill>
              </a:rPr>
              <a:t>Leadership</a:t>
            </a:r>
          </a:p>
          <a:p>
            <a:pPr marL="285750" indent="-285750">
              <a:buFont typeface="Wingdings" panose="05000000000000000000" pitchFamily="2" charset="2"/>
              <a:buChar char="v"/>
            </a:pPr>
            <a:r>
              <a:rPr lang="en-GB" dirty="0">
                <a:solidFill>
                  <a:schemeClr val="tx2"/>
                </a:solidFill>
              </a:rPr>
              <a:t>Management</a:t>
            </a:r>
          </a:p>
          <a:p>
            <a:pPr marL="285750" indent="-285750">
              <a:buFont typeface="Wingdings" panose="05000000000000000000" pitchFamily="2" charset="2"/>
              <a:buChar char="v"/>
            </a:pPr>
            <a:r>
              <a:rPr lang="en-GB" dirty="0">
                <a:solidFill>
                  <a:schemeClr val="tx2"/>
                </a:solidFill>
              </a:rPr>
              <a:t>Supervision</a:t>
            </a:r>
          </a:p>
          <a:p>
            <a:pPr marL="285750" indent="-285750">
              <a:buFont typeface="Wingdings" panose="05000000000000000000" pitchFamily="2" charset="2"/>
              <a:buChar char="v"/>
            </a:pPr>
            <a:r>
              <a:rPr lang="en-GB" dirty="0">
                <a:solidFill>
                  <a:schemeClr val="tx2"/>
                </a:solidFill>
              </a:rPr>
              <a:t>Performance standards</a:t>
            </a:r>
          </a:p>
          <a:p>
            <a:pPr marL="285750" indent="-285750">
              <a:buFont typeface="Wingdings" panose="05000000000000000000" pitchFamily="2" charset="2"/>
              <a:buChar char="v"/>
            </a:pPr>
            <a:r>
              <a:rPr lang="en-GB" dirty="0">
                <a:solidFill>
                  <a:schemeClr val="tx2"/>
                </a:solidFill>
              </a:rPr>
              <a:t>Instruction</a:t>
            </a:r>
          </a:p>
          <a:p>
            <a:pPr marL="285750" indent="-285750">
              <a:buFont typeface="Wingdings" panose="05000000000000000000" pitchFamily="2" charset="2"/>
              <a:buChar char="v"/>
            </a:pPr>
            <a:r>
              <a:rPr lang="en-GB" dirty="0">
                <a:solidFill>
                  <a:schemeClr val="tx2"/>
                </a:solidFill>
              </a:rPr>
              <a:t>Motivation</a:t>
            </a:r>
          </a:p>
          <a:p>
            <a:pPr marL="285750" indent="-285750">
              <a:buFont typeface="Wingdings" panose="05000000000000000000" pitchFamily="2" charset="2"/>
              <a:buChar char="v"/>
            </a:pPr>
            <a:r>
              <a:rPr lang="en-GB" dirty="0">
                <a:solidFill>
                  <a:schemeClr val="tx2"/>
                </a:solidFill>
              </a:rPr>
              <a:t>Accountability</a:t>
            </a:r>
          </a:p>
          <a:p>
            <a:pPr marL="285750" indent="-285750">
              <a:buFont typeface="Wingdings" panose="05000000000000000000" pitchFamily="2" charset="2"/>
              <a:buChar char="v"/>
            </a:pPr>
            <a:r>
              <a:rPr lang="en-GB" dirty="0">
                <a:solidFill>
                  <a:schemeClr val="tx2"/>
                </a:solidFill>
              </a:rPr>
              <a:t>Rewards</a:t>
            </a:r>
          </a:p>
          <a:p>
            <a:pPr marL="285750" indent="-285750">
              <a:buFont typeface="Wingdings" panose="05000000000000000000" pitchFamily="2" charset="2"/>
              <a:buChar char="v"/>
            </a:pPr>
            <a:r>
              <a:rPr lang="en-GB" dirty="0">
                <a:solidFill>
                  <a:schemeClr val="tx2"/>
                </a:solidFill>
              </a:rPr>
              <a:t>Sanctions</a:t>
            </a:r>
          </a:p>
        </p:txBody>
      </p:sp>
      <p:sp>
        <p:nvSpPr>
          <p:cNvPr id="21" name="TextBox 20"/>
          <p:cNvSpPr txBox="1"/>
          <p:nvPr/>
        </p:nvSpPr>
        <p:spPr>
          <a:xfrm>
            <a:off x="3296276" y="3175140"/>
            <a:ext cx="2654243" cy="1477328"/>
          </a:xfrm>
          <a:prstGeom prst="rect">
            <a:avLst/>
          </a:prstGeom>
          <a:noFill/>
        </p:spPr>
        <p:txBody>
          <a:bodyPr wrap="square" rtlCol="0">
            <a:spAutoFit/>
          </a:bodyPr>
          <a:lstStyle/>
          <a:p>
            <a:r>
              <a:rPr lang="en-GB" dirty="0">
                <a:solidFill>
                  <a:schemeClr val="tx2"/>
                </a:solidFill>
              </a:rPr>
              <a:t>Between workers, their representatives and management through active consultation and engagement</a:t>
            </a:r>
          </a:p>
        </p:txBody>
      </p:sp>
      <p:sp>
        <p:nvSpPr>
          <p:cNvPr id="22" name="TextBox 21"/>
          <p:cNvSpPr txBox="1"/>
          <p:nvPr/>
        </p:nvSpPr>
        <p:spPr>
          <a:xfrm>
            <a:off x="6075408" y="3184808"/>
            <a:ext cx="2654243" cy="1477328"/>
          </a:xfrm>
          <a:prstGeom prst="rect">
            <a:avLst/>
          </a:prstGeom>
          <a:noFill/>
        </p:spPr>
        <p:txBody>
          <a:bodyPr wrap="square" rtlCol="0">
            <a:spAutoFit/>
          </a:bodyPr>
          <a:lstStyle/>
          <a:p>
            <a:r>
              <a:rPr lang="en-GB" dirty="0">
                <a:solidFill>
                  <a:schemeClr val="tx2"/>
                </a:solidFill>
              </a:rPr>
              <a:t>Across the whole organisation, through visible behaviour, written material and face to face discussion</a:t>
            </a:r>
          </a:p>
        </p:txBody>
      </p:sp>
      <p:sp>
        <p:nvSpPr>
          <p:cNvPr id="23" name="TextBox 22"/>
          <p:cNvSpPr txBox="1"/>
          <p:nvPr/>
        </p:nvSpPr>
        <p:spPr>
          <a:xfrm>
            <a:off x="8896887" y="3267473"/>
            <a:ext cx="2781307" cy="2031325"/>
          </a:xfrm>
          <a:prstGeom prst="rect">
            <a:avLst/>
          </a:prstGeom>
          <a:noFill/>
        </p:spPr>
        <p:txBody>
          <a:bodyPr wrap="square" rtlCol="0">
            <a:spAutoFit/>
          </a:bodyPr>
          <a:lstStyle/>
          <a:p>
            <a:r>
              <a:rPr lang="en-GB" dirty="0">
                <a:solidFill>
                  <a:schemeClr val="tx2"/>
                </a:solidFill>
              </a:rPr>
              <a:t>Achieved through:</a:t>
            </a:r>
          </a:p>
          <a:p>
            <a:pPr marL="285750" indent="-285750">
              <a:buFont typeface="Wingdings" panose="05000000000000000000" pitchFamily="2" charset="2"/>
              <a:buChar char="v"/>
            </a:pPr>
            <a:r>
              <a:rPr lang="en-GB" dirty="0">
                <a:solidFill>
                  <a:schemeClr val="tx2"/>
                </a:solidFill>
              </a:rPr>
              <a:t>Recruitment</a:t>
            </a:r>
          </a:p>
          <a:p>
            <a:pPr marL="285750" indent="-285750">
              <a:buFont typeface="Wingdings" panose="05000000000000000000" pitchFamily="2" charset="2"/>
              <a:buChar char="v"/>
            </a:pPr>
            <a:r>
              <a:rPr lang="en-GB" dirty="0">
                <a:solidFill>
                  <a:schemeClr val="tx2"/>
                </a:solidFill>
              </a:rPr>
              <a:t>Selection</a:t>
            </a:r>
          </a:p>
          <a:p>
            <a:pPr marL="285750" indent="-285750">
              <a:buFont typeface="Wingdings" panose="05000000000000000000" pitchFamily="2" charset="2"/>
              <a:buChar char="v"/>
            </a:pPr>
            <a:r>
              <a:rPr lang="en-GB" dirty="0">
                <a:solidFill>
                  <a:schemeClr val="tx2"/>
                </a:solidFill>
              </a:rPr>
              <a:t>Training</a:t>
            </a:r>
          </a:p>
          <a:p>
            <a:pPr marL="285750" indent="-285750">
              <a:buFont typeface="Wingdings" panose="05000000000000000000" pitchFamily="2" charset="2"/>
              <a:buChar char="v"/>
            </a:pPr>
            <a:r>
              <a:rPr lang="en-GB" dirty="0">
                <a:solidFill>
                  <a:schemeClr val="tx2"/>
                </a:solidFill>
              </a:rPr>
              <a:t>Coaching</a:t>
            </a:r>
          </a:p>
          <a:p>
            <a:pPr marL="285750" indent="-285750">
              <a:buFont typeface="Wingdings" panose="05000000000000000000" pitchFamily="2" charset="2"/>
              <a:buChar char="v"/>
            </a:pPr>
            <a:r>
              <a:rPr lang="en-GB" dirty="0">
                <a:solidFill>
                  <a:schemeClr val="tx2"/>
                </a:solidFill>
              </a:rPr>
              <a:t>Specialist advice </a:t>
            </a:r>
          </a:p>
          <a:p>
            <a:pPr marL="285750" indent="-285750">
              <a:buFont typeface="Wingdings" panose="05000000000000000000" pitchFamily="2" charset="2"/>
              <a:buChar char="v"/>
            </a:pPr>
            <a:r>
              <a:rPr lang="en-GB" dirty="0">
                <a:solidFill>
                  <a:schemeClr val="tx2"/>
                </a:solidFill>
              </a:rPr>
              <a:t>Avoiding complacency</a:t>
            </a:r>
          </a:p>
        </p:txBody>
      </p:sp>
    </p:spTree>
    <p:extLst>
      <p:ext uri="{BB962C8B-B14F-4D97-AF65-F5344CB8AC3E}">
        <p14:creationId xmlns:p14="http://schemas.microsoft.com/office/powerpoint/2010/main" val="399366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19" grpId="0" animBg="1"/>
      <p:bldP spid="20" grpId="0" animBg="1"/>
      <p:bldP spid="11" grpId="0"/>
      <p:bldP spid="21"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F3F077B-5087-4EFE-81CB-ED2E09DE6670}"/>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7143" b="9537"/>
          <a:stretch/>
        </p:blipFill>
        <p:spPr>
          <a:xfrm>
            <a:off x="8620125" y="4454220"/>
            <a:ext cx="3571875" cy="2403780"/>
          </a:xfrm>
          <a:prstGeom prst="rect">
            <a:avLst/>
          </a:prstGeom>
        </p:spPr>
      </p:pic>
      <p:sp>
        <p:nvSpPr>
          <p:cNvPr id="16" name="Title 1">
            <a:extLst>
              <a:ext uri="{FF2B5EF4-FFF2-40B4-BE49-F238E27FC236}">
                <a16:creationId xmlns:a16="http://schemas.microsoft.com/office/drawing/2014/main" id="{DF5E73CC-69F5-AA9A-BD95-BA5E2CA0E5A8}"/>
              </a:ext>
            </a:extLst>
          </p:cNvPr>
          <p:cNvSpPr>
            <a:spLocks noGrp="1"/>
          </p:cNvSpPr>
          <p:nvPr>
            <p:ph type="title"/>
          </p:nvPr>
        </p:nvSpPr>
        <p:spPr>
          <a:xfrm>
            <a:off x="504000" y="496398"/>
            <a:ext cx="9045595" cy="432000"/>
          </a:xfrm>
        </p:spPr>
        <p:txBody>
          <a:bodyPr/>
          <a:lstStyle/>
          <a:p>
            <a:r>
              <a:rPr lang="en-GB" dirty="0">
                <a:latin typeface="Proxima Nova Black" panose="02000506030000020004" pitchFamily="50" charset="0"/>
              </a:rPr>
              <a:t>Agenda</a:t>
            </a:r>
          </a:p>
        </p:txBody>
      </p:sp>
      <p:sp>
        <p:nvSpPr>
          <p:cNvPr id="17" name="Text Placeholder 3">
            <a:extLst>
              <a:ext uri="{FF2B5EF4-FFF2-40B4-BE49-F238E27FC236}">
                <a16:creationId xmlns:a16="http://schemas.microsoft.com/office/drawing/2014/main" id="{4270B516-793B-53FF-0BE7-E2524CD91B45}"/>
              </a:ext>
            </a:extLst>
          </p:cNvPr>
          <p:cNvSpPr>
            <a:spLocks noGrp="1"/>
          </p:cNvSpPr>
          <p:nvPr>
            <p:ph type="body" sz="quarter" idx="16"/>
          </p:nvPr>
        </p:nvSpPr>
        <p:spPr>
          <a:xfrm>
            <a:off x="504000" y="921239"/>
            <a:ext cx="9045595" cy="399364"/>
          </a:xfrm>
        </p:spPr>
        <p:txBody>
          <a:bodyPr/>
          <a:lstStyle/>
          <a:p>
            <a:r>
              <a:rPr lang="en-GB" dirty="0">
                <a:latin typeface="Proxima Nova Black" panose="02000506030000020004" pitchFamily="50" charset="0"/>
              </a:rPr>
              <a:t>What we are going to cover today</a:t>
            </a:r>
          </a:p>
        </p:txBody>
      </p:sp>
      <p:sp>
        <p:nvSpPr>
          <p:cNvPr id="7" name="Text Placeholder 2">
            <a:extLst>
              <a:ext uri="{FF2B5EF4-FFF2-40B4-BE49-F238E27FC236}">
                <a16:creationId xmlns:a16="http://schemas.microsoft.com/office/drawing/2014/main" id="{36B16E0D-BFB1-8700-D86D-513C319174C9}"/>
              </a:ext>
            </a:extLst>
          </p:cNvPr>
          <p:cNvSpPr>
            <a:spLocks noGrp="1"/>
          </p:cNvSpPr>
          <p:nvPr>
            <p:ph type="body" sz="quarter" idx="14"/>
          </p:nvPr>
        </p:nvSpPr>
        <p:spPr>
          <a:xfrm>
            <a:off x="365759" y="1394060"/>
            <a:ext cx="11190515" cy="4594033"/>
          </a:xfrm>
        </p:spPr>
        <p:txBody>
          <a:bodyPr/>
          <a:lstStyle/>
          <a:p>
            <a:pPr marL="0" indent="0">
              <a:buNone/>
            </a:pPr>
            <a:r>
              <a:rPr lang="en-GB" sz="2400" b="1" dirty="0">
                <a:latin typeface="Proxima Nova Rg" panose="02000506030000020004" pitchFamily="50" charset="0"/>
              </a:rPr>
              <a:t>11am – 12pm: Abigail Bainbridge –  the foundations of leading H&amp;S  </a:t>
            </a:r>
          </a:p>
          <a:p>
            <a:pPr marL="0" indent="0">
              <a:buNone/>
            </a:pPr>
            <a:endParaRPr lang="en-GB" sz="500" b="1" dirty="0">
              <a:latin typeface="Proxima Nova Rg" panose="02000506030000020004" pitchFamily="50" charset="0"/>
            </a:endParaRPr>
          </a:p>
          <a:p>
            <a:pPr marL="0" indent="0">
              <a:buNone/>
            </a:pPr>
            <a:r>
              <a:rPr lang="en-GB" sz="2400" b="1" dirty="0">
                <a:latin typeface="Proxima Nova Rg" panose="02000506030000020004" pitchFamily="50" charset="0"/>
              </a:rPr>
              <a:t>12pm – 12.15pm: 15 min break</a:t>
            </a:r>
          </a:p>
          <a:p>
            <a:pPr marL="0" indent="0">
              <a:buNone/>
            </a:pPr>
            <a:endParaRPr lang="en-GB" sz="500" b="1" dirty="0">
              <a:latin typeface="Proxima Nova Rg" panose="02000506030000020004" pitchFamily="50" charset="0"/>
            </a:endParaRPr>
          </a:p>
          <a:p>
            <a:pPr marL="0" indent="0">
              <a:buNone/>
            </a:pPr>
            <a:r>
              <a:rPr lang="en-GB" sz="2400" b="1" dirty="0">
                <a:latin typeface="Proxima Nova Rg" panose="02000506030000020004" pitchFamily="50" charset="0"/>
              </a:rPr>
              <a:t>12.15pm – 1.15pm: Andrew Marvin – insurance programme and claims cost control</a:t>
            </a:r>
          </a:p>
          <a:p>
            <a:pPr marL="0" indent="0">
              <a:buNone/>
            </a:pPr>
            <a:endParaRPr lang="en-GB" sz="500" b="1" dirty="0">
              <a:latin typeface="Proxima Nova Rg" panose="02000506030000020004" pitchFamily="50" charset="0"/>
            </a:endParaRPr>
          </a:p>
          <a:p>
            <a:pPr marL="0" indent="0">
              <a:buNone/>
            </a:pPr>
            <a:r>
              <a:rPr lang="en-GB" sz="2400" b="1" dirty="0">
                <a:latin typeface="Proxima Nova Rg" panose="02000506030000020004" pitchFamily="50" charset="0"/>
              </a:rPr>
              <a:t>1.15pm – 1:45pm: lunch</a:t>
            </a:r>
          </a:p>
          <a:p>
            <a:pPr marL="0" indent="0">
              <a:buNone/>
            </a:pPr>
            <a:endParaRPr lang="en-GB" sz="500" b="1" dirty="0">
              <a:latin typeface="Proxima Nova Rg" panose="02000506030000020004" pitchFamily="50" charset="0"/>
            </a:endParaRPr>
          </a:p>
          <a:p>
            <a:pPr marL="0" indent="0">
              <a:buNone/>
            </a:pPr>
            <a:r>
              <a:rPr lang="en-GB" sz="2400" b="1" dirty="0">
                <a:latin typeface="Proxima Nova Rg" panose="02000506030000020004" pitchFamily="50" charset="0"/>
              </a:rPr>
              <a:t>1.45pm – 2.45pm: Barry Gorman – Leading H&amp;S &amp; Persimmon</a:t>
            </a:r>
          </a:p>
          <a:p>
            <a:pPr marL="0" indent="0">
              <a:buNone/>
            </a:pPr>
            <a:endParaRPr lang="en-GB" sz="500" b="1" dirty="0">
              <a:latin typeface="Proxima Nova Rg" panose="02000506030000020004" pitchFamily="50" charset="0"/>
            </a:endParaRPr>
          </a:p>
          <a:p>
            <a:pPr marL="0" indent="0">
              <a:buNone/>
            </a:pPr>
            <a:r>
              <a:rPr lang="en-GB" sz="2400" b="1" dirty="0">
                <a:latin typeface="Proxima Nova Rg" panose="02000506030000020004" pitchFamily="50" charset="0"/>
              </a:rPr>
              <a:t>2.45pm – 3.15pm: Tom Weller – Building Safety</a:t>
            </a:r>
          </a:p>
          <a:p>
            <a:pPr marL="0" indent="0">
              <a:buNone/>
            </a:pPr>
            <a:endParaRPr lang="en-GB" sz="500" b="1" dirty="0">
              <a:latin typeface="Proxima Nova Rg" panose="02000506030000020004" pitchFamily="50" charset="0"/>
            </a:endParaRPr>
          </a:p>
          <a:p>
            <a:pPr marL="0" indent="0">
              <a:buNone/>
            </a:pPr>
            <a:r>
              <a:rPr lang="en-GB" sz="2400" b="1" dirty="0">
                <a:latin typeface="Proxima Nova Rg" panose="02000506030000020004" pitchFamily="50" charset="0"/>
              </a:rPr>
              <a:t>3.15pm – 3.30pm: Questions and close </a:t>
            </a:r>
          </a:p>
          <a:p>
            <a:pPr marL="0" indent="0">
              <a:buNone/>
            </a:pPr>
            <a:endParaRPr lang="en-GB" sz="2800" b="1" dirty="0">
              <a:latin typeface="Proxima Nova Rg" panose="02000506030000020004" pitchFamily="50" charset="0"/>
            </a:endParaRPr>
          </a:p>
          <a:p>
            <a:pPr marL="0" indent="0">
              <a:buNone/>
            </a:pPr>
            <a:endParaRPr lang="en-GB" sz="3600" b="1" dirty="0">
              <a:latin typeface="Proxima Nova Rg" panose="02000506030000020004" pitchFamily="50" charset="0"/>
            </a:endParaRPr>
          </a:p>
          <a:p>
            <a:pPr marL="0" indent="0">
              <a:buNone/>
            </a:pPr>
            <a:endParaRPr lang="en-GB" sz="3600" dirty="0">
              <a:latin typeface="Proxima Nova Rg" panose="02000506030000020004" pitchFamily="50"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spTree>
    <p:extLst>
      <p:ext uri="{BB962C8B-B14F-4D97-AF65-F5344CB8AC3E}">
        <p14:creationId xmlns:p14="http://schemas.microsoft.com/office/powerpoint/2010/main" val="277651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F5E73CC-69F5-AA9A-BD95-BA5E2CA0E5A8}"/>
              </a:ext>
            </a:extLst>
          </p:cNvPr>
          <p:cNvSpPr>
            <a:spLocks noGrp="1"/>
          </p:cNvSpPr>
          <p:nvPr>
            <p:ph type="title"/>
          </p:nvPr>
        </p:nvSpPr>
        <p:spPr>
          <a:xfrm>
            <a:off x="504000" y="496398"/>
            <a:ext cx="9045595" cy="432000"/>
          </a:xfrm>
        </p:spPr>
        <p:txBody>
          <a:bodyPr/>
          <a:lstStyle/>
          <a:p>
            <a:r>
              <a:rPr lang="en-GB" dirty="0">
                <a:latin typeface="Proxima Nova Black" panose="02000506030000020004" pitchFamily="50" charset="0"/>
              </a:rPr>
              <a:t>Do</a:t>
            </a:r>
          </a:p>
        </p:txBody>
      </p:sp>
      <p:sp>
        <p:nvSpPr>
          <p:cNvPr id="17" name="Text Placeholder 3">
            <a:extLst>
              <a:ext uri="{FF2B5EF4-FFF2-40B4-BE49-F238E27FC236}">
                <a16:creationId xmlns:a16="http://schemas.microsoft.com/office/drawing/2014/main" id="{4270B516-793B-53FF-0BE7-E2524CD91B45}"/>
              </a:ext>
            </a:extLst>
          </p:cNvPr>
          <p:cNvSpPr>
            <a:spLocks noGrp="1"/>
          </p:cNvSpPr>
          <p:nvPr>
            <p:ph type="body" sz="quarter" idx="16"/>
          </p:nvPr>
        </p:nvSpPr>
        <p:spPr>
          <a:xfrm>
            <a:off x="504000" y="978528"/>
            <a:ext cx="9045595" cy="399364"/>
          </a:xfrm>
        </p:spPr>
        <p:txBody>
          <a:bodyPr/>
          <a:lstStyle/>
          <a:p>
            <a:r>
              <a:rPr lang="en-GB" dirty="0">
                <a:latin typeface="Proxima Nova Black" panose="02000506030000020004" pitchFamily="50" charset="0"/>
              </a:rPr>
              <a:t>Risk profiling organisational risks </a:t>
            </a:r>
          </a:p>
        </p:txBody>
      </p:sp>
      <p:sp>
        <p:nvSpPr>
          <p:cNvPr id="7" name="Text Placeholder 2">
            <a:extLst>
              <a:ext uri="{FF2B5EF4-FFF2-40B4-BE49-F238E27FC236}">
                <a16:creationId xmlns:a16="http://schemas.microsoft.com/office/drawing/2014/main" id="{36B16E0D-BFB1-8700-D86D-513C319174C9}"/>
              </a:ext>
            </a:extLst>
          </p:cNvPr>
          <p:cNvSpPr>
            <a:spLocks noGrp="1"/>
          </p:cNvSpPr>
          <p:nvPr>
            <p:ph type="body" sz="quarter" idx="14"/>
          </p:nvPr>
        </p:nvSpPr>
        <p:spPr>
          <a:xfrm>
            <a:off x="628889" y="1519384"/>
            <a:ext cx="9307592" cy="4602742"/>
          </a:xfrm>
        </p:spPr>
        <p:txBody>
          <a:bodyPr/>
          <a:lstStyle/>
          <a:p>
            <a:pPr marL="0" indent="0">
              <a:buNone/>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sp>
        <p:nvSpPr>
          <p:cNvPr id="2" name="TextBox 1"/>
          <p:cNvSpPr txBox="1"/>
          <p:nvPr/>
        </p:nvSpPr>
        <p:spPr>
          <a:xfrm>
            <a:off x="504000" y="1519384"/>
            <a:ext cx="11174194" cy="7017306"/>
          </a:xfrm>
          <a:prstGeom prst="rect">
            <a:avLst/>
          </a:prstGeom>
          <a:noFill/>
        </p:spPr>
        <p:txBody>
          <a:bodyPr wrap="square" rtlCol="0">
            <a:spAutoFit/>
          </a:bodyPr>
          <a:lstStyle/>
          <a:p>
            <a:endParaRPr lang="en-GB" dirty="0">
              <a:solidFill>
                <a:schemeClr val="accent1"/>
              </a:solidFill>
              <a:latin typeface="Proxima Nova Rg" panose="02000506030000020004" pitchFamily="50" charset="0"/>
            </a:endParaRPr>
          </a:p>
          <a:p>
            <a:r>
              <a:rPr lang="en-GB" sz="3600" dirty="0">
                <a:solidFill>
                  <a:schemeClr val="accent1"/>
                </a:solidFill>
                <a:latin typeface="Proxima Nova Rg" panose="02000506030000020004" pitchFamily="50" charset="0"/>
              </a:rPr>
              <a:t>Effective Leaders:</a:t>
            </a:r>
          </a:p>
          <a:p>
            <a:pPr marL="571500" indent="-571500">
              <a:buFont typeface="Wingdings" panose="05000000000000000000" pitchFamily="2" charset="2"/>
              <a:buChar char="v"/>
            </a:pPr>
            <a:r>
              <a:rPr lang="en-GB" sz="3600" dirty="0">
                <a:solidFill>
                  <a:schemeClr val="accent1"/>
                </a:solidFill>
                <a:latin typeface="Proxima Nova Rg" panose="02000506030000020004" pitchFamily="50" charset="0"/>
              </a:rPr>
              <a:t>Know the risks their organisation/ department face </a:t>
            </a:r>
          </a:p>
          <a:p>
            <a:pPr marL="571500" indent="-571500">
              <a:buFont typeface="Wingdings" panose="05000000000000000000" pitchFamily="2" charset="2"/>
              <a:buChar char="v"/>
            </a:pPr>
            <a:r>
              <a:rPr lang="en-GB" sz="3600" dirty="0">
                <a:solidFill>
                  <a:schemeClr val="accent1"/>
                </a:solidFill>
                <a:latin typeface="Proxima Nova Rg" panose="02000506030000020004" pitchFamily="50" charset="0"/>
              </a:rPr>
              <a:t>Rank them in order of importance </a:t>
            </a:r>
          </a:p>
          <a:p>
            <a:pPr marL="571500" indent="-571500">
              <a:buFont typeface="Wingdings" panose="05000000000000000000" pitchFamily="2" charset="2"/>
              <a:buChar char="v"/>
            </a:pPr>
            <a:r>
              <a:rPr lang="en-GB" sz="3600" dirty="0">
                <a:solidFill>
                  <a:schemeClr val="accent1"/>
                </a:solidFill>
                <a:latin typeface="Proxima Nova Rg" panose="02000506030000020004" pitchFamily="50" charset="0"/>
              </a:rPr>
              <a:t>Take action to eliminate, reduce or control them</a:t>
            </a:r>
          </a:p>
          <a:p>
            <a:endParaRPr lang="en-GB" dirty="0">
              <a:solidFill>
                <a:schemeClr val="accent1"/>
              </a:solidFill>
              <a:latin typeface="Proxima Nova Rg" panose="02000506030000020004" pitchFamily="50" charset="0"/>
            </a:endParaRPr>
          </a:p>
          <a:p>
            <a:r>
              <a:rPr lang="en-GB" sz="2400" dirty="0">
                <a:solidFill>
                  <a:schemeClr val="accent1"/>
                </a:solidFill>
                <a:latin typeface="Proxima Nova Rg" panose="02000506030000020004" pitchFamily="50" charset="0"/>
              </a:rPr>
              <a:t>Risk profiling - little value unless put into action!</a:t>
            </a:r>
          </a:p>
          <a:p>
            <a:endParaRPr lang="en-GB" sz="2400" dirty="0">
              <a:solidFill>
                <a:schemeClr val="accent1"/>
              </a:solidFill>
              <a:latin typeface="Proxima Nova Rg" panose="02000506030000020004" pitchFamily="50" charset="0"/>
            </a:endParaRPr>
          </a:p>
          <a:p>
            <a:r>
              <a:rPr lang="en-GB" sz="2400" dirty="0">
                <a:solidFill>
                  <a:schemeClr val="accent1"/>
                </a:solidFill>
                <a:latin typeface="Proxima Nova Rg" panose="02000506030000020004" pitchFamily="50" charset="0"/>
              </a:rPr>
              <a:t>Each Dept. facing different risks.</a:t>
            </a:r>
          </a:p>
          <a:p>
            <a:endParaRPr lang="en-GB" dirty="0">
              <a:solidFill>
                <a:schemeClr val="accent1"/>
              </a:solidFill>
              <a:latin typeface="Proxima Nova Rg" panose="02000506030000020004" pitchFamily="50" charset="0"/>
            </a:endParaRPr>
          </a:p>
          <a:p>
            <a:endParaRPr lang="en-GB" dirty="0">
              <a:solidFill>
                <a:schemeClr val="accent1"/>
              </a:solidFill>
              <a:latin typeface="Proxima Nova Rg" panose="02000506030000020004" pitchFamily="50" charset="0"/>
            </a:endParaRPr>
          </a:p>
          <a:p>
            <a:endParaRPr lang="en-GB" dirty="0">
              <a:solidFill>
                <a:schemeClr val="accent1"/>
              </a:solidFill>
              <a:latin typeface="Proxima Nova Rg" panose="02000506030000020004" pitchFamily="50" charset="0"/>
            </a:endParaRPr>
          </a:p>
          <a:p>
            <a:endParaRPr lang="en-GB" dirty="0">
              <a:solidFill>
                <a:schemeClr val="accent1"/>
              </a:solidFill>
              <a:latin typeface="Proxima Nova Rg" panose="02000506030000020004" pitchFamily="50" charset="0"/>
            </a:endParaRPr>
          </a:p>
          <a:p>
            <a:endParaRPr lang="en-GB" dirty="0">
              <a:solidFill>
                <a:schemeClr val="accent1"/>
              </a:solidFill>
              <a:latin typeface="Proxima Nova Rg" panose="02000506030000020004" pitchFamily="50" charset="0"/>
            </a:endParaRPr>
          </a:p>
          <a:p>
            <a:endParaRPr lang="en-GB" dirty="0">
              <a:solidFill>
                <a:schemeClr val="accent1"/>
              </a:solidFill>
              <a:latin typeface="Proxima Nova Rg" panose="02000506030000020004" pitchFamily="50" charset="0"/>
            </a:endParaRPr>
          </a:p>
          <a:p>
            <a:endParaRPr lang="en-GB" dirty="0">
              <a:solidFill>
                <a:schemeClr val="accent1"/>
              </a:solidFill>
              <a:latin typeface="Proxima Nova Rg" panose="02000506030000020004" pitchFamily="50" charset="0"/>
            </a:endParaRPr>
          </a:p>
          <a:p>
            <a:endParaRPr lang="en-GB" dirty="0">
              <a:solidFill>
                <a:schemeClr val="accent1"/>
              </a:solidFill>
              <a:latin typeface="Proxima Nova Rg" panose="02000506030000020004" pitchFamily="50" charset="0"/>
            </a:endParaRPr>
          </a:p>
          <a:p>
            <a:endParaRPr lang="en-GB" dirty="0">
              <a:solidFill>
                <a:schemeClr val="accent1"/>
              </a:solidFill>
              <a:latin typeface="Proxima Nova Rg" panose="02000506030000020004" pitchFamily="50" charset="0"/>
            </a:endParaRPr>
          </a:p>
          <a:p>
            <a:endParaRPr lang="en-GB" dirty="0">
              <a:solidFill>
                <a:schemeClr val="accent1"/>
              </a:solidFill>
              <a:latin typeface="Proxima Nova Rg" panose="02000506030000020004" pitchFamily="50" charset="0"/>
            </a:endParaRPr>
          </a:p>
          <a:p>
            <a:endParaRPr lang="en-GB" dirty="0">
              <a:solidFill>
                <a:schemeClr val="accent1"/>
              </a:solidFill>
              <a:latin typeface="Proxima Nova Rg" panose="02000506030000020004" pitchFamily="50" charset="0"/>
            </a:endParaRPr>
          </a:p>
        </p:txBody>
      </p:sp>
      <p:sp>
        <p:nvSpPr>
          <p:cNvPr id="11" name="TextBox 10"/>
          <p:cNvSpPr txBox="1"/>
          <p:nvPr/>
        </p:nvSpPr>
        <p:spPr>
          <a:xfrm>
            <a:off x="421558" y="3125771"/>
            <a:ext cx="2892343" cy="369332"/>
          </a:xfrm>
          <a:prstGeom prst="rect">
            <a:avLst/>
          </a:prstGeom>
          <a:noFill/>
        </p:spPr>
        <p:txBody>
          <a:bodyPr wrap="square" rtlCol="0">
            <a:spAutoFit/>
          </a:bodyPr>
          <a:lstStyle/>
          <a:p>
            <a:endParaRPr lang="en-GB" dirty="0">
              <a:solidFill>
                <a:schemeClr val="tx2"/>
              </a:solidFill>
            </a:endParaRPr>
          </a:p>
        </p:txBody>
      </p:sp>
      <p:sp>
        <p:nvSpPr>
          <p:cNvPr id="21" name="TextBox 20"/>
          <p:cNvSpPr txBox="1"/>
          <p:nvPr/>
        </p:nvSpPr>
        <p:spPr>
          <a:xfrm>
            <a:off x="3296276" y="3175140"/>
            <a:ext cx="2654243" cy="369332"/>
          </a:xfrm>
          <a:prstGeom prst="rect">
            <a:avLst/>
          </a:prstGeom>
          <a:noFill/>
        </p:spPr>
        <p:txBody>
          <a:bodyPr wrap="square" rtlCol="0">
            <a:spAutoFit/>
          </a:bodyPr>
          <a:lstStyle/>
          <a:p>
            <a:endParaRPr lang="en-GB" dirty="0">
              <a:solidFill>
                <a:schemeClr val="tx2"/>
              </a:solidFill>
            </a:endParaRPr>
          </a:p>
        </p:txBody>
      </p:sp>
      <p:sp>
        <p:nvSpPr>
          <p:cNvPr id="22" name="TextBox 21"/>
          <p:cNvSpPr txBox="1"/>
          <p:nvPr/>
        </p:nvSpPr>
        <p:spPr>
          <a:xfrm>
            <a:off x="6075408" y="3184808"/>
            <a:ext cx="2654243" cy="369332"/>
          </a:xfrm>
          <a:prstGeom prst="rect">
            <a:avLst/>
          </a:prstGeom>
          <a:noFill/>
        </p:spPr>
        <p:txBody>
          <a:bodyPr wrap="square" rtlCol="0">
            <a:spAutoFit/>
          </a:bodyPr>
          <a:lstStyle/>
          <a:p>
            <a:endParaRPr lang="en-GB" dirty="0">
              <a:solidFill>
                <a:schemeClr val="tx2"/>
              </a:solidFill>
            </a:endParaRPr>
          </a:p>
        </p:txBody>
      </p:sp>
      <p:sp>
        <p:nvSpPr>
          <p:cNvPr id="23" name="TextBox 22"/>
          <p:cNvSpPr txBox="1"/>
          <p:nvPr/>
        </p:nvSpPr>
        <p:spPr>
          <a:xfrm>
            <a:off x="8896887" y="3267473"/>
            <a:ext cx="2781307" cy="369332"/>
          </a:xfrm>
          <a:prstGeom prst="rect">
            <a:avLst/>
          </a:prstGeom>
          <a:noFill/>
        </p:spPr>
        <p:txBody>
          <a:bodyPr wrap="square" rtlCol="0">
            <a:spAutoFit/>
          </a:bodyPr>
          <a:lstStyle/>
          <a:p>
            <a:endParaRPr lang="en-GB" dirty="0">
              <a:solidFill>
                <a:schemeClr val="tx2"/>
              </a:solidFill>
            </a:endParaRPr>
          </a:p>
        </p:txBody>
      </p:sp>
    </p:spTree>
    <p:extLst>
      <p:ext uri="{BB962C8B-B14F-4D97-AF65-F5344CB8AC3E}">
        <p14:creationId xmlns:p14="http://schemas.microsoft.com/office/powerpoint/2010/main" val="327180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F5E73CC-69F5-AA9A-BD95-BA5E2CA0E5A8}"/>
              </a:ext>
            </a:extLst>
          </p:cNvPr>
          <p:cNvSpPr>
            <a:spLocks noGrp="1"/>
          </p:cNvSpPr>
          <p:nvPr>
            <p:ph type="title"/>
          </p:nvPr>
        </p:nvSpPr>
        <p:spPr>
          <a:xfrm>
            <a:off x="504000" y="496398"/>
            <a:ext cx="9045595" cy="432000"/>
          </a:xfrm>
        </p:spPr>
        <p:txBody>
          <a:bodyPr/>
          <a:lstStyle/>
          <a:p>
            <a:r>
              <a:rPr lang="en-GB" dirty="0">
                <a:latin typeface="Proxima Nova Black" panose="02000506030000020004" pitchFamily="50" charset="0"/>
              </a:rPr>
              <a:t>Actions to take </a:t>
            </a:r>
          </a:p>
        </p:txBody>
      </p:sp>
      <p:sp>
        <p:nvSpPr>
          <p:cNvPr id="17" name="Text Placeholder 3">
            <a:extLst>
              <a:ext uri="{FF2B5EF4-FFF2-40B4-BE49-F238E27FC236}">
                <a16:creationId xmlns:a16="http://schemas.microsoft.com/office/drawing/2014/main" id="{4270B516-793B-53FF-0BE7-E2524CD91B45}"/>
              </a:ext>
            </a:extLst>
          </p:cNvPr>
          <p:cNvSpPr>
            <a:spLocks noGrp="1"/>
          </p:cNvSpPr>
          <p:nvPr>
            <p:ph type="body" sz="quarter" idx="16"/>
          </p:nvPr>
        </p:nvSpPr>
        <p:spPr>
          <a:xfrm>
            <a:off x="504000" y="921239"/>
            <a:ext cx="9045595" cy="399364"/>
          </a:xfrm>
        </p:spPr>
        <p:txBody>
          <a:bodyPr/>
          <a:lstStyle/>
          <a:p>
            <a:r>
              <a:rPr lang="en-GB" dirty="0">
                <a:latin typeface="Proxima Nova Black" panose="02000506030000020004" pitchFamily="50" charset="0"/>
              </a:rPr>
              <a:t>Actions, change, things</a:t>
            </a:r>
          </a:p>
        </p:txBody>
      </p:sp>
      <p:sp>
        <p:nvSpPr>
          <p:cNvPr id="7" name="Text Placeholder 2">
            <a:extLst>
              <a:ext uri="{FF2B5EF4-FFF2-40B4-BE49-F238E27FC236}">
                <a16:creationId xmlns:a16="http://schemas.microsoft.com/office/drawing/2014/main" id="{36B16E0D-BFB1-8700-D86D-513C319174C9}"/>
              </a:ext>
            </a:extLst>
          </p:cNvPr>
          <p:cNvSpPr>
            <a:spLocks noGrp="1"/>
          </p:cNvSpPr>
          <p:nvPr>
            <p:ph type="body" sz="quarter" idx="14"/>
          </p:nvPr>
        </p:nvSpPr>
        <p:spPr>
          <a:xfrm>
            <a:off x="628889" y="1519384"/>
            <a:ext cx="9307592" cy="4602742"/>
          </a:xfrm>
        </p:spPr>
        <p:txBody>
          <a:bodyPr/>
          <a:lstStyle/>
          <a:p>
            <a:pPr marL="0" indent="0">
              <a:buNone/>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a:p>
            <a:pPr marL="0" indent="0">
              <a:buNone/>
            </a:pPr>
            <a:endParaRPr lang="en-GB" sz="4000" dirty="0">
              <a:latin typeface="Proxima Nova Rg" panose="02000506030000020004" pitchFamily="50"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sp>
        <p:nvSpPr>
          <p:cNvPr id="2" name="TextBox 1"/>
          <p:cNvSpPr txBox="1"/>
          <p:nvPr/>
        </p:nvSpPr>
        <p:spPr>
          <a:xfrm>
            <a:off x="391886" y="1436914"/>
            <a:ext cx="8490857" cy="4893647"/>
          </a:xfrm>
          <a:prstGeom prst="rect">
            <a:avLst/>
          </a:prstGeom>
          <a:noFill/>
        </p:spPr>
        <p:txBody>
          <a:bodyPr wrap="square" rtlCol="0">
            <a:spAutoFit/>
          </a:bodyPr>
          <a:lstStyle/>
          <a:p>
            <a:r>
              <a:rPr lang="en-GB" sz="2400" dirty="0">
                <a:solidFill>
                  <a:schemeClr val="accent1"/>
                </a:solidFill>
                <a:latin typeface="Proxima Nova Rg" panose="02000506030000020004" pitchFamily="50" charset="0"/>
              </a:rPr>
              <a:t>Things to consider</a:t>
            </a:r>
          </a:p>
          <a:p>
            <a:pPr marL="285750" indent="-285750">
              <a:buFont typeface="Wingdings" panose="05000000000000000000" pitchFamily="2" charset="2"/>
              <a:buChar char="v"/>
            </a:pPr>
            <a:r>
              <a:rPr lang="en-GB" sz="2400" dirty="0">
                <a:solidFill>
                  <a:schemeClr val="accent1"/>
                </a:solidFill>
                <a:latin typeface="Proxima Nova Rg" panose="02000506030000020004" pitchFamily="50" charset="0"/>
              </a:rPr>
              <a:t>Making sure everyone is competent to perform the tasks required of them</a:t>
            </a:r>
          </a:p>
          <a:p>
            <a:pPr marL="285750" indent="-285750">
              <a:buFont typeface="Wingdings" panose="05000000000000000000" pitchFamily="2" charset="2"/>
              <a:buChar char="v"/>
            </a:pPr>
            <a:r>
              <a:rPr lang="en-GB" sz="2400" dirty="0">
                <a:solidFill>
                  <a:schemeClr val="accent1"/>
                </a:solidFill>
                <a:latin typeface="Proxima Nova Rg" panose="02000506030000020004" pitchFamily="50" charset="0"/>
              </a:rPr>
              <a:t>Making sure everyone has sufficient resources available to them to deal with H&amp;S issues </a:t>
            </a:r>
          </a:p>
          <a:p>
            <a:pPr marL="285750" indent="-285750">
              <a:buFont typeface="Wingdings" panose="05000000000000000000" pitchFamily="2" charset="2"/>
              <a:buChar char="v"/>
            </a:pPr>
            <a:r>
              <a:rPr lang="en-GB" sz="2400" dirty="0">
                <a:solidFill>
                  <a:schemeClr val="accent1"/>
                </a:solidFill>
                <a:latin typeface="Proxima Nova Rg" panose="02000506030000020004" pitchFamily="50" charset="0"/>
              </a:rPr>
              <a:t>When engaging contractors, making sure they know what is expected of them, the importance of H&amp;S, to support management decisions to stop work if something is not safe and that they are prepared to address unsafe practices</a:t>
            </a:r>
          </a:p>
          <a:p>
            <a:pPr marL="285750" indent="-285750">
              <a:buFont typeface="Wingdings" panose="05000000000000000000" pitchFamily="2" charset="2"/>
              <a:buChar char="v"/>
            </a:pPr>
            <a:r>
              <a:rPr lang="en-GB" sz="2400" dirty="0">
                <a:solidFill>
                  <a:schemeClr val="accent1"/>
                </a:solidFill>
                <a:latin typeface="Proxima Nova Rg" panose="02000506030000020004" pitchFamily="50" charset="0"/>
              </a:rPr>
              <a:t>Look at risks, check that minor risks have not been given too much priority and that significant risks have not been overlooked</a:t>
            </a:r>
          </a:p>
          <a:p>
            <a:pPr marL="285750" indent="-285750">
              <a:buFont typeface="Wingdings" panose="05000000000000000000" pitchFamily="2" charset="2"/>
              <a:buChar char="v"/>
            </a:pPr>
            <a:endParaRPr lang="en-GB" sz="2400" dirty="0">
              <a:solidFill>
                <a:schemeClr val="accent1"/>
              </a:solidFill>
              <a:latin typeface="Proxima Nova Rg" panose="02000506030000020004" pitchFamily="50" charset="0"/>
            </a:endParaRPr>
          </a:p>
        </p:txBody>
      </p:sp>
      <p:sp>
        <p:nvSpPr>
          <p:cNvPr id="3" name="Rectangle 2"/>
          <p:cNvSpPr/>
          <p:nvPr/>
        </p:nvSpPr>
        <p:spPr>
          <a:xfrm>
            <a:off x="9216636" y="1736215"/>
            <a:ext cx="1939044" cy="1207282"/>
          </a:xfrm>
          <a:prstGeom prst="rect">
            <a:avLst/>
          </a:prstGeom>
          <a:solidFill>
            <a:srgbClr val="EE77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a:t>
            </a:r>
          </a:p>
          <a:p>
            <a:pPr algn="ctr"/>
            <a:endParaRPr lang="en-GB" dirty="0"/>
          </a:p>
        </p:txBody>
      </p:sp>
      <p:sp>
        <p:nvSpPr>
          <p:cNvPr id="9" name="Rectangle 8"/>
          <p:cNvSpPr/>
          <p:nvPr/>
        </p:nvSpPr>
        <p:spPr>
          <a:xfrm>
            <a:off x="9216636" y="2949898"/>
            <a:ext cx="1939044" cy="1290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t>
            </a:r>
          </a:p>
        </p:txBody>
      </p:sp>
      <p:sp>
        <p:nvSpPr>
          <p:cNvPr id="10" name="Rectangle 9"/>
          <p:cNvSpPr/>
          <p:nvPr/>
        </p:nvSpPr>
        <p:spPr>
          <a:xfrm>
            <a:off x="9216637" y="4240814"/>
            <a:ext cx="1939043" cy="121075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a:t>
            </a:r>
          </a:p>
        </p:txBody>
      </p:sp>
    </p:spTree>
    <p:extLst>
      <p:ext uri="{BB962C8B-B14F-4D97-AF65-F5344CB8AC3E}">
        <p14:creationId xmlns:p14="http://schemas.microsoft.com/office/powerpoint/2010/main" val="166282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F5E73CC-69F5-AA9A-BD95-BA5E2CA0E5A8}"/>
              </a:ext>
            </a:extLst>
          </p:cNvPr>
          <p:cNvSpPr>
            <a:spLocks noGrp="1"/>
          </p:cNvSpPr>
          <p:nvPr>
            <p:ph type="title"/>
          </p:nvPr>
        </p:nvSpPr>
        <p:spPr/>
        <p:txBody>
          <a:bodyPr/>
          <a:lstStyle/>
          <a:p>
            <a:r>
              <a:rPr lang="en-GB" dirty="0"/>
              <a:t>Check</a:t>
            </a:r>
          </a:p>
        </p:txBody>
      </p:sp>
      <p:sp>
        <p:nvSpPr>
          <p:cNvPr id="5" name="Text Placeholder 4"/>
          <p:cNvSpPr>
            <a:spLocks noGrp="1"/>
          </p:cNvSpPr>
          <p:nvPr>
            <p:ph type="body" sz="quarter" idx="16"/>
          </p:nvPr>
        </p:nvSpPr>
        <p:spPr/>
        <p:txBody>
          <a:bodyPr/>
          <a:lstStyle/>
          <a:p>
            <a:r>
              <a:rPr lang="en-GB" dirty="0"/>
              <a:t>Proactive and reactive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sp>
        <p:nvSpPr>
          <p:cNvPr id="10" name="Rounded Rectangle 9"/>
          <p:cNvSpPr/>
          <p:nvPr/>
        </p:nvSpPr>
        <p:spPr>
          <a:xfrm>
            <a:off x="394639" y="1474236"/>
            <a:ext cx="3398087" cy="86402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t>Measuring performance</a:t>
            </a:r>
          </a:p>
        </p:txBody>
      </p:sp>
      <p:sp>
        <p:nvSpPr>
          <p:cNvPr id="15" name="Rounded Rectangle 14"/>
          <p:cNvSpPr/>
          <p:nvPr/>
        </p:nvSpPr>
        <p:spPr>
          <a:xfrm>
            <a:off x="4312624" y="1454396"/>
            <a:ext cx="3398087" cy="86402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t>Investigating accidents</a:t>
            </a:r>
          </a:p>
        </p:txBody>
      </p:sp>
      <p:sp>
        <p:nvSpPr>
          <p:cNvPr id="24" name="Rounded Rectangle 23"/>
          <p:cNvSpPr/>
          <p:nvPr/>
        </p:nvSpPr>
        <p:spPr>
          <a:xfrm>
            <a:off x="8230609" y="1408270"/>
            <a:ext cx="3398087" cy="86402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t>External changes</a:t>
            </a:r>
          </a:p>
        </p:txBody>
      </p:sp>
      <p:sp>
        <p:nvSpPr>
          <p:cNvPr id="6" name="Text Placeholder 5"/>
          <p:cNvSpPr>
            <a:spLocks noGrp="1"/>
          </p:cNvSpPr>
          <p:nvPr>
            <p:ph type="body" sz="quarter" idx="14"/>
          </p:nvPr>
        </p:nvSpPr>
        <p:spPr>
          <a:xfrm>
            <a:off x="504000" y="2528656"/>
            <a:ext cx="3519360" cy="3236417"/>
          </a:xfrm>
        </p:spPr>
        <p:txBody>
          <a:bodyPr/>
          <a:lstStyle/>
          <a:p>
            <a:pPr>
              <a:buFont typeface="Wingdings" panose="05000000000000000000" pitchFamily="2" charset="2"/>
              <a:buChar char="v"/>
            </a:pPr>
            <a:r>
              <a:rPr lang="en-GB" sz="2000" dirty="0">
                <a:latin typeface="Proxima Nova Black"/>
              </a:rPr>
              <a:t>Effective monitoring system</a:t>
            </a:r>
          </a:p>
          <a:p>
            <a:pPr>
              <a:buFont typeface="Wingdings" panose="05000000000000000000" pitchFamily="2" charset="2"/>
              <a:buChar char="v"/>
            </a:pPr>
            <a:r>
              <a:rPr lang="en-GB" sz="2000" dirty="0">
                <a:latin typeface="Proxima Nova Black"/>
              </a:rPr>
              <a:t>Sensible measures</a:t>
            </a:r>
          </a:p>
          <a:p>
            <a:pPr>
              <a:buFont typeface="Wingdings" panose="05000000000000000000" pitchFamily="2" charset="2"/>
              <a:buChar char="v"/>
            </a:pPr>
            <a:r>
              <a:rPr lang="en-GB" sz="2000" dirty="0">
                <a:latin typeface="Proxima Nova Black"/>
              </a:rPr>
              <a:t>Not just a tick box exercise</a:t>
            </a:r>
          </a:p>
          <a:p>
            <a:pPr>
              <a:buFont typeface="Wingdings" panose="05000000000000000000" pitchFamily="2" charset="2"/>
              <a:buChar char="v"/>
            </a:pPr>
            <a:r>
              <a:rPr lang="en-GB" sz="2000" dirty="0">
                <a:latin typeface="Proxima Nova Black"/>
              </a:rPr>
              <a:t>Help identify problems</a:t>
            </a:r>
          </a:p>
          <a:p>
            <a:pPr>
              <a:buFont typeface="Wingdings" panose="05000000000000000000" pitchFamily="2" charset="2"/>
              <a:buChar char="v"/>
            </a:pPr>
            <a:r>
              <a:rPr lang="en-GB" sz="2000" dirty="0">
                <a:latin typeface="Proxima Nova Black"/>
              </a:rPr>
              <a:t>Determine changes</a:t>
            </a:r>
          </a:p>
          <a:p>
            <a:pPr>
              <a:buFont typeface="Wingdings" panose="05000000000000000000" pitchFamily="2" charset="2"/>
              <a:buChar char="v"/>
            </a:pPr>
            <a:r>
              <a:rPr lang="en-GB" sz="2000" dirty="0">
                <a:latin typeface="Proxima Nova Black"/>
              </a:rPr>
              <a:t>Needs to be timely </a:t>
            </a:r>
          </a:p>
          <a:p>
            <a:pPr>
              <a:buFont typeface="Wingdings" panose="05000000000000000000" pitchFamily="2" charset="2"/>
              <a:buChar char="v"/>
            </a:pPr>
            <a:r>
              <a:rPr lang="en-GB" sz="2000" dirty="0">
                <a:latin typeface="Proxima Nova Black"/>
              </a:rPr>
              <a:t>Reported back </a:t>
            </a:r>
          </a:p>
          <a:p>
            <a:pPr>
              <a:buFont typeface="Wingdings" panose="05000000000000000000" pitchFamily="2" charset="2"/>
              <a:buChar char="v"/>
            </a:pPr>
            <a:r>
              <a:rPr lang="en-GB" sz="2000" dirty="0">
                <a:latin typeface="Proxima Nova Black"/>
              </a:rPr>
              <a:t>Proactive or reactive </a:t>
            </a:r>
          </a:p>
        </p:txBody>
      </p:sp>
      <p:sp>
        <p:nvSpPr>
          <p:cNvPr id="26" name="Text Placeholder 2">
            <a:extLst>
              <a:ext uri="{FF2B5EF4-FFF2-40B4-BE49-F238E27FC236}">
                <a16:creationId xmlns:a16="http://schemas.microsoft.com/office/drawing/2014/main" id="{36B16E0D-BFB1-8700-D86D-513C319174C9}"/>
              </a:ext>
            </a:extLst>
          </p:cNvPr>
          <p:cNvSpPr txBox="1">
            <a:spLocks/>
          </p:cNvSpPr>
          <p:nvPr/>
        </p:nvSpPr>
        <p:spPr>
          <a:xfrm>
            <a:off x="656399" y="1644794"/>
            <a:ext cx="11181597" cy="5004935"/>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a:p>
            <a:endParaRPr lang="en-GB"/>
          </a:p>
          <a:p>
            <a:endParaRPr lang="en-GB" dirty="0"/>
          </a:p>
        </p:txBody>
      </p:sp>
      <p:sp>
        <p:nvSpPr>
          <p:cNvPr id="28" name="Text Placeholder 5"/>
          <p:cNvSpPr txBox="1">
            <a:spLocks/>
          </p:cNvSpPr>
          <p:nvPr/>
        </p:nvSpPr>
        <p:spPr>
          <a:xfrm>
            <a:off x="4196296" y="2426471"/>
            <a:ext cx="3888883" cy="3228501"/>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GB" sz="2000" dirty="0">
                <a:latin typeface="Proxima Nova Black"/>
              </a:rPr>
              <a:t>Learn lessons</a:t>
            </a:r>
          </a:p>
          <a:p>
            <a:pPr>
              <a:buFont typeface="Wingdings" panose="05000000000000000000" pitchFamily="2" charset="2"/>
              <a:buChar char="v"/>
            </a:pPr>
            <a:r>
              <a:rPr lang="en-GB" sz="2000" dirty="0">
                <a:latin typeface="Proxima Nova Black"/>
              </a:rPr>
              <a:t>Determine cause</a:t>
            </a:r>
          </a:p>
          <a:p>
            <a:pPr>
              <a:buFont typeface="Wingdings" panose="05000000000000000000" pitchFamily="2" charset="2"/>
              <a:buChar char="v"/>
            </a:pPr>
            <a:r>
              <a:rPr lang="en-GB" sz="2000" dirty="0">
                <a:latin typeface="Proxima Nova Black"/>
              </a:rPr>
              <a:t>Prevent happening again</a:t>
            </a:r>
          </a:p>
          <a:p>
            <a:pPr>
              <a:buFont typeface="Wingdings" panose="05000000000000000000" pitchFamily="2" charset="2"/>
              <a:buChar char="v"/>
            </a:pPr>
            <a:r>
              <a:rPr lang="en-GB" sz="2000" dirty="0">
                <a:latin typeface="Proxima Nova Black"/>
              </a:rPr>
              <a:t>Monitor for trends</a:t>
            </a:r>
          </a:p>
          <a:p>
            <a:pPr>
              <a:buFont typeface="Wingdings" panose="05000000000000000000" pitchFamily="2" charset="2"/>
              <a:buChar char="v"/>
            </a:pPr>
            <a:r>
              <a:rPr lang="en-GB" sz="2000" dirty="0">
                <a:latin typeface="Proxima Nova Black"/>
              </a:rPr>
              <a:t>Comply with the law</a:t>
            </a:r>
          </a:p>
          <a:p>
            <a:pPr>
              <a:buFont typeface="Wingdings" panose="05000000000000000000" pitchFamily="2" charset="2"/>
              <a:buChar char="v"/>
            </a:pPr>
            <a:r>
              <a:rPr lang="en-GB" sz="2000" dirty="0">
                <a:latin typeface="Proxima Nova Black"/>
              </a:rPr>
              <a:t>Inform HSE if RIDDOR</a:t>
            </a:r>
          </a:p>
          <a:p>
            <a:pPr>
              <a:buFont typeface="Wingdings" panose="05000000000000000000" pitchFamily="2" charset="2"/>
              <a:buChar char="v"/>
            </a:pPr>
            <a:r>
              <a:rPr lang="en-GB" sz="2000" dirty="0">
                <a:latin typeface="Proxima Nova Black"/>
              </a:rPr>
              <a:t>Establish cost of accident</a:t>
            </a:r>
          </a:p>
          <a:p>
            <a:pPr>
              <a:buFont typeface="Wingdings" panose="05000000000000000000" pitchFamily="2" charset="2"/>
              <a:buChar char="v"/>
            </a:pPr>
            <a:r>
              <a:rPr lang="en-GB" sz="2000" dirty="0">
                <a:latin typeface="Proxima Nova Black"/>
              </a:rPr>
              <a:t>Don’t forget near misses </a:t>
            </a:r>
          </a:p>
          <a:p>
            <a:pPr marL="0" indent="0">
              <a:buNone/>
            </a:pPr>
            <a:endParaRPr lang="en-GB" sz="2000" dirty="0">
              <a:latin typeface="Proxima Nova Black"/>
            </a:endParaRPr>
          </a:p>
        </p:txBody>
      </p:sp>
      <p:sp>
        <p:nvSpPr>
          <p:cNvPr id="29" name="Text Placeholder 5"/>
          <p:cNvSpPr txBox="1">
            <a:spLocks/>
          </p:cNvSpPr>
          <p:nvPr/>
        </p:nvSpPr>
        <p:spPr>
          <a:xfrm>
            <a:off x="8008145" y="2423866"/>
            <a:ext cx="3906885" cy="3445774"/>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GB" sz="2000" dirty="0">
                <a:latin typeface="Proxima Nova Black"/>
              </a:rPr>
              <a:t>New/ changed legislation</a:t>
            </a:r>
          </a:p>
          <a:p>
            <a:pPr>
              <a:buFont typeface="Wingdings" panose="05000000000000000000" pitchFamily="2" charset="2"/>
              <a:buChar char="v"/>
            </a:pPr>
            <a:r>
              <a:rPr lang="en-GB" sz="2000" dirty="0">
                <a:latin typeface="Proxima Nova Black"/>
              </a:rPr>
              <a:t>Change in best practice</a:t>
            </a:r>
          </a:p>
          <a:p>
            <a:pPr>
              <a:buFont typeface="Wingdings" panose="05000000000000000000" pitchFamily="2" charset="2"/>
              <a:buChar char="v"/>
            </a:pPr>
            <a:r>
              <a:rPr lang="en-GB" sz="2000" dirty="0">
                <a:latin typeface="Proxima Nova Black"/>
              </a:rPr>
              <a:t>New/ revised industry standard</a:t>
            </a:r>
          </a:p>
          <a:p>
            <a:pPr>
              <a:buFont typeface="Wingdings" panose="05000000000000000000" pitchFamily="2" charset="2"/>
              <a:buChar char="v"/>
            </a:pPr>
            <a:r>
              <a:rPr lang="en-GB" sz="2000" dirty="0">
                <a:latin typeface="Proxima Nova Black"/>
              </a:rPr>
              <a:t>New/ revised product </a:t>
            </a:r>
          </a:p>
          <a:p>
            <a:pPr>
              <a:buFont typeface="Wingdings" panose="05000000000000000000" pitchFamily="2" charset="2"/>
              <a:buChar char="v"/>
            </a:pPr>
            <a:r>
              <a:rPr lang="en-GB" sz="2000" dirty="0">
                <a:latin typeface="Proxima Nova Black"/>
              </a:rPr>
              <a:t>New technology</a:t>
            </a:r>
          </a:p>
          <a:p>
            <a:pPr marL="0" indent="0">
              <a:buNone/>
            </a:pPr>
            <a:r>
              <a:rPr lang="en-GB" sz="2000" dirty="0">
                <a:latin typeface="Proxima Nova Black"/>
              </a:rPr>
              <a:t> </a:t>
            </a:r>
          </a:p>
        </p:txBody>
      </p:sp>
    </p:spTree>
    <p:extLst>
      <p:ext uri="{BB962C8B-B14F-4D97-AF65-F5344CB8AC3E}">
        <p14:creationId xmlns:p14="http://schemas.microsoft.com/office/powerpoint/2010/main" val="103495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xEl>
                                              <p:pRg st="6" end="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xEl>
                                              <p:pRg st="0" end="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9">
                                            <p:txEl>
                                              <p:pRg st="1" end="1"/>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9">
                                            <p:txEl>
                                              <p:pRg st="2" end="2"/>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9">
                                            <p:txEl>
                                              <p:pRg st="3" end="3"/>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9">
                                            <p:txEl>
                                              <p:pRg st="4" end="4"/>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F5E73CC-69F5-AA9A-BD95-BA5E2CA0E5A8}"/>
              </a:ext>
            </a:extLst>
          </p:cNvPr>
          <p:cNvSpPr>
            <a:spLocks noGrp="1"/>
          </p:cNvSpPr>
          <p:nvPr>
            <p:ph type="title"/>
          </p:nvPr>
        </p:nvSpPr>
        <p:spPr>
          <a:xfrm>
            <a:off x="504000" y="496398"/>
            <a:ext cx="9045595" cy="432000"/>
          </a:xfrm>
        </p:spPr>
        <p:txBody>
          <a:bodyPr/>
          <a:lstStyle/>
          <a:p>
            <a:r>
              <a:rPr lang="en-GB" dirty="0">
                <a:latin typeface="Proxima Nova Black" panose="02000506030000020004" pitchFamily="50" charset="0"/>
              </a:rPr>
              <a:t>Actions to take </a:t>
            </a:r>
          </a:p>
        </p:txBody>
      </p:sp>
      <p:sp>
        <p:nvSpPr>
          <p:cNvPr id="17" name="Text Placeholder 3">
            <a:extLst>
              <a:ext uri="{FF2B5EF4-FFF2-40B4-BE49-F238E27FC236}">
                <a16:creationId xmlns:a16="http://schemas.microsoft.com/office/drawing/2014/main" id="{4270B516-793B-53FF-0BE7-E2524CD91B45}"/>
              </a:ext>
            </a:extLst>
          </p:cNvPr>
          <p:cNvSpPr>
            <a:spLocks noGrp="1"/>
          </p:cNvSpPr>
          <p:nvPr>
            <p:ph type="body" sz="quarter" idx="16"/>
          </p:nvPr>
        </p:nvSpPr>
        <p:spPr>
          <a:xfrm>
            <a:off x="504000" y="921239"/>
            <a:ext cx="9045595" cy="399364"/>
          </a:xfrm>
        </p:spPr>
        <p:txBody>
          <a:bodyPr/>
          <a:lstStyle/>
          <a:p>
            <a:r>
              <a:rPr lang="en-GB" dirty="0">
                <a:latin typeface="Proxima Nova Black" panose="02000506030000020004" pitchFamily="50" charset="0"/>
              </a:rPr>
              <a:t>Actions, change, things</a:t>
            </a:r>
          </a:p>
        </p:txBody>
      </p:sp>
      <p:sp>
        <p:nvSpPr>
          <p:cNvPr id="7" name="Text Placeholder 2">
            <a:extLst>
              <a:ext uri="{FF2B5EF4-FFF2-40B4-BE49-F238E27FC236}">
                <a16:creationId xmlns:a16="http://schemas.microsoft.com/office/drawing/2014/main" id="{36B16E0D-BFB1-8700-D86D-513C319174C9}"/>
              </a:ext>
            </a:extLst>
          </p:cNvPr>
          <p:cNvSpPr>
            <a:spLocks noGrp="1"/>
          </p:cNvSpPr>
          <p:nvPr>
            <p:ph type="body" sz="quarter" idx="14"/>
          </p:nvPr>
        </p:nvSpPr>
        <p:spPr>
          <a:xfrm>
            <a:off x="628889" y="1519384"/>
            <a:ext cx="9307592" cy="4602742"/>
          </a:xfrm>
        </p:spPr>
        <p:txBody>
          <a:bodyPr/>
          <a:lstStyle/>
          <a:p>
            <a:pPr marL="0" indent="0">
              <a:buNone/>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a:p>
            <a:pPr marL="0" indent="0">
              <a:buNone/>
            </a:pPr>
            <a:endParaRPr lang="en-GB" sz="4000" dirty="0">
              <a:latin typeface="Proxima Nova Rg" panose="02000506030000020004" pitchFamily="50"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sp>
        <p:nvSpPr>
          <p:cNvPr id="2" name="TextBox 1"/>
          <p:cNvSpPr txBox="1"/>
          <p:nvPr/>
        </p:nvSpPr>
        <p:spPr>
          <a:xfrm>
            <a:off x="391886" y="1436914"/>
            <a:ext cx="8490857" cy="4154984"/>
          </a:xfrm>
          <a:prstGeom prst="rect">
            <a:avLst/>
          </a:prstGeom>
          <a:noFill/>
        </p:spPr>
        <p:txBody>
          <a:bodyPr wrap="square" rtlCol="0">
            <a:spAutoFit/>
          </a:bodyPr>
          <a:lstStyle/>
          <a:p>
            <a:r>
              <a:rPr lang="en-GB" sz="2400" dirty="0">
                <a:solidFill>
                  <a:schemeClr val="accent1"/>
                </a:solidFill>
                <a:latin typeface="Proxima Nova Rg" panose="02000506030000020004" pitchFamily="50" charset="0"/>
              </a:rPr>
              <a:t>Things to consider</a:t>
            </a:r>
          </a:p>
          <a:p>
            <a:pPr marL="285750" indent="-285750">
              <a:buFont typeface="Wingdings" panose="05000000000000000000" pitchFamily="2" charset="2"/>
              <a:buChar char="v"/>
            </a:pPr>
            <a:r>
              <a:rPr lang="en-GB" sz="2400" dirty="0">
                <a:solidFill>
                  <a:schemeClr val="accent1"/>
                </a:solidFill>
                <a:latin typeface="Proxima Nova Rg" panose="02000506030000020004" pitchFamily="50" charset="0"/>
              </a:rPr>
              <a:t>Ensuring that systems are in place to report performance upwards, so that you as leaders can review and be assured that legal compliance is achieved and maintained</a:t>
            </a:r>
          </a:p>
          <a:p>
            <a:pPr marL="285750" indent="-285750">
              <a:buFont typeface="Wingdings" panose="05000000000000000000" pitchFamily="2" charset="2"/>
              <a:buChar char="v"/>
            </a:pPr>
            <a:r>
              <a:rPr lang="en-GB" sz="2400" dirty="0">
                <a:solidFill>
                  <a:schemeClr val="accent1"/>
                </a:solidFill>
                <a:latin typeface="Proxima Nova Rg" panose="02000506030000020004" pitchFamily="50" charset="0"/>
              </a:rPr>
              <a:t>Making certain there is a process in place to report accidents/ incidents and near misses upwards immediately</a:t>
            </a:r>
          </a:p>
          <a:p>
            <a:pPr marL="285750" indent="-285750">
              <a:buFont typeface="Wingdings" panose="05000000000000000000" pitchFamily="2" charset="2"/>
              <a:buChar char="v"/>
            </a:pPr>
            <a:r>
              <a:rPr lang="en-GB" sz="2400" dirty="0">
                <a:solidFill>
                  <a:schemeClr val="accent1"/>
                </a:solidFill>
                <a:latin typeface="Proxima Nova Rg" panose="02000506030000020004" pitchFamily="50" charset="0"/>
              </a:rPr>
              <a:t>Receiving and review of reports at regular intervals </a:t>
            </a:r>
          </a:p>
          <a:p>
            <a:pPr marL="285750" indent="-285750">
              <a:buFont typeface="Wingdings" panose="05000000000000000000" pitchFamily="2" charset="2"/>
              <a:buChar char="v"/>
            </a:pPr>
            <a:r>
              <a:rPr lang="en-GB" sz="2400" dirty="0">
                <a:solidFill>
                  <a:schemeClr val="accent1"/>
                </a:solidFill>
                <a:latin typeface="Proxima Nova Rg" panose="02000506030000020004" pitchFamily="50" charset="0"/>
              </a:rPr>
              <a:t>Questioning results and ensure that action is taken to tackle poor performance</a:t>
            </a:r>
          </a:p>
          <a:p>
            <a:pPr marL="285750" indent="-285750">
              <a:buFont typeface="Wingdings" panose="05000000000000000000" pitchFamily="2" charset="2"/>
              <a:buChar char="v"/>
            </a:pPr>
            <a:r>
              <a:rPr lang="en-GB" sz="2400" dirty="0">
                <a:solidFill>
                  <a:schemeClr val="accent1"/>
                </a:solidFill>
                <a:latin typeface="Proxima Nova Rg" panose="02000506030000020004" pitchFamily="50" charset="0"/>
              </a:rPr>
              <a:t>Process to consider lessons learned following accidents</a:t>
            </a:r>
          </a:p>
          <a:p>
            <a:pPr marL="285750" indent="-285750">
              <a:buFont typeface="Wingdings" panose="05000000000000000000" pitchFamily="2" charset="2"/>
              <a:buChar char="v"/>
            </a:pPr>
            <a:endParaRPr lang="en-GB" sz="2400" dirty="0">
              <a:solidFill>
                <a:schemeClr val="accent1"/>
              </a:solidFill>
              <a:latin typeface="Proxima Nova Rg" panose="02000506030000020004" pitchFamily="50" charset="0"/>
            </a:endParaRPr>
          </a:p>
        </p:txBody>
      </p:sp>
      <p:sp>
        <p:nvSpPr>
          <p:cNvPr id="3" name="Rectangle 2"/>
          <p:cNvSpPr/>
          <p:nvPr/>
        </p:nvSpPr>
        <p:spPr>
          <a:xfrm>
            <a:off x="9216636" y="1736215"/>
            <a:ext cx="1939044" cy="1207282"/>
          </a:xfrm>
          <a:prstGeom prst="rect">
            <a:avLst/>
          </a:prstGeom>
          <a:solidFill>
            <a:srgbClr val="EE77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a:t>
            </a:r>
          </a:p>
          <a:p>
            <a:pPr algn="ctr"/>
            <a:endParaRPr lang="en-GB" dirty="0"/>
          </a:p>
        </p:txBody>
      </p:sp>
      <p:sp>
        <p:nvSpPr>
          <p:cNvPr id="9" name="Rectangle 8"/>
          <p:cNvSpPr/>
          <p:nvPr/>
        </p:nvSpPr>
        <p:spPr>
          <a:xfrm>
            <a:off x="9216636" y="2949898"/>
            <a:ext cx="1939044" cy="1290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t>
            </a:r>
          </a:p>
        </p:txBody>
      </p:sp>
      <p:sp>
        <p:nvSpPr>
          <p:cNvPr id="10" name="Rectangle 9"/>
          <p:cNvSpPr/>
          <p:nvPr/>
        </p:nvSpPr>
        <p:spPr>
          <a:xfrm>
            <a:off x="9216637" y="4240814"/>
            <a:ext cx="1939043" cy="121075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a:t>
            </a:r>
          </a:p>
        </p:txBody>
      </p:sp>
    </p:spTree>
    <p:extLst>
      <p:ext uri="{BB962C8B-B14F-4D97-AF65-F5344CB8AC3E}">
        <p14:creationId xmlns:p14="http://schemas.microsoft.com/office/powerpoint/2010/main" val="211821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F5E73CC-69F5-AA9A-BD95-BA5E2CA0E5A8}"/>
              </a:ext>
            </a:extLst>
          </p:cNvPr>
          <p:cNvSpPr>
            <a:spLocks noGrp="1"/>
          </p:cNvSpPr>
          <p:nvPr>
            <p:ph type="title"/>
          </p:nvPr>
        </p:nvSpPr>
        <p:spPr/>
        <p:txBody>
          <a:bodyPr/>
          <a:lstStyle/>
          <a:p>
            <a:r>
              <a:rPr lang="en-GB" dirty="0"/>
              <a:t>Act</a:t>
            </a:r>
          </a:p>
        </p:txBody>
      </p:sp>
      <p:sp>
        <p:nvSpPr>
          <p:cNvPr id="5" name="Text Placeholder 4"/>
          <p:cNvSpPr>
            <a:spLocks noGrp="1"/>
          </p:cNvSpPr>
          <p:nvPr>
            <p:ph type="body" sz="quarter" idx="16"/>
          </p:nvPr>
        </p:nvSpPr>
        <p:spPr/>
        <p:txBody>
          <a:bodyPr/>
          <a:lstStyle/>
          <a:p>
            <a:r>
              <a:rPr lang="en-GB" dirty="0"/>
              <a:t>Act on the information you review and learn lessons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sp>
        <p:nvSpPr>
          <p:cNvPr id="10" name="Rounded Rectangle 9"/>
          <p:cNvSpPr/>
          <p:nvPr/>
        </p:nvSpPr>
        <p:spPr>
          <a:xfrm>
            <a:off x="141215" y="1560656"/>
            <a:ext cx="3398087" cy="86402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Reviewing performance</a:t>
            </a:r>
          </a:p>
        </p:txBody>
      </p:sp>
      <p:sp>
        <p:nvSpPr>
          <p:cNvPr id="15" name="Rounded Rectangle 14"/>
          <p:cNvSpPr/>
          <p:nvPr/>
        </p:nvSpPr>
        <p:spPr>
          <a:xfrm>
            <a:off x="6519924" y="1526532"/>
            <a:ext cx="3398087" cy="86402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Learning lessons</a:t>
            </a:r>
          </a:p>
        </p:txBody>
      </p:sp>
      <p:sp>
        <p:nvSpPr>
          <p:cNvPr id="6" name="Text Placeholder 5"/>
          <p:cNvSpPr>
            <a:spLocks noGrp="1"/>
          </p:cNvSpPr>
          <p:nvPr>
            <p:ph type="body" sz="quarter" idx="14"/>
          </p:nvPr>
        </p:nvSpPr>
        <p:spPr>
          <a:xfrm>
            <a:off x="5904411" y="2474692"/>
            <a:ext cx="6287590" cy="4175037"/>
          </a:xfrm>
        </p:spPr>
        <p:txBody>
          <a:bodyPr/>
          <a:lstStyle/>
          <a:p>
            <a:pPr marL="0" indent="0">
              <a:buNone/>
            </a:pPr>
            <a:r>
              <a:rPr lang="en-GB" sz="2000" dirty="0">
                <a:latin typeface="Proxima Nova Black"/>
              </a:rPr>
              <a:t>Learning lessons involves acting on</a:t>
            </a:r>
          </a:p>
          <a:p>
            <a:pPr>
              <a:buFont typeface="Wingdings" panose="05000000000000000000" pitchFamily="2" charset="2"/>
              <a:buChar char="v"/>
            </a:pPr>
            <a:r>
              <a:rPr lang="en-GB" sz="2000" dirty="0">
                <a:latin typeface="Proxima Nova Black"/>
              </a:rPr>
              <a:t>Issues identified in incident/ near miss reporting </a:t>
            </a:r>
          </a:p>
          <a:p>
            <a:pPr>
              <a:buFont typeface="Wingdings" panose="05000000000000000000" pitchFamily="2" charset="2"/>
              <a:buChar char="v"/>
            </a:pPr>
            <a:r>
              <a:rPr lang="en-GB" sz="2000" dirty="0">
                <a:latin typeface="Proxima Nova Black"/>
              </a:rPr>
              <a:t>Findings identified during monitoring, audits and reviews</a:t>
            </a:r>
          </a:p>
          <a:p>
            <a:pPr marL="0" indent="0">
              <a:buNone/>
            </a:pPr>
            <a:r>
              <a:rPr lang="en-GB" sz="2000" dirty="0">
                <a:latin typeface="Proxima Nova Black"/>
              </a:rPr>
              <a:t>Learning lessons might necessitate changes to:</a:t>
            </a:r>
          </a:p>
          <a:p>
            <a:pPr>
              <a:buFont typeface="Wingdings" panose="05000000000000000000" pitchFamily="2" charset="2"/>
              <a:buChar char="v"/>
            </a:pPr>
            <a:r>
              <a:rPr lang="en-GB" sz="2000" dirty="0">
                <a:latin typeface="Proxima Nova Black"/>
              </a:rPr>
              <a:t>H&amp;S policy and procedures</a:t>
            </a:r>
          </a:p>
          <a:p>
            <a:pPr>
              <a:buFont typeface="Wingdings" panose="05000000000000000000" pitchFamily="2" charset="2"/>
              <a:buChar char="v"/>
            </a:pPr>
            <a:r>
              <a:rPr lang="en-GB" sz="2000" dirty="0">
                <a:latin typeface="Proxima Nova Black"/>
              </a:rPr>
              <a:t>Roles and responsibilities of personnel</a:t>
            </a:r>
          </a:p>
          <a:p>
            <a:pPr>
              <a:buFont typeface="Wingdings" panose="05000000000000000000" pitchFamily="2" charset="2"/>
              <a:buChar char="v"/>
            </a:pPr>
            <a:r>
              <a:rPr lang="en-GB" sz="2000" dirty="0">
                <a:latin typeface="Proxima Nova Black"/>
              </a:rPr>
              <a:t>The way in which a task is done</a:t>
            </a:r>
          </a:p>
          <a:p>
            <a:pPr>
              <a:buFont typeface="Wingdings" panose="05000000000000000000" pitchFamily="2" charset="2"/>
              <a:buChar char="v"/>
            </a:pPr>
            <a:r>
              <a:rPr lang="en-GB" sz="2000" dirty="0">
                <a:latin typeface="Proxima Nova Black"/>
              </a:rPr>
              <a:t>Premises, equipment and materials used</a:t>
            </a:r>
          </a:p>
          <a:p>
            <a:pPr>
              <a:buFont typeface="Wingdings" panose="05000000000000000000" pitchFamily="2" charset="2"/>
              <a:buChar char="v"/>
            </a:pPr>
            <a:r>
              <a:rPr lang="en-GB" sz="2000" dirty="0">
                <a:latin typeface="Proxima Nova Black"/>
              </a:rPr>
              <a:t>Documentation and information systems</a:t>
            </a:r>
          </a:p>
          <a:p>
            <a:pPr>
              <a:buFont typeface="Wingdings" panose="05000000000000000000" pitchFamily="2" charset="2"/>
              <a:buChar char="v"/>
            </a:pPr>
            <a:r>
              <a:rPr lang="en-GB" sz="2000" dirty="0">
                <a:latin typeface="Proxima Nova Black"/>
              </a:rPr>
              <a:t>Way performance is monitored and managed</a:t>
            </a:r>
          </a:p>
          <a:p>
            <a:pPr>
              <a:buFont typeface="Wingdings" panose="05000000000000000000" pitchFamily="2" charset="2"/>
              <a:buChar char="v"/>
            </a:pPr>
            <a:endParaRPr lang="en-GB" sz="2000" dirty="0">
              <a:latin typeface="Proxima Nova Black"/>
            </a:endParaRPr>
          </a:p>
        </p:txBody>
      </p:sp>
      <p:sp>
        <p:nvSpPr>
          <p:cNvPr id="26" name="Text Placeholder 2">
            <a:extLst>
              <a:ext uri="{FF2B5EF4-FFF2-40B4-BE49-F238E27FC236}">
                <a16:creationId xmlns:a16="http://schemas.microsoft.com/office/drawing/2014/main" id="{36B16E0D-BFB1-8700-D86D-513C319174C9}"/>
              </a:ext>
            </a:extLst>
          </p:cNvPr>
          <p:cNvSpPr txBox="1">
            <a:spLocks/>
          </p:cNvSpPr>
          <p:nvPr/>
        </p:nvSpPr>
        <p:spPr>
          <a:xfrm>
            <a:off x="656399" y="1644794"/>
            <a:ext cx="11181597" cy="5004935"/>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a:p>
            <a:endParaRPr lang="en-GB"/>
          </a:p>
          <a:p>
            <a:endParaRPr lang="en-GB" dirty="0"/>
          </a:p>
        </p:txBody>
      </p:sp>
      <p:sp>
        <p:nvSpPr>
          <p:cNvPr id="28" name="Text Placeholder 5"/>
          <p:cNvSpPr txBox="1">
            <a:spLocks/>
          </p:cNvSpPr>
          <p:nvPr/>
        </p:nvSpPr>
        <p:spPr>
          <a:xfrm>
            <a:off x="4465023" y="2508816"/>
            <a:ext cx="3656226" cy="3262003"/>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000" dirty="0">
              <a:latin typeface="Proxima Nova Black"/>
            </a:endParaRPr>
          </a:p>
        </p:txBody>
      </p:sp>
      <p:sp>
        <p:nvSpPr>
          <p:cNvPr id="29" name="Text Placeholder 5"/>
          <p:cNvSpPr txBox="1">
            <a:spLocks/>
          </p:cNvSpPr>
          <p:nvPr/>
        </p:nvSpPr>
        <p:spPr>
          <a:xfrm>
            <a:off x="8316686" y="2272293"/>
            <a:ext cx="3567250" cy="3491900"/>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a:p>
            <a:pPr marL="0" indent="0">
              <a:buNone/>
            </a:pPr>
            <a:r>
              <a:rPr lang="en-GB" sz="2000" dirty="0">
                <a:latin typeface="Proxima Nova Black"/>
              </a:rPr>
              <a:t> </a:t>
            </a:r>
          </a:p>
        </p:txBody>
      </p:sp>
      <p:sp>
        <p:nvSpPr>
          <p:cNvPr id="14" name="Text Placeholder 5"/>
          <p:cNvSpPr txBox="1">
            <a:spLocks/>
          </p:cNvSpPr>
          <p:nvPr/>
        </p:nvSpPr>
        <p:spPr>
          <a:xfrm>
            <a:off x="175983" y="2685470"/>
            <a:ext cx="5752011" cy="3208661"/>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2000" dirty="0">
                <a:latin typeface="Proxima Nova Black"/>
              </a:rPr>
              <a:t>Carrying our reviews will confirm:</a:t>
            </a:r>
          </a:p>
          <a:p>
            <a:pPr>
              <a:buFont typeface="Wingdings" panose="05000000000000000000" pitchFamily="2" charset="2"/>
              <a:buChar char="v"/>
            </a:pPr>
            <a:r>
              <a:rPr lang="en-GB" sz="2000" dirty="0">
                <a:latin typeface="Proxima Nova Black"/>
              </a:rPr>
              <a:t>The validity of your H&amp;S policy</a:t>
            </a:r>
          </a:p>
          <a:p>
            <a:pPr>
              <a:buFont typeface="Wingdings" panose="05000000000000000000" pitchFamily="2" charset="2"/>
              <a:buChar char="v"/>
            </a:pPr>
            <a:r>
              <a:rPr lang="en-GB" sz="2000" dirty="0">
                <a:latin typeface="Proxima Nova Black"/>
              </a:rPr>
              <a:t>Ensure the system you have is effective</a:t>
            </a:r>
          </a:p>
          <a:p>
            <a:pPr>
              <a:buFont typeface="Wingdings" panose="05000000000000000000" pitchFamily="2" charset="2"/>
              <a:buChar char="v"/>
            </a:pPr>
            <a:r>
              <a:rPr lang="en-GB" sz="2000" dirty="0">
                <a:latin typeface="Proxima Nova Black"/>
              </a:rPr>
              <a:t>See how the H&amp;S environment in your business has changed, enabling you to stop doing the things that are no longer necessary or respond to new risks </a:t>
            </a:r>
          </a:p>
          <a:p>
            <a:pPr>
              <a:buFont typeface="Wingdings" panose="05000000000000000000" pitchFamily="2" charset="2"/>
              <a:buChar char="v"/>
            </a:pPr>
            <a:r>
              <a:rPr lang="en-GB" sz="2000" dirty="0">
                <a:latin typeface="Proxima Nova Black"/>
              </a:rPr>
              <a:t>Celebrate and promote your H&amp;S success</a:t>
            </a:r>
          </a:p>
          <a:p>
            <a:pPr>
              <a:buFont typeface="Wingdings" panose="05000000000000000000" pitchFamily="2" charset="2"/>
              <a:buChar char="v"/>
            </a:pPr>
            <a:r>
              <a:rPr lang="en-GB" sz="2000" dirty="0">
                <a:latin typeface="Proxima Nova Black"/>
              </a:rPr>
              <a:t>Closes the PDCA loop</a:t>
            </a:r>
          </a:p>
          <a:p>
            <a:pPr marL="0" indent="0">
              <a:buFont typeface="Wingdings" panose="05000000000000000000" pitchFamily="2" charset="2"/>
              <a:buNone/>
            </a:pPr>
            <a:endParaRPr lang="en-GB" sz="2000" dirty="0">
              <a:latin typeface="Proxima Nova Black"/>
            </a:endParaRPr>
          </a:p>
        </p:txBody>
      </p:sp>
    </p:spTree>
    <p:extLst>
      <p:ext uri="{BB962C8B-B14F-4D97-AF65-F5344CB8AC3E}">
        <p14:creationId xmlns:p14="http://schemas.microsoft.com/office/powerpoint/2010/main" val="137673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8" end="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6" grpId="0" uiExpand="1" build="p"/>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F5E73CC-69F5-AA9A-BD95-BA5E2CA0E5A8}"/>
              </a:ext>
            </a:extLst>
          </p:cNvPr>
          <p:cNvSpPr>
            <a:spLocks noGrp="1"/>
          </p:cNvSpPr>
          <p:nvPr>
            <p:ph type="title"/>
          </p:nvPr>
        </p:nvSpPr>
        <p:spPr>
          <a:xfrm>
            <a:off x="504000" y="496398"/>
            <a:ext cx="9045595" cy="432000"/>
          </a:xfrm>
        </p:spPr>
        <p:txBody>
          <a:bodyPr/>
          <a:lstStyle/>
          <a:p>
            <a:r>
              <a:rPr lang="en-GB" dirty="0">
                <a:latin typeface="Proxima Nova Black" panose="02000506030000020004" pitchFamily="50" charset="0"/>
              </a:rPr>
              <a:t>Actions to take </a:t>
            </a:r>
          </a:p>
        </p:txBody>
      </p:sp>
      <p:sp>
        <p:nvSpPr>
          <p:cNvPr id="17" name="Text Placeholder 3">
            <a:extLst>
              <a:ext uri="{FF2B5EF4-FFF2-40B4-BE49-F238E27FC236}">
                <a16:creationId xmlns:a16="http://schemas.microsoft.com/office/drawing/2014/main" id="{4270B516-793B-53FF-0BE7-E2524CD91B45}"/>
              </a:ext>
            </a:extLst>
          </p:cNvPr>
          <p:cNvSpPr>
            <a:spLocks noGrp="1"/>
          </p:cNvSpPr>
          <p:nvPr>
            <p:ph type="body" sz="quarter" idx="16"/>
          </p:nvPr>
        </p:nvSpPr>
        <p:spPr>
          <a:xfrm>
            <a:off x="504000" y="921239"/>
            <a:ext cx="9045595" cy="399364"/>
          </a:xfrm>
        </p:spPr>
        <p:txBody>
          <a:bodyPr/>
          <a:lstStyle/>
          <a:p>
            <a:r>
              <a:rPr lang="en-GB" dirty="0">
                <a:latin typeface="Proxima Nova Black" panose="02000506030000020004" pitchFamily="50" charset="0"/>
              </a:rPr>
              <a:t>Actions, change, things</a:t>
            </a:r>
          </a:p>
        </p:txBody>
      </p:sp>
      <p:sp>
        <p:nvSpPr>
          <p:cNvPr id="7" name="Text Placeholder 2">
            <a:extLst>
              <a:ext uri="{FF2B5EF4-FFF2-40B4-BE49-F238E27FC236}">
                <a16:creationId xmlns:a16="http://schemas.microsoft.com/office/drawing/2014/main" id="{36B16E0D-BFB1-8700-D86D-513C319174C9}"/>
              </a:ext>
            </a:extLst>
          </p:cNvPr>
          <p:cNvSpPr>
            <a:spLocks noGrp="1"/>
          </p:cNvSpPr>
          <p:nvPr>
            <p:ph type="body" sz="quarter" idx="14"/>
          </p:nvPr>
        </p:nvSpPr>
        <p:spPr>
          <a:xfrm>
            <a:off x="628889" y="1519384"/>
            <a:ext cx="9307592" cy="4602742"/>
          </a:xfrm>
        </p:spPr>
        <p:txBody>
          <a:bodyPr/>
          <a:lstStyle/>
          <a:p>
            <a:pPr marL="0" indent="0">
              <a:buNone/>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a:p>
            <a:pPr marL="0" indent="0">
              <a:buNone/>
            </a:pPr>
            <a:endParaRPr lang="en-GB" sz="4000" dirty="0">
              <a:latin typeface="Proxima Nova Rg" panose="02000506030000020004" pitchFamily="50"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sp>
        <p:nvSpPr>
          <p:cNvPr id="2" name="TextBox 1"/>
          <p:cNvSpPr txBox="1"/>
          <p:nvPr/>
        </p:nvSpPr>
        <p:spPr>
          <a:xfrm>
            <a:off x="391886" y="1436914"/>
            <a:ext cx="8551817" cy="5262979"/>
          </a:xfrm>
          <a:prstGeom prst="rect">
            <a:avLst/>
          </a:prstGeom>
          <a:noFill/>
        </p:spPr>
        <p:txBody>
          <a:bodyPr wrap="square" rtlCol="0">
            <a:spAutoFit/>
          </a:bodyPr>
          <a:lstStyle/>
          <a:p>
            <a:r>
              <a:rPr lang="en-GB" sz="2400" dirty="0">
                <a:solidFill>
                  <a:schemeClr val="accent1"/>
                </a:solidFill>
                <a:latin typeface="Proxima Nova Rg" panose="02000506030000020004" pitchFamily="50" charset="0"/>
              </a:rPr>
              <a:t>Things to consider</a:t>
            </a:r>
          </a:p>
          <a:p>
            <a:pPr marL="285750" indent="-285750">
              <a:buFont typeface="Wingdings" panose="05000000000000000000" pitchFamily="2" charset="2"/>
              <a:buChar char="v"/>
            </a:pPr>
            <a:r>
              <a:rPr lang="en-GB" sz="2400" dirty="0">
                <a:solidFill>
                  <a:schemeClr val="accent1"/>
                </a:solidFill>
                <a:latin typeface="Proxima Nova Rg" panose="02000506030000020004" pitchFamily="50" charset="0"/>
              </a:rPr>
              <a:t>Asking for regular reviews of things affecting H&amp;S</a:t>
            </a:r>
          </a:p>
          <a:p>
            <a:pPr marL="285750" indent="-285750">
              <a:buFont typeface="Wingdings" panose="05000000000000000000" pitchFamily="2" charset="2"/>
              <a:buChar char="v"/>
            </a:pPr>
            <a:r>
              <a:rPr lang="en-GB" sz="2400" dirty="0">
                <a:solidFill>
                  <a:schemeClr val="accent1"/>
                </a:solidFill>
                <a:latin typeface="Proxima Nova Rg" panose="02000506030000020004" pitchFamily="50" charset="0"/>
              </a:rPr>
              <a:t>Making sure that a report is issued to senior leaders for consideration and possible further action </a:t>
            </a:r>
          </a:p>
          <a:p>
            <a:pPr marL="285750" indent="-285750">
              <a:buFont typeface="Wingdings" panose="05000000000000000000" pitchFamily="2" charset="2"/>
              <a:buChar char="v"/>
            </a:pPr>
            <a:r>
              <a:rPr lang="en-GB" sz="2400" dirty="0">
                <a:solidFill>
                  <a:schemeClr val="accent1"/>
                </a:solidFill>
                <a:latin typeface="Proxima Nova Rg" panose="02000506030000020004" pitchFamily="50" charset="0"/>
              </a:rPr>
              <a:t>Ensuring the scope of the review gives assurance that risks are as low as reasonably practicable and that your organisation is complying with H&amp;S law</a:t>
            </a:r>
          </a:p>
          <a:p>
            <a:pPr marL="285750" indent="-285750">
              <a:buFont typeface="Wingdings" panose="05000000000000000000" pitchFamily="2" charset="2"/>
              <a:buChar char="v"/>
            </a:pPr>
            <a:r>
              <a:rPr lang="en-GB" sz="2400" dirty="0">
                <a:solidFill>
                  <a:schemeClr val="accent1"/>
                </a:solidFill>
                <a:latin typeface="Proxima Nova Rg" panose="02000506030000020004" pitchFamily="50" charset="0"/>
              </a:rPr>
              <a:t>Showing by your actions that safety is a core value</a:t>
            </a:r>
          </a:p>
          <a:p>
            <a:pPr marL="285750" indent="-285750">
              <a:buFont typeface="Wingdings" panose="05000000000000000000" pitchFamily="2" charset="2"/>
              <a:buChar char="v"/>
            </a:pPr>
            <a:r>
              <a:rPr lang="en-GB" sz="2400" dirty="0">
                <a:solidFill>
                  <a:schemeClr val="accent1"/>
                </a:solidFill>
                <a:latin typeface="Proxima Nova Rg" panose="02000506030000020004" pitchFamily="50" charset="0"/>
              </a:rPr>
              <a:t>Promoting a questioning attitude around H&amp;S</a:t>
            </a:r>
          </a:p>
          <a:p>
            <a:pPr marL="285750" indent="-285750">
              <a:buFont typeface="Wingdings" panose="05000000000000000000" pitchFamily="2" charset="2"/>
              <a:buChar char="v"/>
            </a:pPr>
            <a:r>
              <a:rPr lang="en-GB" sz="2400" dirty="0">
                <a:solidFill>
                  <a:schemeClr val="accent1"/>
                </a:solidFill>
                <a:latin typeface="Proxima Nova Rg" panose="02000506030000020004" pitchFamily="50" charset="0"/>
              </a:rPr>
              <a:t>Resolving ineffective procedures that result in ‘workarounds’</a:t>
            </a:r>
          </a:p>
          <a:p>
            <a:pPr marL="285750" indent="-285750">
              <a:buFont typeface="Wingdings" panose="05000000000000000000" pitchFamily="2" charset="2"/>
              <a:buChar char="v"/>
            </a:pPr>
            <a:r>
              <a:rPr lang="en-GB" sz="2400" dirty="0">
                <a:solidFill>
                  <a:schemeClr val="accent1"/>
                </a:solidFill>
                <a:latin typeface="Proxima Nova Rg" panose="02000506030000020004" pitchFamily="50" charset="0"/>
              </a:rPr>
              <a:t>Avoiding complacency – take responsibility for keeping your own knowledge and capability up to date</a:t>
            </a:r>
          </a:p>
          <a:p>
            <a:pPr marL="285750" indent="-285750">
              <a:buFont typeface="Wingdings" panose="05000000000000000000" pitchFamily="2" charset="2"/>
              <a:buChar char="v"/>
            </a:pPr>
            <a:endParaRPr lang="en-GB" sz="2400" dirty="0">
              <a:solidFill>
                <a:schemeClr val="accent1"/>
              </a:solidFill>
              <a:latin typeface="Proxima Nova Rg" panose="02000506030000020004" pitchFamily="50" charset="0"/>
            </a:endParaRPr>
          </a:p>
          <a:p>
            <a:pPr marL="285750" indent="-285750">
              <a:buFont typeface="Wingdings" panose="05000000000000000000" pitchFamily="2" charset="2"/>
              <a:buChar char="v"/>
            </a:pPr>
            <a:endParaRPr lang="en-GB" sz="2400" dirty="0">
              <a:solidFill>
                <a:schemeClr val="accent1"/>
              </a:solidFill>
              <a:latin typeface="Proxima Nova Rg" panose="02000506030000020004" pitchFamily="50" charset="0"/>
            </a:endParaRPr>
          </a:p>
        </p:txBody>
      </p:sp>
      <p:sp>
        <p:nvSpPr>
          <p:cNvPr id="3" name="Rectangle 2"/>
          <p:cNvSpPr/>
          <p:nvPr/>
        </p:nvSpPr>
        <p:spPr>
          <a:xfrm>
            <a:off x="9216636" y="1736215"/>
            <a:ext cx="1939044" cy="1207282"/>
          </a:xfrm>
          <a:prstGeom prst="rect">
            <a:avLst/>
          </a:prstGeom>
          <a:solidFill>
            <a:srgbClr val="EE77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a:t>
            </a:r>
          </a:p>
          <a:p>
            <a:pPr algn="ctr"/>
            <a:endParaRPr lang="en-GB" dirty="0"/>
          </a:p>
        </p:txBody>
      </p:sp>
      <p:sp>
        <p:nvSpPr>
          <p:cNvPr id="9" name="Rectangle 8"/>
          <p:cNvSpPr/>
          <p:nvPr/>
        </p:nvSpPr>
        <p:spPr>
          <a:xfrm>
            <a:off x="9216636" y="2949898"/>
            <a:ext cx="1939044" cy="1290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t>
            </a:r>
          </a:p>
        </p:txBody>
      </p:sp>
      <p:sp>
        <p:nvSpPr>
          <p:cNvPr id="10" name="Rectangle 9"/>
          <p:cNvSpPr/>
          <p:nvPr/>
        </p:nvSpPr>
        <p:spPr>
          <a:xfrm>
            <a:off x="9216637" y="4240814"/>
            <a:ext cx="1939043" cy="121075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a:t>
            </a:r>
          </a:p>
        </p:txBody>
      </p:sp>
    </p:spTree>
    <p:extLst>
      <p:ext uri="{BB962C8B-B14F-4D97-AF65-F5344CB8AC3E}">
        <p14:creationId xmlns:p14="http://schemas.microsoft.com/office/powerpoint/2010/main" val="303484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p:txBody>
          <a:bodyPr/>
          <a:lstStyle/>
          <a:p>
            <a:r>
              <a:rPr lang="en-GB" dirty="0"/>
              <a:t>“Safety isn’t expensive, its priceless”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sp>
        <p:nvSpPr>
          <p:cNvPr id="6" name="Text Placeholder 5"/>
          <p:cNvSpPr>
            <a:spLocks noGrp="1"/>
          </p:cNvSpPr>
          <p:nvPr>
            <p:ph type="body" sz="quarter" idx="14"/>
          </p:nvPr>
        </p:nvSpPr>
        <p:spPr>
          <a:xfrm>
            <a:off x="6442" y="1373504"/>
            <a:ext cx="11442204" cy="1656959"/>
          </a:xfrm>
        </p:spPr>
        <p:txBody>
          <a:bodyPr/>
          <a:lstStyle/>
          <a:p>
            <a:pPr marL="0" indent="0">
              <a:buNone/>
            </a:pPr>
            <a:r>
              <a:rPr lang="en-GB" sz="2000" dirty="0">
                <a:latin typeface="Proxima Nova Black"/>
              </a:rPr>
              <a:t>There are three interrelated aspects to human factors that have a significant influence on behaviour</a:t>
            </a:r>
          </a:p>
          <a:p>
            <a:pPr marL="0" indent="0">
              <a:buNone/>
            </a:pPr>
            <a:endParaRPr lang="en-GB" sz="2000" dirty="0">
              <a:latin typeface="Proxima Nova Black"/>
            </a:endParaRPr>
          </a:p>
          <a:p>
            <a:pPr marL="0" indent="0">
              <a:buNone/>
            </a:pPr>
            <a:r>
              <a:rPr lang="en-GB" sz="2000" dirty="0">
                <a:latin typeface="Proxima Nova Black"/>
              </a:rPr>
              <a:t> </a:t>
            </a:r>
          </a:p>
          <a:p>
            <a:pPr marL="0" indent="0">
              <a:buNone/>
            </a:pPr>
            <a:endParaRPr lang="en-GB" sz="2000" dirty="0">
              <a:latin typeface="Proxima Nova Black"/>
            </a:endParaRPr>
          </a:p>
          <a:p>
            <a:pPr marL="0" indent="0">
              <a:buNone/>
            </a:pPr>
            <a:endParaRPr lang="en-GB" sz="2000" dirty="0">
              <a:latin typeface="Proxima Nova Black"/>
            </a:endParaRPr>
          </a:p>
        </p:txBody>
      </p:sp>
      <p:sp>
        <p:nvSpPr>
          <p:cNvPr id="26" name="Text Placeholder 2">
            <a:extLst>
              <a:ext uri="{FF2B5EF4-FFF2-40B4-BE49-F238E27FC236}">
                <a16:creationId xmlns:a16="http://schemas.microsoft.com/office/drawing/2014/main" id="{36B16E0D-BFB1-8700-D86D-513C319174C9}"/>
              </a:ext>
            </a:extLst>
          </p:cNvPr>
          <p:cNvSpPr txBox="1">
            <a:spLocks/>
          </p:cNvSpPr>
          <p:nvPr/>
        </p:nvSpPr>
        <p:spPr>
          <a:xfrm>
            <a:off x="656399" y="1644794"/>
            <a:ext cx="11181597" cy="5004935"/>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a:p>
            <a:endParaRPr lang="en-GB"/>
          </a:p>
          <a:p>
            <a:endParaRPr lang="en-GB" dirty="0"/>
          </a:p>
        </p:txBody>
      </p:sp>
      <p:sp>
        <p:nvSpPr>
          <p:cNvPr id="28" name="Text Placeholder 5"/>
          <p:cNvSpPr txBox="1">
            <a:spLocks/>
          </p:cNvSpPr>
          <p:nvPr/>
        </p:nvSpPr>
        <p:spPr>
          <a:xfrm>
            <a:off x="4465023" y="2508816"/>
            <a:ext cx="3656226" cy="3262003"/>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000" dirty="0">
              <a:latin typeface="Proxima Nova Black"/>
            </a:endParaRPr>
          </a:p>
        </p:txBody>
      </p:sp>
      <p:sp>
        <p:nvSpPr>
          <p:cNvPr id="29" name="Text Placeholder 5"/>
          <p:cNvSpPr txBox="1">
            <a:spLocks/>
          </p:cNvSpPr>
          <p:nvPr/>
        </p:nvSpPr>
        <p:spPr>
          <a:xfrm>
            <a:off x="8316686" y="2272293"/>
            <a:ext cx="3567250" cy="3491900"/>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a:p>
            <a:pPr marL="0" indent="0">
              <a:buNone/>
            </a:pPr>
            <a:r>
              <a:rPr lang="en-GB" sz="2000" dirty="0">
                <a:latin typeface="Proxima Nova Black"/>
              </a:rPr>
              <a:t> </a:t>
            </a:r>
          </a:p>
        </p:txBody>
      </p:sp>
      <p:pic>
        <p:nvPicPr>
          <p:cNvPr id="2" name="Picture 1"/>
          <p:cNvPicPr>
            <a:picLocks noChangeAspect="1"/>
          </p:cNvPicPr>
          <p:nvPr/>
        </p:nvPicPr>
        <p:blipFill rotWithShape="1">
          <a:blip r:embed="rId4"/>
          <a:srcRect l="3115" r="8331" b="3584"/>
          <a:stretch/>
        </p:blipFill>
        <p:spPr>
          <a:xfrm>
            <a:off x="8843242" y="2259040"/>
            <a:ext cx="3348758" cy="3401531"/>
          </a:xfrm>
          <a:prstGeom prst="rect">
            <a:avLst/>
          </a:prstGeom>
        </p:spPr>
      </p:pic>
      <p:sp>
        <p:nvSpPr>
          <p:cNvPr id="14" name="Text Placeholder 5"/>
          <p:cNvSpPr txBox="1">
            <a:spLocks/>
          </p:cNvSpPr>
          <p:nvPr/>
        </p:nvSpPr>
        <p:spPr>
          <a:xfrm>
            <a:off x="230778" y="2695330"/>
            <a:ext cx="5130733" cy="3208661"/>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GB" sz="2000" dirty="0">
              <a:latin typeface="Proxima Nova Black"/>
            </a:endParaRPr>
          </a:p>
        </p:txBody>
      </p:sp>
      <p:sp>
        <p:nvSpPr>
          <p:cNvPr id="4" name="Title 3"/>
          <p:cNvSpPr>
            <a:spLocks noGrp="1"/>
          </p:cNvSpPr>
          <p:nvPr>
            <p:ph type="title"/>
          </p:nvPr>
        </p:nvSpPr>
        <p:spPr/>
        <p:txBody>
          <a:bodyPr/>
          <a:lstStyle/>
          <a:p>
            <a:r>
              <a:rPr lang="en-GB" dirty="0"/>
              <a:t>The importance of leadership </a:t>
            </a:r>
          </a:p>
        </p:txBody>
      </p:sp>
      <p:sp>
        <p:nvSpPr>
          <p:cNvPr id="9" name="Rounded Rectangle 8"/>
          <p:cNvSpPr/>
          <p:nvPr/>
        </p:nvSpPr>
        <p:spPr>
          <a:xfrm>
            <a:off x="598625" y="2036999"/>
            <a:ext cx="2031363" cy="9144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The organisation</a:t>
            </a:r>
          </a:p>
        </p:txBody>
      </p:sp>
      <p:sp>
        <p:nvSpPr>
          <p:cNvPr id="18" name="Rounded Rectangle 17"/>
          <p:cNvSpPr/>
          <p:nvPr/>
        </p:nvSpPr>
        <p:spPr>
          <a:xfrm>
            <a:off x="3152318" y="2061452"/>
            <a:ext cx="2031363" cy="9144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The job</a:t>
            </a:r>
          </a:p>
        </p:txBody>
      </p:sp>
      <p:sp>
        <p:nvSpPr>
          <p:cNvPr id="19" name="Rounded Rectangle 18"/>
          <p:cNvSpPr/>
          <p:nvPr/>
        </p:nvSpPr>
        <p:spPr>
          <a:xfrm>
            <a:off x="5706011" y="2051509"/>
            <a:ext cx="2031363" cy="9144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The individual</a:t>
            </a:r>
          </a:p>
        </p:txBody>
      </p:sp>
      <p:sp>
        <p:nvSpPr>
          <p:cNvPr id="23" name="Text Placeholder 5"/>
          <p:cNvSpPr txBox="1">
            <a:spLocks/>
          </p:cNvSpPr>
          <p:nvPr/>
        </p:nvSpPr>
        <p:spPr>
          <a:xfrm>
            <a:off x="3152318" y="3154779"/>
            <a:ext cx="2606880" cy="2330652"/>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GB" sz="2000" dirty="0">
                <a:latin typeface="Proxima Nova Black"/>
              </a:rPr>
              <a:t>The task</a:t>
            </a:r>
          </a:p>
          <a:p>
            <a:pPr>
              <a:buFont typeface="Wingdings" panose="05000000000000000000" pitchFamily="2" charset="2"/>
              <a:buChar char="v"/>
            </a:pPr>
            <a:r>
              <a:rPr lang="en-GB" sz="2000" dirty="0">
                <a:latin typeface="Proxima Nova Black"/>
              </a:rPr>
              <a:t>Workload</a:t>
            </a:r>
          </a:p>
          <a:p>
            <a:pPr>
              <a:buFont typeface="Wingdings" panose="05000000000000000000" pitchFamily="2" charset="2"/>
              <a:buChar char="v"/>
            </a:pPr>
            <a:r>
              <a:rPr lang="en-GB" sz="2000" dirty="0">
                <a:latin typeface="Proxima Nova Black"/>
              </a:rPr>
              <a:t>Working environment</a:t>
            </a:r>
          </a:p>
          <a:p>
            <a:pPr>
              <a:buFont typeface="Wingdings" panose="05000000000000000000" pitchFamily="2" charset="2"/>
              <a:buChar char="v"/>
            </a:pPr>
            <a:r>
              <a:rPr lang="en-GB" sz="2000" dirty="0">
                <a:latin typeface="Proxima Nova Black"/>
              </a:rPr>
              <a:t>Design of controls</a:t>
            </a:r>
          </a:p>
          <a:p>
            <a:pPr>
              <a:buFont typeface="Wingdings" panose="05000000000000000000" pitchFamily="2" charset="2"/>
              <a:buChar char="v"/>
            </a:pPr>
            <a:r>
              <a:rPr lang="en-GB" sz="2000" dirty="0">
                <a:latin typeface="Proxima Nova Black"/>
              </a:rPr>
              <a:t>Role of procedures</a:t>
            </a:r>
          </a:p>
          <a:p>
            <a:pPr marL="0" indent="0">
              <a:buFont typeface="Wingdings" panose="05000000000000000000" pitchFamily="2" charset="2"/>
              <a:buNone/>
            </a:pPr>
            <a:endParaRPr lang="en-GB" sz="2000" dirty="0">
              <a:latin typeface="Proxima Nova Black"/>
            </a:endParaRPr>
          </a:p>
        </p:txBody>
      </p:sp>
      <p:sp>
        <p:nvSpPr>
          <p:cNvPr id="25" name="Text Placeholder 5"/>
          <p:cNvSpPr txBox="1">
            <a:spLocks/>
          </p:cNvSpPr>
          <p:nvPr/>
        </p:nvSpPr>
        <p:spPr>
          <a:xfrm>
            <a:off x="306137" y="3212354"/>
            <a:ext cx="2606880" cy="2330652"/>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GB" sz="2000" dirty="0">
                <a:latin typeface="Proxima Nova Black"/>
              </a:rPr>
              <a:t>Work patterns</a:t>
            </a:r>
          </a:p>
          <a:p>
            <a:pPr>
              <a:buFont typeface="Wingdings" panose="05000000000000000000" pitchFamily="2" charset="2"/>
              <a:buChar char="v"/>
            </a:pPr>
            <a:r>
              <a:rPr lang="en-GB" sz="2000" dirty="0">
                <a:latin typeface="Proxima Nova Black"/>
              </a:rPr>
              <a:t>Culture</a:t>
            </a:r>
          </a:p>
          <a:p>
            <a:pPr>
              <a:buFont typeface="Wingdings" panose="05000000000000000000" pitchFamily="2" charset="2"/>
              <a:buChar char="v"/>
            </a:pPr>
            <a:r>
              <a:rPr lang="en-GB" sz="2000" dirty="0">
                <a:latin typeface="Proxima Nova Black"/>
              </a:rPr>
              <a:t>Resources</a:t>
            </a:r>
          </a:p>
          <a:p>
            <a:pPr>
              <a:buFont typeface="Wingdings" panose="05000000000000000000" pitchFamily="2" charset="2"/>
              <a:buChar char="v"/>
            </a:pPr>
            <a:r>
              <a:rPr lang="en-GB" sz="2000" dirty="0">
                <a:latin typeface="Proxima Nova Black"/>
              </a:rPr>
              <a:t>Communications</a:t>
            </a:r>
          </a:p>
          <a:p>
            <a:pPr>
              <a:buFont typeface="Wingdings" panose="05000000000000000000" pitchFamily="2" charset="2"/>
              <a:buChar char="v"/>
            </a:pPr>
            <a:r>
              <a:rPr lang="en-GB" sz="2000" dirty="0">
                <a:latin typeface="Proxima Nova Black"/>
              </a:rPr>
              <a:t>Leadership </a:t>
            </a:r>
          </a:p>
          <a:p>
            <a:pPr marL="0" indent="0">
              <a:buFont typeface="Wingdings" panose="05000000000000000000" pitchFamily="2" charset="2"/>
              <a:buNone/>
            </a:pPr>
            <a:endParaRPr lang="en-GB" sz="2000" dirty="0">
              <a:latin typeface="Proxima Nova Black"/>
            </a:endParaRPr>
          </a:p>
        </p:txBody>
      </p:sp>
      <p:sp>
        <p:nvSpPr>
          <p:cNvPr id="27" name="Text Placeholder 5"/>
          <p:cNvSpPr txBox="1">
            <a:spLocks/>
          </p:cNvSpPr>
          <p:nvPr/>
        </p:nvSpPr>
        <p:spPr>
          <a:xfrm>
            <a:off x="5680919" y="3159782"/>
            <a:ext cx="2606880" cy="2330652"/>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GB" sz="2000" dirty="0">
                <a:latin typeface="Proxima Nova Black"/>
              </a:rPr>
              <a:t>Competence</a:t>
            </a:r>
          </a:p>
          <a:p>
            <a:pPr>
              <a:buFont typeface="Wingdings" panose="05000000000000000000" pitchFamily="2" charset="2"/>
              <a:buChar char="v"/>
            </a:pPr>
            <a:r>
              <a:rPr lang="en-GB" sz="2000" dirty="0">
                <a:latin typeface="Proxima Nova Black"/>
              </a:rPr>
              <a:t>Skills</a:t>
            </a:r>
          </a:p>
          <a:p>
            <a:pPr>
              <a:buFont typeface="Wingdings" panose="05000000000000000000" pitchFamily="2" charset="2"/>
              <a:buChar char="v"/>
            </a:pPr>
            <a:r>
              <a:rPr lang="en-GB" sz="2000" dirty="0">
                <a:latin typeface="Proxima Nova Black"/>
              </a:rPr>
              <a:t>Personality</a:t>
            </a:r>
          </a:p>
          <a:p>
            <a:pPr>
              <a:buFont typeface="Wingdings" panose="05000000000000000000" pitchFamily="2" charset="2"/>
              <a:buChar char="v"/>
            </a:pPr>
            <a:r>
              <a:rPr lang="en-GB" sz="2000" dirty="0">
                <a:latin typeface="Proxima Nova Black"/>
              </a:rPr>
              <a:t>Attitude</a:t>
            </a:r>
          </a:p>
          <a:p>
            <a:pPr marL="0" indent="0">
              <a:buNone/>
            </a:pPr>
            <a:r>
              <a:rPr lang="en-GB" sz="2000" dirty="0">
                <a:latin typeface="Proxima Nova Black"/>
              </a:rPr>
              <a:t> </a:t>
            </a:r>
          </a:p>
          <a:p>
            <a:pPr marL="0" indent="0">
              <a:buFont typeface="Wingdings" panose="05000000000000000000" pitchFamily="2" charset="2"/>
              <a:buNone/>
            </a:pPr>
            <a:endParaRPr lang="en-GB" sz="2000" dirty="0">
              <a:latin typeface="Proxima Nova Black"/>
            </a:endParaRPr>
          </a:p>
        </p:txBody>
      </p:sp>
    </p:spTree>
    <p:extLst>
      <p:ext uri="{BB962C8B-B14F-4D97-AF65-F5344CB8AC3E}">
        <p14:creationId xmlns:p14="http://schemas.microsoft.com/office/powerpoint/2010/main" val="86908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xEl>
                                              <p:pRg st="0" end="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
                                            <p:txEl>
                                              <p:pRg st="1" end="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7">
                                            <p:txEl>
                                              <p:pRg st="2" end="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7">
                                            <p:txEl>
                                              <p:pRg st="3" end="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p:txBody>
          <a:bodyPr/>
          <a:lstStyle/>
          <a:p>
            <a:r>
              <a:rPr lang="en-GB" dirty="0"/>
              <a:t>“It takes leadership to improve safety”</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sp>
        <p:nvSpPr>
          <p:cNvPr id="6" name="Text Placeholder 5"/>
          <p:cNvSpPr>
            <a:spLocks noGrp="1"/>
          </p:cNvSpPr>
          <p:nvPr>
            <p:ph type="body" sz="quarter" idx="14"/>
          </p:nvPr>
        </p:nvSpPr>
        <p:spPr>
          <a:xfrm>
            <a:off x="6442" y="1373505"/>
            <a:ext cx="6446609" cy="741844"/>
          </a:xfrm>
        </p:spPr>
        <p:txBody>
          <a:bodyPr/>
          <a:lstStyle/>
          <a:p>
            <a:pPr marL="0" indent="0">
              <a:buNone/>
            </a:pPr>
            <a:r>
              <a:rPr lang="en-GB" sz="2000" dirty="0">
                <a:latin typeface="Proxima Nova Black"/>
              </a:rPr>
              <a:t>What style of leadership do you think is generally regarded to be the most influential?</a:t>
            </a:r>
          </a:p>
          <a:p>
            <a:pPr marL="0" indent="0">
              <a:buNone/>
            </a:pPr>
            <a:endParaRPr lang="en-GB" sz="2000" dirty="0">
              <a:latin typeface="Proxima Nova Black"/>
            </a:endParaRPr>
          </a:p>
          <a:p>
            <a:pPr marL="0" indent="0">
              <a:buNone/>
            </a:pPr>
            <a:r>
              <a:rPr lang="en-GB" sz="2000" dirty="0">
                <a:latin typeface="Proxima Nova Black"/>
              </a:rPr>
              <a:t> </a:t>
            </a:r>
          </a:p>
          <a:p>
            <a:pPr marL="0" indent="0">
              <a:buNone/>
            </a:pPr>
            <a:endParaRPr lang="en-GB" sz="2000" dirty="0">
              <a:latin typeface="Proxima Nova Black"/>
            </a:endParaRPr>
          </a:p>
          <a:p>
            <a:pPr marL="0" indent="0">
              <a:buNone/>
            </a:pPr>
            <a:endParaRPr lang="en-GB" sz="2000" dirty="0">
              <a:latin typeface="Proxima Nova Black"/>
            </a:endParaRPr>
          </a:p>
        </p:txBody>
      </p:sp>
      <p:sp>
        <p:nvSpPr>
          <p:cNvPr id="26" name="Text Placeholder 2">
            <a:extLst>
              <a:ext uri="{FF2B5EF4-FFF2-40B4-BE49-F238E27FC236}">
                <a16:creationId xmlns:a16="http://schemas.microsoft.com/office/drawing/2014/main" id="{36B16E0D-BFB1-8700-D86D-513C319174C9}"/>
              </a:ext>
            </a:extLst>
          </p:cNvPr>
          <p:cNvSpPr txBox="1">
            <a:spLocks/>
          </p:cNvSpPr>
          <p:nvPr/>
        </p:nvSpPr>
        <p:spPr>
          <a:xfrm>
            <a:off x="656399" y="1644794"/>
            <a:ext cx="11181597" cy="5004935"/>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a:p>
            <a:endParaRPr lang="en-GB"/>
          </a:p>
          <a:p>
            <a:endParaRPr lang="en-GB" dirty="0"/>
          </a:p>
        </p:txBody>
      </p:sp>
      <p:sp>
        <p:nvSpPr>
          <p:cNvPr id="28" name="Text Placeholder 5"/>
          <p:cNvSpPr txBox="1">
            <a:spLocks/>
          </p:cNvSpPr>
          <p:nvPr/>
        </p:nvSpPr>
        <p:spPr>
          <a:xfrm>
            <a:off x="4465023" y="2508816"/>
            <a:ext cx="3656226" cy="3262003"/>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000" dirty="0">
              <a:latin typeface="Proxima Nova Black"/>
            </a:endParaRPr>
          </a:p>
        </p:txBody>
      </p:sp>
      <p:sp>
        <p:nvSpPr>
          <p:cNvPr id="29" name="Text Placeholder 5"/>
          <p:cNvSpPr txBox="1">
            <a:spLocks/>
          </p:cNvSpPr>
          <p:nvPr/>
        </p:nvSpPr>
        <p:spPr>
          <a:xfrm>
            <a:off x="8316686" y="2272293"/>
            <a:ext cx="3567250" cy="3491900"/>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a:p>
            <a:pPr marL="0" indent="0">
              <a:buNone/>
            </a:pPr>
            <a:r>
              <a:rPr lang="en-GB" sz="2000" dirty="0">
                <a:latin typeface="Proxima Nova Black"/>
              </a:rPr>
              <a:t> </a:t>
            </a:r>
          </a:p>
        </p:txBody>
      </p:sp>
      <p:sp>
        <p:nvSpPr>
          <p:cNvPr id="14" name="Text Placeholder 5"/>
          <p:cNvSpPr txBox="1">
            <a:spLocks/>
          </p:cNvSpPr>
          <p:nvPr/>
        </p:nvSpPr>
        <p:spPr>
          <a:xfrm>
            <a:off x="230778" y="2695330"/>
            <a:ext cx="5130733" cy="3208661"/>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GB" sz="2000" dirty="0">
              <a:latin typeface="Proxima Nova Black"/>
            </a:endParaRPr>
          </a:p>
        </p:txBody>
      </p:sp>
      <p:sp>
        <p:nvSpPr>
          <p:cNvPr id="4" name="Title 3"/>
          <p:cNvSpPr>
            <a:spLocks noGrp="1"/>
          </p:cNvSpPr>
          <p:nvPr>
            <p:ph type="title"/>
          </p:nvPr>
        </p:nvSpPr>
        <p:spPr/>
        <p:txBody>
          <a:bodyPr/>
          <a:lstStyle/>
          <a:p>
            <a:r>
              <a:rPr lang="en-GB" dirty="0"/>
              <a:t>The importance of leadership </a:t>
            </a:r>
          </a:p>
        </p:txBody>
      </p:sp>
      <p:sp>
        <p:nvSpPr>
          <p:cNvPr id="23" name="Text Placeholder 5"/>
          <p:cNvSpPr txBox="1">
            <a:spLocks/>
          </p:cNvSpPr>
          <p:nvPr/>
        </p:nvSpPr>
        <p:spPr>
          <a:xfrm>
            <a:off x="3830971" y="2402969"/>
            <a:ext cx="2606880" cy="2330652"/>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GB" sz="2000" dirty="0">
              <a:latin typeface="Proxima Nova Black"/>
            </a:endParaRPr>
          </a:p>
        </p:txBody>
      </p:sp>
      <p:sp>
        <p:nvSpPr>
          <p:cNvPr id="25" name="Text Placeholder 5"/>
          <p:cNvSpPr txBox="1">
            <a:spLocks/>
          </p:cNvSpPr>
          <p:nvPr/>
        </p:nvSpPr>
        <p:spPr>
          <a:xfrm>
            <a:off x="302395" y="2450064"/>
            <a:ext cx="2606880" cy="2330652"/>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GB" sz="2000" dirty="0">
              <a:latin typeface="Proxima Nova Black"/>
            </a:endParaRPr>
          </a:p>
        </p:txBody>
      </p:sp>
      <p:sp>
        <p:nvSpPr>
          <p:cNvPr id="3" name="Rounded Rectangle 2"/>
          <p:cNvSpPr/>
          <p:nvPr/>
        </p:nvSpPr>
        <p:spPr>
          <a:xfrm>
            <a:off x="188078" y="2538712"/>
            <a:ext cx="3054253" cy="28518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Transformational leaders: </a:t>
            </a:r>
          </a:p>
          <a:p>
            <a:pPr algn="ctr"/>
            <a:endParaRPr lang="en-GB" dirty="0"/>
          </a:p>
          <a:p>
            <a:pPr algn="ctr"/>
            <a:r>
              <a:rPr lang="en-GB" dirty="0"/>
              <a:t>Work to enhance the motivation and engagement of followers by directing their behaviour towards a shared vision</a:t>
            </a:r>
          </a:p>
        </p:txBody>
      </p:sp>
      <p:sp>
        <p:nvSpPr>
          <p:cNvPr id="21" name="Rounded Rectangle 20"/>
          <p:cNvSpPr/>
          <p:nvPr/>
        </p:nvSpPr>
        <p:spPr>
          <a:xfrm>
            <a:off x="3695579" y="2483436"/>
            <a:ext cx="3054253" cy="28518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Transactional leaders: </a:t>
            </a:r>
          </a:p>
          <a:p>
            <a:pPr algn="ctr"/>
            <a:endParaRPr lang="en-GB" dirty="0"/>
          </a:p>
          <a:p>
            <a:pPr algn="ctr"/>
            <a:r>
              <a:rPr lang="en-GB" dirty="0"/>
              <a:t>Focus on the role of supervision, organisation and group performance. They are concerned about achieving compliance and day to day progress towards goals</a:t>
            </a:r>
          </a:p>
        </p:txBody>
      </p:sp>
      <p:sp>
        <p:nvSpPr>
          <p:cNvPr id="7" name="Rounded Rectangle 6"/>
          <p:cNvSpPr/>
          <p:nvPr/>
        </p:nvSpPr>
        <p:spPr>
          <a:xfrm>
            <a:off x="7359547" y="1744426"/>
            <a:ext cx="4083516" cy="44647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dirty="0"/>
              <a:t>Transformational leaders are generally regarded to be the most influential, they</a:t>
            </a:r>
          </a:p>
          <a:p>
            <a:endParaRPr lang="en-GB" dirty="0"/>
          </a:p>
          <a:p>
            <a:pPr marL="285750" indent="-285750">
              <a:buFont typeface="Wingdings" panose="05000000000000000000" pitchFamily="2" charset="2"/>
              <a:buChar char="v"/>
            </a:pPr>
            <a:r>
              <a:rPr lang="en-GB" dirty="0"/>
              <a:t>Lead by example</a:t>
            </a:r>
          </a:p>
          <a:p>
            <a:pPr marL="285750" indent="-285750">
              <a:buFont typeface="Wingdings" panose="05000000000000000000" pitchFamily="2" charset="2"/>
              <a:buChar char="v"/>
            </a:pPr>
            <a:r>
              <a:rPr lang="en-GB" dirty="0"/>
              <a:t>Communicate clear H&amp;S messages with integrity</a:t>
            </a:r>
          </a:p>
          <a:p>
            <a:pPr marL="285750" indent="-285750">
              <a:buFont typeface="Wingdings" panose="05000000000000000000" pitchFamily="2" charset="2"/>
              <a:buChar char="v"/>
            </a:pPr>
            <a:r>
              <a:rPr lang="en-GB" dirty="0"/>
              <a:t>Empower followers to make decisions</a:t>
            </a:r>
          </a:p>
          <a:p>
            <a:pPr marL="285750" indent="-285750">
              <a:buFont typeface="Wingdings" panose="05000000000000000000" pitchFamily="2" charset="2"/>
              <a:buChar char="v"/>
            </a:pPr>
            <a:r>
              <a:rPr lang="en-GB" dirty="0"/>
              <a:t>Use praise, rather than criticism</a:t>
            </a:r>
          </a:p>
          <a:p>
            <a:pPr marL="285750" indent="-285750">
              <a:buFont typeface="Wingdings" panose="05000000000000000000" pitchFamily="2" charset="2"/>
              <a:buChar char="v"/>
            </a:pPr>
            <a:r>
              <a:rPr lang="en-GB" dirty="0"/>
              <a:t>Coach people, rather than instruct them</a:t>
            </a:r>
          </a:p>
          <a:p>
            <a:pPr marL="285750" indent="-285750">
              <a:buFont typeface="Wingdings" panose="05000000000000000000" pitchFamily="2" charset="2"/>
              <a:buChar char="v"/>
            </a:pPr>
            <a:r>
              <a:rPr lang="en-GB" dirty="0"/>
              <a:t>Encourage people to voice H&amp;S concerns, taking action when they do</a:t>
            </a:r>
          </a:p>
        </p:txBody>
      </p:sp>
    </p:spTree>
    <p:extLst>
      <p:ext uri="{BB962C8B-B14F-4D97-AF65-F5344CB8AC3E}">
        <p14:creationId xmlns:p14="http://schemas.microsoft.com/office/powerpoint/2010/main" val="255342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504000" y="921239"/>
            <a:ext cx="9045595" cy="634658"/>
          </a:xfrm>
        </p:spPr>
        <p:txBody>
          <a:bodyPr/>
          <a:lstStyle/>
          <a:p>
            <a:r>
              <a:rPr lang="en-GB" dirty="0"/>
              <a:t>Set a personal commitment for H&amp;S by identifying outcome, performance and process goals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sp>
        <p:nvSpPr>
          <p:cNvPr id="6" name="Text Placeholder 5"/>
          <p:cNvSpPr>
            <a:spLocks noGrp="1"/>
          </p:cNvSpPr>
          <p:nvPr>
            <p:ph type="body" sz="quarter" idx="14"/>
          </p:nvPr>
        </p:nvSpPr>
        <p:spPr>
          <a:xfrm>
            <a:off x="6442" y="1373505"/>
            <a:ext cx="6446609" cy="741844"/>
          </a:xfrm>
        </p:spPr>
        <p:txBody>
          <a:bodyPr/>
          <a:lstStyle/>
          <a:p>
            <a:pPr marL="0" indent="0">
              <a:buNone/>
            </a:pPr>
            <a:endParaRPr lang="en-GB" sz="2000" dirty="0">
              <a:latin typeface="Proxima Nova Black"/>
            </a:endParaRPr>
          </a:p>
          <a:p>
            <a:pPr marL="0" indent="0">
              <a:buNone/>
            </a:pPr>
            <a:r>
              <a:rPr lang="en-GB" sz="2000" dirty="0">
                <a:latin typeface="Proxima Nova Black"/>
              </a:rPr>
              <a:t> </a:t>
            </a:r>
          </a:p>
          <a:p>
            <a:pPr marL="0" indent="0">
              <a:buNone/>
            </a:pPr>
            <a:endParaRPr lang="en-GB" sz="2000" dirty="0">
              <a:latin typeface="Proxima Nova Black"/>
            </a:endParaRPr>
          </a:p>
          <a:p>
            <a:pPr marL="0" indent="0">
              <a:buNone/>
            </a:pPr>
            <a:endParaRPr lang="en-GB" sz="2000" dirty="0">
              <a:latin typeface="Proxima Nova Black"/>
            </a:endParaRPr>
          </a:p>
        </p:txBody>
      </p:sp>
      <p:sp>
        <p:nvSpPr>
          <p:cNvPr id="26" name="Text Placeholder 2">
            <a:extLst>
              <a:ext uri="{FF2B5EF4-FFF2-40B4-BE49-F238E27FC236}">
                <a16:creationId xmlns:a16="http://schemas.microsoft.com/office/drawing/2014/main" id="{36B16E0D-BFB1-8700-D86D-513C319174C9}"/>
              </a:ext>
            </a:extLst>
          </p:cNvPr>
          <p:cNvSpPr txBox="1">
            <a:spLocks/>
          </p:cNvSpPr>
          <p:nvPr/>
        </p:nvSpPr>
        <p:spPr>
          <a:xfrm>
            <a:off x="656399" y="1644794"/>
            <a:ext cx="11181597" cy="5004935"/>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a:p>
            <a:endParaRPr lang="en-GB"/>
          </a:p>
          <a:p>
            <a:endParaRPr lang="en-GB" dirty="0"/>
          </a:p>
        </p:txBody>
      </p:sp>
      <p:sp>
        <p:nvSpPr>
          <p:cNvPr id="28" name="Text Placeholder 5"/>
          <p:cNvSpPr txBox="1">
            <a:spLocks/>
          </p:cNvSpPr>
          <p:nvPr/>
        </p:nvSpPr>
        <p:spPr>
          <a:xfrm>
            <a:off x="4465023" y="2508816"/>
            <a:ext cx="3656226" cy="3262003"/>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000" dirty="0">
              <a:latin typeface="Proxima Nova Black"/>
            </a:endParaRPr>
          </a:p>
        </p:txBody>
      </p:sp>
      <p:sp>
        <p:nvSpPr>
          <p:cNvPr id="29" name="Text Placeholder 5"/>
          <p:cNvSpPr txBox="1">
            <a:spLocks/>
          </p:cNvSpPr>
          <p:nvPr/>
        </p:nvSpPr>
        <p:spPr>
          <a:xfrm>
            <a:off x="8316686" y="2272293"/>
            <a:ext cx="3567250" cy="3491900"/>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a:p>
            <a:pPr marL="0" indent="0">
              <a:buNone/>
            </a:pPr>
            <a:r>
              <a:rPr lang="en-GB" sz="2000" dirty="0">
                <a:latin typeface="Proxima Nova Black"/>
              </a:rPr>
              <a:t> </a:t>
            </a:r>
          </a:p>
        </p:txBody>
      </p:sp>
      <p:sp>
        <p:nvSpPr>
          <p:cNvPr id="14" name="Text Placeholder 5"/>
          <p:cNvSpPr txBox="1">
            <a:spLocks/>
          </p:cNvSpPr>
          <p:nvPr/>
        </p:nvSpPr>
        <p:spPr>
          <a:xfrm>
            <a:off x="230778" y="2695330"/>
            <a:ext cx="5130733" cy="3208661"/>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GB" sz="2000" dirty="0">
              <a:latin typeface="Proxima Nova Black"/>
            </a:endParaRPr>
          </a:p>
        </p:txBody>
      </p:sp>
      <p:sp>
        <p:nvSpPr>
          <p:cNvPr id="4" name="Title 3"/>
          <p:cNvSpPr>
            <a:spLocks noGrp="1"/>
          </p:cNvSpPr>
          <p:nvPr>
            <p:ph type="title"/>
          </p:nvPr>
        </p:nvSpPr>
        <p:spPr/>
        <p:txBody>
          <a:bodyPr/>
          <a:lstStyle/>
          <a:p>
            <a:r>
              <a:rPr lang="en-GB" dirty="0"/>
              <a:t>Set a personal commitment</a:t>
            </a:r>
          </a:p>
        </p:txBody>
      </p:sp>
      <p:sp>
        <p:nvSpPr>
          <p:cNvPr id="23" name="Text Placeholder 5"/>
          <p:cNvSpPr txBox="1">
            <a:spLocks/>
          </p:cNvSpPr>
          <p:nvPr/>
        </p:nvSpPr>
        <p:spPr>
          <a:xfrm>
            <a:off x="3830971" y="2402969"/>
            <a:ext cx="2606880" cy="2330652"/>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GB" sz="2000" dirty="0">
              <a:latin typeface="Proxima Nova Black"/>
            </a:endParaRPr>
          </a:p>
        </p:txBody>
      </p:sp>
      <p:sp>
        <p:nvSpPr>
          <p:cNvPr id="25" name="Text Placeholder 5"/>
          <p:cNvSpPr txBox="1">
            <a:spLocks/>
          </p:cNvSpPr>
          <p:nvPr/>
        </p:nvSpPr>
        <p:spPr>
          <a:xfrm>
            <a:off x="302395" y="2450064"/>
            <a:ext cx="2606880" cy="2330652"/>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GB" sz="2000" dirty="0">
              <a:latin typeface="Proxima Nova Black"/>
            </a:endParaRPr>
          </a:p>
        </p:txBody>
      </p:sp>
      <p:sp>
        <p:nvSpPr>
          <p:cNvPr id="3" name="Rounded Rectangle 2"/>
          <p:cNvSpPr/>
          <p:nvPr/>
        </p:nvSpPr>
        <p:spPr>
          <a:xfrm>
            <a:off x="569333" y="1890612"/>
            <a:ext cx="3054253" cy="285188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Outcome goal</a:t>
            </a:r>
          </a:p>
          <a:p>
            <a:pPr algn="ctr"/>
            <a:endParaRPr lang="en-GB" dirty="0"/>
          </a:p>
          <a:p>
            <a:pPr algn="ctr"/>
            <a:r>
              <a:rPr lang="en-GB" dirty="0"/>
              <a:t>What is it you are ultimately trying to achieve by making the commitment</a:t>
            </a:r>
          </a:p>
        </p:txBody>
      </p:sp>
      <p:sp>
        <p:nvSpPr>
          <p:cNvPr id="21" name="Rounded Rectangle 20"/>
          <p:cNvSpPr/>
          <p:nvPr/>
        </p:nvSpPr>
        <p:spPr>
          <a:xfrm>
            <a:off x="4543092" y="1863842"/>
            <a:ext cx="3054253" cy="285188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Performance goal </a:t>
            </a:r>
          </a:p>
          <a:p>
            <a:pPr algn="ctr"/>
            <a:endParaRPr lang="en-GB" dirty="0"/>
          </a:p>
          <a:p>
            <a:pPr algn="ctr"/>
            <a:r>
              <a:rPr lang="en-GB" dirty="0"/>
              <a:t>How achievement of the goal will be measured</a:t>
            </a:r>
          </a:p>
        </p:txBody>
      </p:sp>
      <p:sp>
        <p:nvSpPr>
          <p:cNvPr id="15" name="Rounded Rectangle 14"/>
          <p:cNvSpPr/>
          <p:nvPr/>
        </p:nvSpPr>
        <p:spPr>
          <a:xfrm>
            <a:off x="8438840" y="1928237"/>
            <a:ext cx="3054253" cy="285188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Process goal</a:t>
            </a:r>
          </a:p>
          <a:p>
            <a:pPr algn="ctr"/>
            <a:endParaRPr lang="en-GB" dirty="0"/>
          </a:p>
          <a:p>
            <a:pPr algn="ctr"/>
            <a:r>
              <a:rPr lang="en-GB" dirty="0"/>
              <a:t>What the activity steps are that you will take to achieve the goal </a:t>
            </a:r>
          </a:p>
        </p:txBody>
      </p:sp>
    </p:spTree>
    <p:extLst>
      <p:ext uri="{BB962C8B-B14F-4D97-AF65-F5344CB8AC3E}">
        <p14:creationId xmlns:p14="http://schemas.microsoft.com/office/powerpoint/2010/main" val="98963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613262" y="1543809"/>
            <a:ext cx="7998188" cy="3886200"/>
          </a:xfrm>
        </p:spPr>
        <p:txBody>
          <a:bodyPr>
            <a:normAutofit/>
          </a:bodyPr>
          <a:lstStyle/>
          <a:p>
            <a:pPr lvl="0">
              <a:lnSpc>
                <a:spcPct val="100000"/>
              </a:lnSpc>
              <a:spcBef>
                <a:spcPts val="0"/>
              </a:spcBef>
              <a:buSzPct val="160000"/>
            </a:pPr>
            <a:endParaRPr lang="en-GB" altLang="en-US" sz="1800" b="1" dirty="0">
              <a:solidFill>
                <a:srgbClr val="00484A"/>
              </a:solidFill>
              <a:latin typeface="Arial" panose="020B0604020202020204" pitchFamily="34" charset="0"/>
              <a:cs typeface="Arial" panose="020B0604020202020204" pitchFamily="34" charset="0"/>
            </a:endParaRPr>
          </a:p>
          <a:p>
            <a:pPr lvl="0">
              <a:lnSpc>
                <a:spcPct val="100000"/>
              </a:lnSpc>
              <a:spcBef>
                <a:spcPts val="0"/>
              </a:spcBef>
              <a:buSzPct val="160000"/>
            </a:pPr>
            <a:endParaRPr lang="en-GB" altLang="en-US" sz="1800" b="1" dirty="0">
              <a:solidFill>
                <a:srgbClr val="00484A"/>
              </a:solidFill>
              <a:latin typeface="Arial" panose="020B0604020202020204" pitchFamily="34" charset="0"/>
              <a:cs typeface="Arial" panose="020B0604020202020204" pitchFamily="34" charset="0"/>
            </a:endParaRPr>
          </a:p>
          <a:p>
            <a:pPr lvl="0">
              <a:lnSpc>
                <a:spcPct val="100000"/>
              </a:lnSpc>
              <a:spcBef>
                <a:spcPts val="0"/>
              </a:spcBef>
              <a:buSzPct val="160000"/>
            </a:pPr>
            <a:endParaRPr lang="en-GB" altLang="en-US" sz="1800" b="1" dirty="0">
              <a:solidFill>
                <a:srgbClr val="FF0000"/>
              </a:solidFill>
              <a:latin typeface="Arial" panose="020B0604020202020204" pitchFamily="34" charset="0"/>
              <a:cs typeface="Arial" panose="020B0604020202020204" pitchFamily="34" charset="0"/>
            </a:endParaRPr>
          </a:p>
          <a:p>
            <a:pPr lvl="0">
              <a:lnSpc>
                <a:spcPct val="100000"/>
              </a:lnSpc>
              <a:spcBef>
                <a:spcPts val="0"/>
              </a:spcBef>
              <a:buSzPct val="160000"/>
            </a:pPr>
            <a:endParaRPr lang="en-GB" altLang="en-US" sz="1800" b="1" dirty="0">
              <a:solidFill>
                <a:srgbClr val="00484A"/>
              </a:solidFill>
              <a:latin typeface="Arial" panose="020B0604020202020204" pitchFamily="34" charset="0"/>
              <a:cs typeface="Arial" panose="020B0604020202020204" pitchFamily="34" charset="0"/>
            </a:endParaRPr>
          </a:p>
          <a:p>
            <a:endParaRPr lang="en-GB" dirty="0"/>
          </a:p>
        </p:txBody>
      </p:sp>
      <p:sp>
        <p:nvSpPr>
          <p:cNvPr id="5" name="Title 1">
            <a:extLst>
              <a:ext uri="{FF2B5EF4-FFF2-40B4-BE49-F238E27FC236}">
                <a16:creationId xmlns:a16="http://schemas.microsoft.com/office/drawing/2014/main" id="{66517E21-AF5D-2141-BECE-4CEA0470D76F}"/>
              </a:ext>
            </a:extLst>
          </p:cNvPr>
          <p:cNvSpPr txBox="1">
            <a:spLocks/>
          </p:cNvSpPr>
          <p:nvPr/>
        </p:nvSpPr>
        <p:spPr>
          <a:xfrm>
            <a:off x="2202837" y="2165814"/>
            <a:ext cx="7589080" cy="1321095"/>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Futura PT Heavy" panose="020B0602020204020303" pitchFamily="34" charset="77"/>
                <a:ea typeface="+mj-ea"/>
                <a:cs typeface="Futura PT Heavy" panose="020B0602020204020303" pitchFamily="34" charset="77"/>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GB" sz="8800" b="1" i="0" u="none" strike="noStrike" kern="1200" cap="none" spc="0" normalizeH="0" baseline="0" noProof="0" dirty="0">
                <a:ln>
                  <a:noFill/>
                </a:ln>
                <a:solidFill>
                  <a:srgbClr val="007961"/>
                </a:solidFill>
                <a:effectLst/>
                <a:uLnTx/>
                <a:uFillTx/>
                <a:latin typeface="Proxima Nova Black" panose="02000506030000020004" pitchFamily="50" charset="0"/>
                <a:ea typeface="+mj-ea"/>
                <a:cs typeface="Arial" panose="020B0604020202020204" pitchFamily="34" charset="0"/>
              </a:rPr>
              <a:t>Thank you</a:t>
            </a:r>
          </a:p>
          <a:p>
            <a:pPr marL="0" marR="0" lvl="0" indent="0" algn="ctr" defTabSz="914400" rtl="0" eaLnBrk="1" fontAlgn="auto" latinLnBrk="0" hangingPunct="1">
              <a:lnSpc>
                <a:spcPct val="90000"/>
              </a:lnSpc>
              <a:spcBef>
                <a:spcPts val="1000"/>
              </a:spcBef>
              <a:spcAft>
                <a:spcPts val="0"/>
              </a:spcAft>
              <a:buClrTx/>
              <a:buSzTx/>
              <a:buFontTx/>
              <a:buNone/>
              <a:tabLst/>
              <a:defRPr/>
            </a:pPr>
            <a:r>
              <a:rPr lang="en-GB" sz="8800" dirty="0">
                <a:solidFill>
                  <a:srgbClr val="007961"/>
                </a:solidFill>
                <a:latin typeface="Proxima Nova Black" panose="02000506030000020004" pitchFamily="50" charset="0"/>
                <a:cs typeface="Arial" panose="020B0604020202020204" pitchFamily="34" charset="0"/>
              </a:rPr>
              <a:t>Questions?</a:t>
            </a:r>
            <a:endParaRPr kumimoji="0" lang="en-GB" sz="8800" b="1" i="0" u="none" strike="noStrike" kern="1200" cap="none" spc="0" normalizeH="0" baseline="0" noProof="0" dirty="0">
              <a:ln>
                <a:noFill/>
              </a:ln>
              <a:solidFill>
                <a:srgbClr val="007961"/>
              </a:solidFill>
              <a:effectLst/>
              <a:uLnTx/>
              <a:uFillTx/>
              <a:latin typeface="Proxima Nova Black" panose="02000506030000020004" pitchFamily="50" charset="0"/>
              <a:ea typeface="+mj-ea"/>
              <a:cs typeface="Arial" panose="020B0604020202020204" pitchFamily="34" charset="0"/>
            </a:endParaRPr>
          </a:p>
        </p:txBody>
      </p:sp>
    </p:spTree>
    <p:extLst>
      <p:ext uri="{BB962C8B-B14F-4D97-AF65-F5344CB8AC3E}">
        <p14:creationId xmlns:p14="http://schemas.microsoft.com/office/powerpoint/2010/main" val="1995968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3251B-D0E4-F0AC-D04E-54C9C81CCD71}"/>
              </a:ext>
            </a:extLst>
          </p:cNvPr>
          <p:cNvSpPr>
            <a:spLocks noGrp="1"/>
          </p:cNvSpPr>
          <p:nvPr>
            <p:ph type="title"/>
          </p:nvPr>
        </p:nvSpPr>
        <p:spPr>
          <a:xfrm>
            <a:off x="576000" y="2462706"/>
            <a:ext cx="5941404" cy="1211010"/>
          </a:xfrm>
        </p:spPr>
        <p:txBody>
          <a:bodyPr/>
          <a:lstStyle/>
          <a:p>
            <a:r>
              <a:rPr lang="en-GB" dirty="0">
                <a:latin typeface="Proxima Nova Black" panose="02000506030000020004" pitchFamily="50" charset="0"/>
              </a:rPr>
              <a:t>The foundations of leading H&amp;S</a:t>
            </a:r>
          </a:p>
        </p:txBody>
      </p:sp>
      <p:sp>
        <p:nvSpPr>
          <p:cNvPr id="3" name="Text Placeholder 2">
            <a:extLst>
              <a:ext uri="{FF2B5EF4-FFF2-40B4-BE49-F238E27FC236}">
                <a16:creationId xmlns:a16="http://schemas.microsoft.com/office/drawing/2014/main" id="{1F9E3D03-3023-3EE6-80E9-34FF5D1ECD52}"/>
              </a:ext>
            </a:extLst>
          </p:cNvPr>
          <p:cNvSpPr>
            <a:spLocks noGrp="1"/>
          </p:cNvSpPr>
          <p:nvPr>
            <p:ph type="body" sz="quarter" idx="14"/>
          </p:nvPr>
        </p:nvSpPr>
        <p:spPr>
          <a:xfrm>
            <a:off x="405624" y="5037285"/>
            <a:ext cx="6282155" cy="399364"/>
          </a:xfrm>
        </p:spPr>
        <p:txBody>
          <a:bodyPr/>
          <a:lstStyle/>
          <a:p>
            <a:r>
              <a:rPr lang="en-GB" dirty="0">
                <a:latin typeface="Proxima Nova Black" panose="02000506030000020004" pitchFamily="50" charset="0"/>
              </a:rPr>
              <a:t>Abigail Bainbridge</a:t>
            </a:r>
          </a:p>
          <a:p>
            <a:r>
              <a:rPr lang="en-GB" dirty="0">
                <a:latin typeface="Proxima Nova Black" panose="02000506030000020004" pitchFamily="50" charset="0"/>
              </a:rPr>
              <a:t>Group HS&amp;E Director</a:t>
            </a:r>
            <a:endParaRPr lang="en-GB" sz="2400" dirty="0">
              <a:latin typeface="Proxima Nova Black" panose="02000506030000020004" pitchFamily="50" charset="0"/>
            </a:endParaRPr>
          </a:p>
        </p:txBody>
      </p:sp>
      <p:sp>
        <p:nvSpPr>
          <p:cNvPr id="5" name="Text Placeholder 4">
            <a:extLst>
              <a:ext uri="{FF2B5EF4-FFF2-40B4-BE49-F238E27FC236}">
                <a16:creationId xmlns:a16="http://schemas.microsoft.com/office/drawing/2014/main" id="{088DAAA9-A1D4-8483-4363-7F5F2CEC3A8F}"/>
              </a:ext>
            </a:extLst>
          </p:cNvPr>
          <p:cNvSpPr>
            <a:spLocks noGrp="1"/>
          </p:cNvSpPr>
          <p:nvPr>
            <p:ph type="body" sz="quarter" idx="17"/>
          </p:nvPr>
        </p:nvSpPr>
        <p:spPr>
          <a:xfrm>
            <a:off x="576000" y="3869600"/>
            <a:ext cx="3600000" cy="28800"/>
          </a:xfrm>
        </p:spPr>
        <p:txBody>
          <a:bodyPr/>
          <a:lstStyle/>
          <a:p>
            <a:endParaRPr lang="en-GB" dirty="0"/>
          </a:p>
        </p:txBody>
      </p:sp>
      <p:sp>
        <p:nvSpPr>
          <p:cNvPr id="6" name="Text Placeholder 5">
            <a:extLst>
              <a:ext uri="{FF2B5EF4-FFF2-40B4-BE49-F238E27FC236}">
                <a16:creationId xmlns:a16="http://schemas.microsoft.com/office/drawing/2014/main" id="{538B03E6-B8A2-9C86-4121-B2E695ACA415}"/>
              </a:ext>
            </a:extLst>
          </p:cNvPr>
          <p:cNvSpPr>
            <a:spLocks noGrp="1"/>
          </p:cNvSpPr>
          <p:nvPr>
            <p:ph type="body" sz="quarter" idx="18"/>
          </p:nvPr>
        </p:nvSpPr>
        <p:spPr/>
        <p:txBody>
          <a:bodyPr/>
          <a:lstStyle/>
          <a:p>
            <a:r>
              <a:rPr lang="en-GB" dirty="0">
                <a:latin typeface="Proxima Nova Black" panose="02000506030000020004" pitchFamily="50" charset="0"/>
              </a:rPr>
              <a:t>October/ November 2023</a:t>
            </a:r>
          </a:p>
        </p:txBody>
      </p:sp>
      <p:sp>
        <p:nvSpPr>
          <p:cNvPr id="10" name="TextBox 9">
            <a:extLst>
              <a:ext uri="{FF2B5EF4-FFF2-40B4-BE49-F238E27FC236}">
                <a16:creationId xmlns:a16="http://schemas.microsoft.com/office/drawing/2014/main" id="{680A2F31-3E67-5803-9A30-E61B5033E7FC}"/>
              </a:ext>
            </a:extLst>
          </p:cNvPr>
          <p:cNvSpPr txBox="1"/>
          <p:nvPr/>
        </p:nvSpPr>
        <p:spPr>
          <a:xfrm>
            <a:off x="5366713" y="5595938"/>
            <a:ext cx="4025742" cy="419538"/>
          </a:xfrm>
          <a:prstGeom prst="rect">
            <a:avLst/>
          </a:prstGeom>
          <a:noFill/>
        </p:spPr>
        <p:txBody>
          <a:bodyPr wrap="square" rtlCol="0">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F795F"/>
                </a:solidFill>
                <a:effectLst/>
                <a:uLnTx/>
                <a:uFillTx/>
                <a:latin typeface="Arial Nova" panose="020B0504020202020204" pitchFamily="34" charset="0"/>
                <a:ea typeface="+mn-ea"/>
                <a:cs typeface="+mn-cs"/>
              </a:rPr>
              <a:t>Date</a:t>
            </a:r>
          </a:p>
        </p:txBody>
      </p:sp>
      <p:sp>
        <p:nvSpPr>
          <p:cNvPr id="7" name="Date Placeholder 2"/>
          <p:cNvSpPr txBox="1">
            <a:spLocks/>
          </p:cNvSpPr>
          <p:nvPr/>
        </p:nvSpPr>
        <p:spPr>
          <a:xfrm>
            <a:off x="663023" y="1097279"/>
            <a:ext cx="2763987" cy="89849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AB28B">
                    <a:lumMod val="50000"/>
                  </a:srgbClr>
                </a:solidFill>
                <a:latin typeface="Arial Black" panose="020B0A04020102020204" pitchFamily="34" charset="0"/>
              </a:rPr>
              <a:t>Leading H&amp;S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AB28B">
                    <a:lumMod val="50000"/>
                  </a:srgbClr>
                </a:solidFill>
                <a:effectLst/>
                <a:uLnTx/>
                <a:uFillTx/>
                <a:latin typeface="Arial Black" panose="020B0A04020102020204" pitchFamily="34" charset="0"/>
                <a:ea typeface="+mn-ea"/>
                <a:cs typeface="+mn-cs"/>
              </a:rPr>
              <a:t>MD and HODS</a:t>
            </a:r>
          </a:p>
        </p:txBody>
      </p:sp>
    </p:spTree>
    <p:extLst>
      <p:ext uri="{BB962C8B-B14F-4D97-AF65-F5344CB8AC3E}">
        <p14:creationId xmlns:p14="http://schemas.microsoft.com/office/powerpoint/2010/main" val="2449431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4B8EC4-B703-4969-0DAB-2F4424AE36B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3" y="0"/>
            <a:ext cx="12210877" cy="6858000"/>
          </a:xfrm>
          <a:prstGeom prst="rect">
            <a:avLst/>
          </a:prstGeom>
        </p:spPr>
      </p:pic>
      <p:sp>
        <p:nvSpPr>
          <p:cNvPr id="6" name="Rounded Rectangle 5">
            <a:extLst>
              <a:ext uri="{FF2B5EF4-FFF2-40B4-BE49-F238E27FC236}">
                <a16:creationId xmlns:a16="http://schemas.microsoft.com/office/drawing/2014/main" id="{1C380D64-F1C3-4EDB-2085-CBB6C12FE143}"/>
              </a:ext>
            </a:extLst>
          </p:cNvPr>
          <p:cNvSpPr/>
          <p:nvPr/>
        </p:nvSpPr>
        <p:spPr>
          <a:xfrm>
            <a:off x="571500" y="0"/>
            <a:ext cx="6755130" cy="6858000"/>
          </a:xfrm>
          <a:prstGeom prst="roundRect">
            <a:avLst>
              <a:gd name="adj" fmla="val 0"/>
            </a:avLst>
          </a:prstGeom>
          <a:solidFill>
            <a:srgbClr val="F4F3ED">
              <a:alpha val="9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Montserrat" pitchFamily="2" charset="77"/>
            </a:endParaRPr>
          </a:p>
        </p:txBody>
      </p:sp>
      <p:sp>
        <p:nvSpPr>
          <p:cNvPr id="10" name="TextBox 9">
            <a:extLst>
              <a:ext uri="{FF2B5EF4-FFF2-40B4-BE49-F238E27FC236}">
                <a16:creationId xmlns:a16="http://schemas.microsoft.com/office/drawing/2014/main" id="{9B193E32-A050-B856-E32E-66DF6349CA3A}"/>
              </a:ext>
            </a:extLst>
          </p:cNvPr>
          <p:cNvSpPr txBox="1"/>
          <p:nvPr/>
        </p:nvSpPr>
        <p:spPr>
          <a:xfrm>
            <a:off x="971550" y="1245543"/>
            <a:ext cx="6183630" cy="2400657"/>
          </a:xfrm>
          <a:prstGeom prst="rect">
            <a:avLst/>
          </a:prstGeom>
          <a:noFill/>
        </p:spPr>
        <p:txBody>
          <a:bodyPr wrap="square">
            <a:spAutoFit/>
          </a:bodyPr>
          <a:lstStyle/>
          <a:p>
            <a:r>
              <a:rPr lang="en-US" sz="3000" b="1" dirty="0">
                <a:solidFill>
                  <a:srgbClr val="004749"/>
                </a:solidFill>
                <a:latin typeface="Montserrat" pitchFamily="2" charset="77"/>
                <a:cs typeface="Arial" panose="020B0604020202020204" pitchFamily="34" charset="0"/>
              </a:rPr>
              <a:t>Insurance Programme </a:t>
            </a:r>
          </a:p>
          <a:p>
            <a:r>
              <a:rPr lang="en-US" sz="3000" b="1" dirty="0">
                <a:solidFill>
                  <a:srgbClr val="004749"/>
                </a:solidFill>
                <a:latin typeface="Montserrat" pitchFamily="2" charset="77"/>
                <a:cs typeface="Arial" panose="020B0604020202020204" pitchFamily="34" charset="0"/>
              </a:rPr>
              <a:t>&amp; Claims Cost Control</a:t>
            </a:r>
          </a:p>
          <a:p>
            <a:endParaRPr lang="en-US" sz="3000" b="1" dirty="0">
              <a:solidFill>
                <a:srgbClr val="004749"/>
              </a:solidFill>
              <a:latin typeface="Montserrat" pitchFamily="2" charset="77"/>
              <a:cs typeface="Arial" panose="020B0604020202020204" pitchFamily="34" charset="0"/>
            </a:endParaRPr>
          </a:p>
          <a:p>
            <a:endParaRPr lang="en-US" sz="3000" b="1" dirty="0">
              <a:solidFill>
                <a:srgbClr val="004749"/>
              </a:solidFill>
              <a:latin typeface="Montserrat" pitchFamily="2" charset="77"/>
              <a:cs typeface="Arial" panose="020B0604020202020204" pitchFamily="34" charset="0"/>
            </a:endParaRPr>
          </a:p>
          <a:p>
            <a:r>
              <a:rPr lang="en-US" sz="3000" b="1" dirty="0">
                <a:solidFill>
                  <a:srgbClr val="004749"/>
                </a:solidFill>
                <a:latin typeface="Montserrat" pitchFamily="2" charset="77"/>
                <a:cs typeface="Arial" panose="020B0604020202020204" pitchFamily="34" charset="0"/>
              </a:rPr>
              <a:t>Keeping people safe</a:t>
            </a:r>
          </a:p>
        </p:txBody>
      </p:sp>
      <p:pic>
        <p:nvPicPr>
          <p:cNvPr id="11" name="Picture 10">
            <a:extLst>
              <a:ext uri="{FF2B5EF4-FFF2-40B4-BE49-F238E27FC236}">
                <a16:creationId xmlns:a16="http://schemas.microsoft.com/office/drawing/2014/main" id="{204325C2-35E8-19DA-7BB5-D99FEF3EA9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9135" y="4386182"/>
            <a:ext cx="2555786" cy="780585"/>
          </a:xfrm>
          <a:prstGeom prst="rect">
            <a:avLst/>
          </a:prstGeom>
        </p:spPr>
      </p:pic>
      <p:pic>
        <p:nvPicPr>
          <p:cNvPr id="12" name="Picture 11">
            <a:extLst>
              <a:ext uri="{FF2B5EF4-FFF2-40B4-BE49-F238E27FC236}">
                <a16:creationId xmlns:a16="http://schemas.microsoft.com/office/drawing/2014/main" id="{505C1B43-60C4-2A9A-B92E-ECFDC28A5B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1550" y="4464406"/>
            <a:ext cx="2215877" cy="624138"/>
          </a:xfrm>
          <a:prstGeom prst="rect">
            <a:avLst/>
          </a:prstGeom>
        </p:spPr>
      </p:pic>
      <p:sp>
        <p:nvSpPr>
          <p:cNvPr id="13" name="TextBox 12">
            <a:extLst>
              <a:ext uri="{FF2B5EF4-FFF2-40B4-BE49-F238E27FC236}">
                <a16:creationId xmlns:a16="http://schemas.microsoft.com/office/drawing/2014/main" id="{B2B17E1F-87CB-75E4-2EAE-8B1E9DC9C03D}"/>
              </a:ext>
            </a:extLst>
          </p:cNvPr>
          <p:cNvSpPr txBox="1"/>
          <p:nvPr/>
        </p:nvSpPr>
        <p:spPr>
          <a:xfrm>
            <a:off x="2184910" y="6027871"/>
            <a:ext cx="4856818" cy="379015"/>
          </a:xfrm>
          <a:prstGeom prst="rect">
            <a:avLst/>
          </a:prstGeom>
          <a:noFill/>
        </p:spPr>
        <p:txBody>
          <a:bodyPr wrap="square" rtlCol="0">
            <a:spAutoFit/>
          </a:bodyPr>
          <a:lstStyle/>
          <a:p>
            <a:pPr algn="r">
              <a:lnSpc>
                <a:spcPct val="150000"/>
              </a:lnSpc>
            </a:pPr>
            <a:r>
              <a:rPr lang="en-US" sz="1400" dirty="0">
                <a:solidFill>
                  <a:srgbClr val="004749"/>
                </a:solidFill>
                <a:latin typeface="Montserrat" pitchFamily="2" charset="77"/>
                <a:ea typeface="Roboto" pitchFamily="2" charset="0"/>
                <a:cs typeface="Roboto" pitchFamily="2" charset="0"/>
              </a:rPr>
              <a:t>Andrew Marvin | Account Director | Gallagher</a:t>
            </a:r>
          </a:p>
        </p:txBody>
      </p:sp>
    </p:spTree>
    <p:extLst>
      <p:ext uri="{BB962C8B-B14F-4D97-AF65-F5344CB8AC3E}">
        <p14:creationId xmlns:p14="http://schemas.microsoft.com/office/powerpoint/2010/main" val="183771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7E040D-0B9F-6A1B-5710-F9F67D7E22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230537" cy="6858000"/>
          </a:xfrm>
          <a:prstGeom prst="rect">
            <a:avLst/>
          </a:prstGeom>
        </p:spPr>
      </p:pic>
      <p:sp>
        <p:nvSpPr>
          <p:cNvPr id="7" name="Rounded Rectangle 6">
            <a:extLst>
              <a:ext uri="{FF2B5EF4-FFF2-40B4-BE49-F238E27FC236}">
                <a16:creationId xmlns:a16="http://schemas.microsoft.com/office/drawing/2014/main" id="{D8CD4C53-F350-220A-3CA0-6B79997AB1A0}"/>
              </a:ext>
            </a:extLst>
          </p:cNvPr>
          <p:cNvSpPr/>
          <p:nvPr/>
        </p:nvSpPr>
        <p:spPr>
          <a:xfrm>
            <a:off x="-1" y="2714625"/>
            <a:ext cx="5272645" cy="1428750"/>
          </a:xfrm>
          <a:prstGeom prst="roundRect">
            <a:avLst>
              <a:gd name="adj" fmla="val 0"/>
            </a:avLst>
          </a:prstGeom>
          <a:solidFill>
            <a:srgbClr val="8A941E">
              <a:alpha val="9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1" dirty="0">
                <a:solidFill>
                  <a:srgbClr val="F4F3ED"/>
                </a:solidFill>
                <a:latin typeface="Montserrat" pitchFamily="2" charset="77"/>
              </a:rPr>
              <a:t>     What is insurance?</a:t>
            </a:r>
          </a:p>
        </p:txBody>
      </p:sp>
    </p:spTree>
    <p:extLst>
      <p:ext uri="{BB962C8B-B14F-4D97-AF65-F5344CB8AC3E}">
        <p14:creationId xmlns:p14="http://schemas.microsoft.com/office/powerpoint/2010/main" val="1141340517"/>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5F162B4-2099-015E-8A04-1E9DA99D5610}"/>
              </a:ext>
            </a:extLst>
          </p:cNvPr>
          <p:cNvSpPr/>
          <p:nvPr/>
        </p:nvSpPr>
        <p:spPr>
          <a:xfrm>
            <a:off x="5418015" y="1471931"/>
            <a:ext cx="5719540" cy="3824238"/>
          </a:xfrm>
          <a:prstGeom prst="rect">
            <a:avLst/>
          </a:prstGeom>
          <a:solidFill>
            <a:srgbClr val="F1B323"/>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ounded Rectangle 1">
            <a:extLst>
              <a:ext uri="{FF2B5EF4-FFF2-40B4-BE49-F238E27FC236}">
                <a16:creationId xmlns:a16="http://schemas.microsoft.com/office/drawing/2014/main" id="{C009B829-883B-2A74-6E0D-1C99B55801B5}"/>
              </a:ext>
            </a:extLst>
          </p:cNvPr>
          <p:cNvSpPr/>
          <p:nvPr/>
        </p:nvSpPr>
        <p:spPr>
          <a:xfrm>
            <a:off x="556260" y="0"/>
            <a:ext cx="2446020" cy="457200"/>
          </a:xfrm>
          <a:prstGeom prst="roundRect">
            <a:avLst>
              <a:gd name="adj" fmla="val 0"/>
            </a:avLst>
          </a:prstGeom>
          <a:solidFill>
            <a:srgbClr val="8A941E">
              <a:alpha val="9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dirty="0">
                <a:solidFill>
                  <a:srgbClr val="F4F3ED"/>
                </a:solidFill>
                <a:latin typeface="Montserrat" pitchFamily="2" charset="77"/>
              </a:rPr>
              <a:t>What is insurance</a:t>
            </a:r>
          </a:p>
        </p:txBody>
      </p:sp>
      <p:pic>
        <p:nvPicPr>
          <p:cNvPr id="16" name="Picture 15">
            <a:extLst>
              <a:ext uri="{FF2B5EF4-FFF2-40B4-BE49-F238E27FC236}">
                <a16:creationId xmlns:a16="http://schemas.microsoft.com/office/drawing/2014/main" id="{8989FC21-0CD0-74EC-AEA8-11B7462737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20467" y="6102180"/>
            <a:ext cx="1794515" cy="548079"/>
          </a:xfrm>
          <a:prstGeom prst="rect">
            <a:avLst/>
          </a:prstGeom>
        </p:spPr>
      </p:pic>
      <p:pic>
        <p:nvPicPr>
          <p:cNvPr id="17" name="Picture 16">
            <a:extLst>
              <a:ext uri="{FF2B5EF4-FFF2-40B4-BE49-F238E27FC236}">
                <a16:creationId xmlns:a16="http://schemas.microsoft.com/office/drawing/2014/main" id="{F873197B-43BB-0BB2-2AE3-ACC9135E33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553" y="6102180"/>
            <a:ext cx="1544606" cy="435064"/>
          </a:xfrm>
          <a:prstGeom prst="rect">
            <a:avLst/>
          </a:prstGeom>
        </p:spPr>
      </p:pic>
      <p:sp>
        <p:nvSpPr>
          <p:cNvPr id="21" name="TextBox 20">
            <a:extLst>
              <a:ext uri="{FF2B5EF4-FFF2-40B4-BE49-F238E27FC236}">
                <a16:creationId xmlns:a16="http://schemas.microsoft.com/office/drawing/2014/main" id="{020E9513-109B-CC83-8B85-C02A5317B81B}"/>
              </a:ext>
            </a:extLst>
          </p:cNvPr>
          <p:cNvSpPr txBox="1"/>
          <p:nvPr/>
        </p:nvSpPr>
        <p:spPr>
          <a:xfrm>
            <a:off x="919511" y="1884715"/>
            <a:ext cx="4165538" cy="461665"/>
          </a:xfrm>
          <a:prstGeom prst="rect">
            <a:avLst/>
          </a:prstGeom>
          <a:noFill/>
        </p:spPr>
        <p:txBody>
          <a:bodyPr wrap="square">
            <a:spAutoFit/>
          </a:bodyPr>
          <a:lstStyle/>
          <a:p>
            <a:pPr algn="ctr"/>
            <a:r>
              <a:rPr lang="en-GB" sz="2400" b="1" dirty="0">
                <a:latin typeface="Montserrat" pitchFamily="2" charset="77"/>
              </a:rPr>
              <a:t>1. What is insurance?</a:t>
            </a:r>
          </a:p>
        </p:txBody>
      </p:sp>
      <p:sp>
        <p:nvSpPr>
          <p:cNvPr id="23" name="TextBox 22">
            <a:extLst>
              <a:ext uri="{FF2B5EF4-FFF2-40B4-BE49-F238E27FC236}">
                <a16:creationId xmlns:a16="http://schemas.microsoft.com/office/drawing/2014/main" id="{D6815EB2-4A1D-2711-5C4A-C6148919211E}"/>
              </a:ext>
            </a:extLst>
          </p:cNvPr>
          <p:cNvSpPr txBox="1"/>
          <p:nvPr/>
        </p:nvSpPr>
        <p:spPr>
          <a:xfrm>
            <a:off x="1252477" y="2346380"/>
            <a:ext cx="3499607" cy="523220"/>
          </a:xfrm>
          <a:prstGeom prst="rect">
            <a:avLst/>
          </a:prstGeom>
          <a:noFill/>
        </p:spPr>
        <p:txBody>
          <a:bodyPr wrap="square">
            <a:spAutoFit/>
          </a:bodyPr>
          <a:lstStyle/>
          <a:p>
            <a:pPr algn="ctr"/>
            <a:r>
              <a:rPr lang="en-US" sz="1400" dirty="0">
                <a:latin typeface="Montserrat" pitchFamily="2" charset="77"/>
                <a:cs typeface="Arial" panose="020B0604020202020204" pitchFamily="34" charset="0"/>
              </a:rPr>
              <a:t>Returns you back to the same financial situation as you were before the loss!</a:t>
            </a:r>
          </a:p>
        </p:txBody>
      </p:sp>
      <p:sp>
        <p:nvSpPr>
          <p:cNvPr id="25" name="TextBox 24">
            <a:extLst>
              <a:ext uri="{FF2B5EF4-FFF2-40B4-BE49-F238E27FC236}">
                <a16:creationId xmlns:a16="http://schemas.microsoft.com/office/drawing/2014/main" id="{B191E118-F180-4F67-5B99-08D51E6DF82B}"/>
              </a:ext>
            </a:extLst>
          </p:cNvPr>
          <p:cNvSpPr txBox="1"/>
          <p:nvPr/>
        </p:nvSpPr>
        <p:spPr>
          <a:xfrm>
            <a:off x="933259" y="3856638"/>
            <a:ext cx="4044259" cy="461665"/>
          </a:xfrm>
          <a:prstGeom prst="rect">
            <a:avLst/>
          </a:prstGeom>
          <a:noFill/>
        </p:spPr>
        <p:txBody>
          <a:bodyPr wrap="square">
            <a:spAutoFit/>
          </a:bodyPr>
          <a:lstStyle/>
          <a:p>
            <a:pPr algn="ctr"/>
            <a:r>
              <a:rPr lang="en-US" sz="2400" b="1" dirty="0">
                <a:latin typeface="Montserrat" pitchFamily="2" charset="77"/>
              </a:rPr>
              <a:t>2. Why do you insure?</a:t>
            </a:r>
          </a:p>
        </p:txBody>
      </p:sp>
      <p:sp>
        <p:nvSpPr>
          <p:cNvPr id="27" name="TextBox 26">
            <a:extLst>
              <a:ext uri="{FF2B5EF4-FFF2-40B4-BE49-F238E27FC236}">
                <a16:creationId xmlns:a16="http://schemas.microsoft.com/office/drawing/2014/main" id="{FB153B13-CD62-00EF-A0C8-D9CF1DE6D4DB}"/>
              </a:ext>
            </a:extLst>
          </p:cNvPr>
          <p:cNvSpPr txBox="1"/>
          <p:nvPr/>
        </p:nvSpPr>
        <p:spPr>
          <a:xfrm>
            <a:off x="1768981" y="4682158"/>
            <a:ext cx="2372815" cy="307777"/>
          </a:xfrm>
          <a:prstGeom prst="rect">
            <a:avLst/>
          </a:prstGeom>
          <a:noFill/>
        </p:spPr>
        <p:txBody>
          <a:bodyPr wrap="square">
            <a:spAutoFit/>
          </a:bodyPr>
          <a:lstStyle/>
          <a:p>
            <a:pPr algn="ctr"/>
            <a:r>
              <a:rPr lang="en-US" sz="1400" dirty="0">
                <a:latin typeface="Montserrat" pitchFamily="2" charset="77"/>
                <a:cs typeface="Arial" panose="020B0604020202020204" pitchFamily="34" charset="0"/>
              </a:rPr>
              <a:t>Protection of your P&amp;L</a:t>
            </a:r>
          </a:p>
        </p:txBody>
      </p:sp>
      <p:sp>
        <p:nvSpPr>
          <p:cNvPr id="29" name="TextBox 28">
            <a:extLst>
              <a:ext uri="{FF2B5EF4-FFF2-40B4-BE49-F238E27FC236}">
                <a16:creationId xmlns:a16="http://schemas.microsoft.com/office/drawing/2014/main" id="{8FDB6C69-28CB-C45E-D241-BC0F76EDD646}"/>
              </a:ext>
            </a:extLst>
          </p:cNvPr>
          <p:cNvSpPr txBox="1"/>
          <p:nvPr/>
        </p:nvSpPr>
        <p:spPr>
          <a:xfrm>
            <a:off x="5978799" y="2671668"/>
            <a:ext cx="4697864" cy="461665"/>
          </a:xfrm>
          <a:prstGeom prst="rect">
            <a:avLst/>
          </a:prstGeom>
          <a:noFill/>
        </p:spPr>
        <p:txBody>
          <a:bodyPr wrap="square">
            <a:spAutoFit/>
          </a:bodyPr>
          <a:lstStyle/>
          <a:p>
            <a:r>
              <a:rPr lang="en-US" sz="2400" b="1" dirty="0">
                <a:solidFill>
                  <a:schemeClr val="bg1"/>
                </a:solidFill>
                <a:latin typeface="Montserrat" pitchFamily="2" charset="77"/>
              </a:rPr>
              <a:t>3. Can you insure all risks?</a:t>
            </a:r>
          </a:p>
        </p:txBody>
      </p:sp>
      <p:sp>
        <p:nvSpPr>
          <p:cNvPr id="31" name="TextBox 30">
            <a:extLst>
              <a:ext uri="{FF2B5EF4-FFF2-40B4-BE49-F238E27FC236}">
                <a16:creationId xmlns:a16="http://schemas.microsoft.com/office/drawing/2014/main" id="{31C8F0FE-2CCA-274D-2993-AD81595A2590}"/>
              </a:ext>
            </a:extLst>
          </p:cNvPr>
          <p:cNvSpPr txBox="1"/>
          <p:nvPr/>
        </p:nvSpPr>
        <p:spPr>
          <a:xfrm>
            <a:off x="5978799" y="3646956"/>
            <a:ext cx="4778848" cy="646331"/>
          </a:xfrm>
          <a:prstGeom prst="rect">
            <a:avLst/>
          </a:prstGeom>
          <a:noFill/>
        </p:spPr>
        <p:txBody>
          <a:bodyPr wrap="square">
            <a:spAutoFit/>
          </a:bodyPr>
          <a:lstStyle/>
          <a:p>
            <a:r>
              <a:rPr lang="en-US" sz="2000" b="1" dirty="0">
                <a:solidFill>
                  <a:schemeClr val="bg1"/>
                </a:solidFill>
                <a:latin typeface="Montserrat" pitchFamily="2" charset="77"/>
                <a:cs typeface="Arial" panose="020B0604020202020204" pitchFamily="34" charset="0"/>
              </a:rPr>
              <a:t>No! </a:t>
            </a:r>
            <a:r>
              <a:rPr lang="en-US" sz="1600" dirty="0">
                <a:solidFill>
                  <a:schemeClr val="bg1"/>
                </a:solidFill>
                <a:latin typeface="Montserrat" pitchFamily="2" charset="77"/>
                <a:cs typeface="Arial" panose="020B0604020202020204" pitchFamily="34" charset="0"/>
              </a:rPr>
              <a:t>Key risks can be insured, but things you control such as defective works are your own costs</a:t>
            </a:r>
          </a:p>
        </p:txBody>
      </p:sp>
      <p:sp>
        <p:nvSpPr>
          <p:cNvPr id="22" name="Rectangle 21">
            <a:extLst>
              <a:ext uri="{FF2B5EF4-FFF2-40B4-BE49-F238E27FC236}">
                <a16:creationId xmlns:a16="http://schemas.microsoft.com/office/drawing/2014/main" id="{8F0DB9F7-B811-792B-D90C-8FB713C7E1EF}"/>
              </a:ext>
            </a:extLst>
          </p:cNvPr>
          <p:cNvSpPr/>
          <p:nvPr/>
        </p:nvSpPr>
        <p:spPr>
          <a:xfrm>
            <a:off x="788296" y="1471930"/>
            <a:ext cx="4427967" cy="1818861"/>
          </a:xfrm>
          <a:prstGeom prst="rect">
            <a:avLst/>
          </a:prstGeom>
          <a:noFill/>
          <a:ln w="12700">
            <a:solidFill>
              <a:srgbClr val="3AB28B"/>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94F00ED6-740F-85E1-B6DC-872A47516157}"/>
              </a:ext>
            </a:extLst>
          </p:cNvPr>
          <p:cNvSpPr/>
          <p:nvPr/>
        </p:nvSpPr>
        <p:spPr>
          <a:xfrm>
            <a:off x="788296" y="3477308"/>
            <a:ext cx="4427967" cy="1818861"/>
          </a:xfrm>
          <a:prstGeom prst="rect">
            <a:avLst/>
          </a:prstGeom>
          <a:noFill/>
          <a:ln w="12700">
            <a:solidFill>
              <a:srgbClr val="EE775E"/>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6809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decel="5000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decel="5000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decel="5000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0-#ppt_w/2"/>
                                          </p:val>
                                        </p:tav>
                                        <p:tav tm="100000">
                                          <p:val>
                                            <p:strVal val="#ppt_x"/>
                                          </p:val>
                                        </p:tav>
                                      </p:tavLst>
                                    </p:anim>
                                    <p:anim calcmode="lin" valueType="num">
                                      <p:cBhvr additive="base">
                                        <p:cTn id="22" dur="500" fill="hold"/>
                                        <p:tgtEl>
                                          <p:spTgt spid="25"/>
                                        </p:tgtEl>
                                        <p:attrNameLst>
                                          <p:attrName>ppt_y</p:attrName>
                                        </p:attrNameLst>
                                      </p:cBhvr>
                                      <p:tavLst>
                                        <p:tav tm="0">
                                          <p:val>
                                            <p:strVal val="#ppt_y"/>
                                          </p:val>
                                        </p:tav>
                                        <p:tav tm="100000">
                                          <p:val>
                                            <p:strVal val="#ppt_y"/>
                                          </p:val>
                                        </p:tav>
                                      </p:tavLst>
                                    </p:anim>
                                  </p:childTnLst>
                                </p:cTn>
                              </p:par>
                              <p:par>
                                <p:cTn id="23" presetID="2" presetClass="entr" presetSubtype="8" decel="5000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0-#ppt_w/2"/>
                                          </p:val>
                                        </p:tav>
                                        <p:tav tm="100000">
                                          <p:val>
                                            <p:strVal val="#ppt_x"/>
                                          </p:val>
                                        </p:tav>
                                      </p:tavLst>
                                    </p:anim>
                                    <p:anim calcmode="lin" valueType="num">
                                      <p:cBhvr additive="base">
                                        <p:cTn id="26" dur="500" fill="hold"/>
                                        <p:tgtEl>
                                          <p:spTgt spid="27"/>
                                        </p:tgtEl>
                                        <p:attrNameLst>
                                          <p:attrName>ppt_y</p:attrName>
                                        </p:attrNameLst>
                                      </p:cBhvr>
                                      <p:tavLst>
                                        <p:tav tm="0">
                                          <p:val>
                                            <p:strVal val="#ppt_y"/>
                                          </p:val>
                                        </p:tav>
                                        <p:tav tm="100000">
                                          <p:val>
                                            <p:strVal val="#ppt_y"/>
                                          </p:val>
                                        </p:tav>
                                      </p:tavLst>
                                    </p:anim>
                                  </p:childTnLst>
                                </p:cTn>
                              </p:par>
                              <p:par>
                                <p:cTn id="27" presetID="2" presetClass="entr" presetSubtype="8" decel="5000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0-#ppt_w/2"/>
                                          </p:val>
                                        </p:tav>
                                        <p:tav tm="100000">
                                          <p:val>
                                            <p:strVal val="#ppt_x"/>
                                          </p:val>
                                        </p:tav>
                                      </p:tavLst>
                                    </p:anim>
                                    <p:anim calcmode="lin" valueType="num">
                                      <p:cBhvr additive="base">
                                        <p:cTn id="3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decel="5000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1+#ppt_w/2"/>
                                          </p:val>
                                        </p:tav>
                                        <p:tav tm="100000">
                                          <p:val>
                                            <p:strVal val="#ppt_x"/>
                                          </p:val>
                                        </p:tav>
                                      </p:tavLst>
                                    </p:anim>
                                    <p:anim calcmode="lin" valueType="num">
                                      <p:cBhvr additive="base">
                                        <p:cTn id="36" dur="500" fill="hold"/>
                                        <p:tgtEl>
                                          <p:spTgt spid="26"/>
                                        </p:tgtEl>
                                        <p:attrNameLst>
                                          <p:attrName>ppt_y</p:attrName>
                                        </p:attrNameLst>
                                      </p:cBhvr>
                                      <p:tavLst>
                                        <p:tav tm="0">
                                          <p:val>
                                            <p:strVal val="#ppt_y"/>
                                          </p:val>
                                        </p:tav>
                                        <p:tav tm="100000">
                                          <p:val>
                                            <p:strVal val="#ppt_y"/>
                                          </p:val>
                                        </p:tav>
                                      </p:tavLst>
                                    </p:anim>
                                  </p:childTnLst>
                                </p:cTn>
                              </p:par>
                              <p:par>
                                <p:cTn id="37" presetID="2" presetClass="entr" presetSubtype="2" decel="5000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1+#ppt_w/2"/>
                                          </p:val>
                                        </p:tav>
                                        <p:tav tm="100000">
                                          <p:val>
                                            <p:strVal val="#ppt_x"/>
                                          </p:val>
                                        </p:tav>
                                      </p:tavLst>
                                    </p:anim>
                                    <p:anim calcmode="lin" valueType="num">
                                      <p:cBhvr additive="base">
                                        <p:cTn id="40" dur="500" fill="hold"/>
                                        <p:tgtEl>
                                          <p:spTgt spid="29"/>
                                        </p:tgtEl>
                                        <p:attrNameLst>
                                          <p:attrName>ppt_y</p:attrName>
                                        </p:attrNameLst>
                                      </p:cBhvr>
                                      <p:tavLst>
                                        <p:tav tm="0">
                                          <p:val>
                                            <p:strVal val="#ppt_y"/>
                                          </p:val>
                                        </p:tav>
                                        <p:tav tm="100000">
                                          <p:val>
                                            <p:strVal val="#ppt_y"/>
                                          </p:val>
                                        </p:tav>
                                      </p:tavLst>
                                    </p:anim>
                                  </p:childTnLst>
                                </p:cTn>
                              </p:par>
                              <p:par>
                                <p:cTn id="41" presetID="2" presetClass="entr" presetSubtype="2" decel="5000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1+#ppt_w/2"/>
                                          </p:val>
                                        </p:tav>
                                        <p:tav tm="100000">
                                          <p:val>
                                            <p:strVal val="#ppt_x"/>
                                          </p:val>
                                        </p:tav>
                                      </p:tavLst>
                                    </p:anim>
                                    <p:anim calcmode="lin" valueType="num">
                                      <p:cBhvr additive="base">
                                        <p:cTn id="44"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1" grpId="0"/>
      <p:bldP spid="23" grpId="0"/>
      <p:bldP spid="25" grpId="0"/>
      <p:bldP spid="27" grpId="0"/>
      <p:bldP spid="29" grpId="0"/>
      <p:bldP spid="31" grpId="0"/>
      <p:bldP spid="22"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construction machine&#10;&#10;Description automatically generated">
            <a:extLst>
              <a:ext uri="{FF2B5EF4-FFF2-40B4-BE49-F238E27FC236}">
                <a16:creationId xmlns:a16="http://schemas.microsoft.com/office/drawing/2014/main" id="{10871ED6-A064-7F8D-88C9-5ED728C3AD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35440" y="1069085"/>
            <a:ext cx="5894944" cy="4676316"/>
          </a:xfrm>
          <a:prstGeom prst="rect">
            <a:avLst/>
          </a:prstGeom>
        </p:spPr>
      </p:pic>
      <p:sp>
        <p:nvSpPr>
          <p:cNvPr id="3" name="TextBox 2">
            <a:extLst>
              <a:ext uri="{FF2B5EF4-FFF2-40B4-BE49-F238E27FC236}">
                <a16:creationId xmlns:a16="http://schemas.microsoft.com/office/drawing/2014/main" id="{EBA4FC88-E530-D935-15BF-0DAE9E06699A}"/>
              </a:ext>
            </a:extLst>
          </p:cNvPr>
          <p:cNvSpPr txBox="1"/>
          <p:nvPr/>
        </p:nvSpPr>
        <p:spPr>
          <a:xfrm>
            <a:off x="857250" y="2077010"/>
            <a:ext cx="4386263" cy="519758"/>
          </a:xfrm>
          <a:prstGeom prst="rect">
            <a:avLst/>
          </a:prstGeom>
          <a:noFill/>
        </p:spPr>
        <p:txBody>
          <a:bodyPr wrap="square" rtlCol="0">
            <a:spAutoFit/>
          </a:bodyPr>
          <a:lstStyle/>
          <a:p>
            <a:r>
              <a:rPr lang="en-US" sz="1200" dirty="0">
                <a:latin typeface="Montserrat" pitchFamily="2" charset="77"/>
                <a:cs typeface="Arial" panose="020B0604020202020204" pitchFamily="34" charset="0"/>
              </a:rPr>
              <a:t>Limit	£35,000,000</a:t>
            </a:r>
          </a:p>
          <a:p>
            <a:pPr marL="0" indent="0">
              <a:lnSpc>
                <a:spcPct val="150000"/>
              </a:lnSpc>
              <a:buNone/>
            </a:pPr>
            <a:r>
              <a:rPr lang="en-US" sz="1200" dirty="0">
                <a:latin typeface="Montserrat" pitchFamily="2" charset="77"/>
                <a:cs typeface="Arial" panose="020B0604020202020204" pitchFamily="34" charset="0"/>
              </a:rPr>
              <a:t>Excess	£50,000 per claim (with a global cap)</a:t>
            </a:r>
          </a:p>
        </p:txBody>
      </p:sp>
      <p:sp>
        <p:nvSpPr>
          <p:cNvPr id="4" name="TextBox 3">
            <a:extLst>
              <a:ext uri="{FF2B5EF4-FFF2-40B4-BE49-F238E27FC236}">
                <a16:creationId xmlns:a16="http://schemas.microsoft.com/office/drawing/2014/main" id="{84B297E2-0082-FA40-DEB4-0A40031C8A78}"/>
              </a:ext>
            </a:extLst>
          </p:cNvPr>
          <p:cNvSpPr txBox="1"/>
          <p:nvPr/>
        </p:nvSpPr>
        <p:spPr>
          <a:xfrm>
            <a:off x="857250" y="1760118"/>
            <a:ext cx="3343276" cy="292388"/>
          </a:xfrm>
          <a:prstGeom prst="rect">
            <a:avLst/>
          </a:prstGeom>
          <a:noFill/>
        </p:spPr>
        <p:txBody>
          <a:bodyPr wrap="square" rtlCol="0">
            <a:spAutoFit/>
          </a:bodyPr>
          <a:lstStyle/>
          <a:p>
            <a:r>
              <a:rPr lang="en-US" sz="1300" b="1" dirty="0">
                <a:solidFill>
                  <a:srgbClr val="3AB28B"/>
                </a:solidFill>
                <a:latin typeface="Montserrat" pitchFamily="2" charset="77"/>
                <a:cs typeface="Arial Black" panose="020B0604020202020204" pitchFamily="34" charset="0"/>
              </a:rPr>
              <a:t>Public and Product Liability </a:t>
            </a:r>
          </a:p>
        </p:txBody>
      </p:sp>
      <p:sp>
        <p:nvSpPr>
          <p:cNvPr id="5" name="TextBox 4">
            <a:extLst>
              <a:ext uri="{FF2B5EF4-FFF2-40B4-BE49-F238E27FC236}">
                <a16:creationId xmlns:a16="http://schemas.microsoft.com/office/drawing/2014/main" id="{3B246981-5A68-1CE5-DBD8-5B6EAFFA883D}"/>
              </a:ext>
            </a:extLst>
          </p:cNvPr>
          <p:cNvSpPr txBox="1"/>
          <p:nvPr/>
        </p:nvSpPr>
        <p:spPr>
          <a:xfrm>
            <a:off x="857250" y="3412709"/>
            <a:ext cx="4386263" cy="894669"/>
          </a:xfrm>
          <a:prstGeom prst="rect">
            <a:avLst/>
          </a:prstGeom>
          <a:noFill/>
        </p:spPr>
        <p:txBody>
          <a:bodyPr wrap="square" rtlCol="0">
            <a:spAutoFit/>
          </a:bodyPr>
          <a:lstStyle/>
          <a:p>
            <a:pPr marL="0" indent="0">
              <a:lnSpc>
                <a:spcPct val="150000"/>
              </a:lnSpc>
              <a:buNone/>
            </a:pPr>
            <a:r>
              <a:rPr lang="en-US" sz="1200" dirty="0">
                <a:latin typeface="Montserrat" pitchFamily="2" charset="77"/>
              </a:rPr>
              <a:t>Limit 	</a:t>
            </a:r>
            <a:r>
              <a:rPr lang="en-US" sz="1200" b="1" dirty="0">
                <a:latin typeface="Montserrat" pitchFamily="2" charset="77"/>
              </a:rPr>
              <a:t>£35,000,000</a:t>
            </a:r>
          </a:p>
          <a:p>
            <a:pPr marL="0" indent="0">
              <a:lnSpc>
                <a:spcPct val="150000"/>
              </a:lnSpc>
              <a:buNone/>
            </a:pPr>
            <a:r>
              <a:rPr lang="en-US" sz="1200" dirty="0">
                <a:latin typeface="Montserrat" pitchFamily="2" charset="77"/>
              </a:rPr>
              <a:t>Excess	</a:t>
            </a:r>
            <a:r>
              <a:rPr lang="en-US" sz="1200" b="1" dirty="0">
                <a:latin typeface="Montserrat" pitchFamily="2" charset="77"/>
              </a:rPr>
              <a:t>Nil</a:t>
            </a:r>
          </a:p>
          <a:p>
            <a:pPr marL="0" indent="0">
              <a:lnSpc>
                <a:spcPct val="150000"/>
              </a:lnSpc>
              <a:buNone/>
            </a:pPr>
            <a:r>
              <a:rPr lang="en-US" sz="1200" dirty="0">
                <a:latin typeface="Montserrat" pitchFamily="2" charset="77"/>
              </a:rPr>
              <a:t>(employees and labour only)</a:t>
            </a:r>
          </a:p>
        </p:txBody>
      </p:sp>
      <p:sp>
        <p:nvSpPr>
          <p:cNvPr id="6" name="TextBox 5">
            <a:extLst>
              <a:ext uri="{FF2B5EF4-FFF2-40B4-BE49-F238E27FC236}">
                <a16:creationId xmlns:a16="http://schemas.microsoft.com/office/drawing/2014/main" id="{1D0B3790-32CC-642E-C660-A6793A7D6FF7}"/>
              </a:ext>
            </a:extLst>
          </p:cNvPr>
          <p:cNvSpPr txBox="1"/>
          <p:nvPr/>
        </p:nvSpPr>
        <p:spPr>
          <a:xfrm>
            <a:off x="857250" y="3104932"/>
            <a:ext cx="3343276" cy="292388"/>
          </a:xfrm>
          <a:prstGeom prst="rect">
            <a:avLst/>
          </a:prstGeom>
          <a:noFill/>
        </p:spPr>
        <p:txBody>
          <a:bodyPr wrap="square" rtlCol="0">
            <a:spAutoFit/>
          </a:bodyPr>
          <a:lstStyle/>
          <a:p>
            <a:r>
              <a:rPr lang="en-US" sz="1300" b="1" dirty="0">
                <a:solidFill>
                  <a:srgbClr val="3AB28B"/>
                </a:solidFill>
                <a:latin typeface="Montserrat" pitchFamily="2" charset="77"/>
                <a:cs typeface="Arial Black" panose="020B0604020202020204" pitchFamily="34" charset="0"/>
              </a:rPr>
              <a:t>Employers Liability</a:t>
            </a:r>
          </a:p>
        </p:txBody>
      </p:sp>
      <p:sp>
        <p:nvSpPr>
          <p:cNvPr id="7" name="TextBox 6">
            <a:extLst>
              <a:ext uri="{FF2B5EF4-FFF2-40B4-BE49-F238E27FC236}">
                <a16:creationId xmlns:a16="http://schemas.microsoft.com/office/drawing/2014/main" id="{DB639048-0380-CD36-B416-A71CA982096B}"/>
              </a:ext>
            </a:extLst>
          </p:cNvPr>
          <p:cNvSpPr txBox="1"/>
          <p:nvPr/>
        </p:nvSpPr>
        <p:spPr>
          <a:xfrm>
            <a:off x="857250" y="5108596"/>
            <a:ext cx="4386263" cy="612091"/>
          </a:xfrm>
          <a:prstGeom prst="rect">
            <a:avLst/>
          </a:prstGeom>
          <a:noFill/>
        </p:spPr>
        <p:txBody>
          <a:bodyPr wrap="square" rtlCol="0">
            <a:spAutoFit/>
          </a:bodyPr>
          <a:lstStyle/>
          <a:p>
            <a:pPr marL="0" indent="0">
              <a:lnSpc>
                <a:spcPct val="150000"/>
              </a:lnSpc>
              <a:buNone/>
            </a:pPr>
            <a:r>
              <a:rPr lang="en-US" sz="1200" dirty="0">
                <a:latin typeface="Montserrat" pitchFamily="2" charset="77"/>
                <a:cs typeface="Arial" panose="020B0604020202020204" pitchFamily="34" charset="0"/>
              </a:rPr>
              <a:t>Limit	£35,000,000</a:t>
            </a:r>
          </a:p>
          <a:p>
            <a:pPr marL="0" indent="0">
              <a:lnSpc>
                <a:spcPct val="150000"/>
              </a:lnSpc>
              <a:buNone/>
            </a:pPr>
            <a:r>
              <a:rPr lang="en-US" sz="1200" dirty="0">
                <a:latin typeface="Montserrat" pitchFamily="2" charset="77"/>
                <a:cs typeface="Arial" panose="020B0604020202020204" pitchFamily="34" charset="0"/>
              </a:rPr>
              <a:t>Excess	£50,000 per claim</a:t>
            </a:r>
          </a:p>
        </p:txBody>
      </p:sp>
      <p:sp>
        <p:nvSpPr>
          <p:cNvPr id="8" name="TextBox 7">
            <a:extLst>
              <a:ext uri="{FF2B5EF4-FFF2-40B4-BE49-F238E27FC236}">
                <a16:creationId xmlns:a16="http://schemas.microsoft.com/office/drawing/2014/main" id="{5E6FADB2-F64C-8810-ED1E-E29FC213B66D}"/>
              </a:ext>
            </a:extLst>
          </p:cNvPr>
          <p:cNvSpPr txBox="1"/>
          <p:nvPr/>
        </p:nvSpPr>
        <p:spPr>
          <a:xfrm>
            <a:off x="857250" y="4815542"/>
            <a:ext cx="3343276" cy="292388"/>
          </a:xfrm>
          <a:prstGeom prst="rect">
            <a:avLst/>
          </a:prstGeom>
          <a:noFill/>
        </p:spPr>
        <p:txBody>
          <a:bodyPr wrap="square" rtlCol="0">
            <a:spAutoFit/>
          </a:bodyPr>
          <a:lstStyle/>
          <a:p>
            <a:r>
              <a:rPr lang="en-US" sz="1300" b="1" dirty="0">
                <a:solidFill>
                  <a:srgbClr val="3AB28B"/>
                </a:solidFill>
                <a:latin typeface="Montserrat" pitchFamily="2" charset="77"/>
                <a:cs typeface="Arial Black" panose="020B0604020202020204" pitchFamily="34" charset="0"/>
              </a:rPr>
              <a:t>Contract Works</a:t>
            </a:r>
          </a:p>
        </p:txBody>
      </p:sp>
      <p:sp>
        <p:nvSpPr>
          <p:cNvPr id="9" name="Rounded Rectangle 8">
            <a:extLst>
              <a:ext uri="{FF2B5EF4-FFF2-40B4-BE49-F238E27FC236}">
                <a16:creationId xmlns:a16="http://schemas.microsoft.com/office/drawing/2014/main" id="{4CD6D91F-570B-C8CD-78D0-6F9F8678D053}"/>
              </a:ext>
            </a:extLst>
          </p:cNvPr>
          <p:cNvSpPr/>
          <p:nvPr/>
        </p:nvSpPr>
        <p:spPr>
          <a:xfrm>
            <a:off x="556260" y="0"/>
            <a:ext cx="2446020" cy="457200"/>
          </a:xfrm>
          <a:prstGeom prst="roundRect">
            <a:avLst>
              <a:gd name="adj" fmla="val 0"/>
            </a:avLst>
          </a:prstGeom>
          <a:solidFill>
            <a:srgbClr val="8A941E">
              <a:alpha val="9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dirty="0">
                <a:solidFill>
                  <a:srgbClr val="F4F3ED"/>
                </a:solidFill>
                <a:latin typeface="Montserrat" pitchFamily="2" charset="77"/>
              </a:rPr>
              <a:t>What is insurance</a:t>
            </a:r>
          </a:p>
        </p:txBody>
      </p:sp>
      <p:sp>
        <p:nvSpPr>
          <p:cNvPr id="10" name="TextBox 9">
            <a:extLst>
              <a:ext uri="{FF2B5EF4-FFF2-40B4-BE49-F238E27FC236}">
                <a16:creationId xmlns:a16="http://schemas.microsoft.com/office/drawing/2014/main" id="{A554A638-DD73-96C0-3D1F-077AB97B73C5}"/>
              </a:ext>
            </a:extLst>
          </p:cNvPr>
          <p:cNvSpPr txBox="1"/>
          <p:nvPr/>
        </p:nvSpPr>
        <p:spPr>
          <a:xfrm>
            <a:off x="857250" y="1021404"/>
            <a:ext cx="4416594" cy="523220"/>
          </a:xfrm>
          <a:prstGeom prst="rect">
            <a:avLst/>
          </a:prstGeom>
          <a:noFill/>
        </p:spPr>
        <p:txBody>
          <a:bodyPr wrap="none" rtlCol="0">
            <a:spAutoFit/>
          </a:bodyPr>
          <a:lstStyle/>
          <a:p>
            <a:r>
              <a:rPr lang="en-US" sz="2800" dirty="0">
                <a:solidFill>
                  <a:srgbClr val="004749"/>
                </a:solidFill>
                <a:latin typeface="Montserrat" pitchFamily="2" charset="77"/>
                <a:cs typeface="Arial" panose="020B0604020202020204" pitchFamily="34" charset="0"/>
              </a:rPr>
              <a:t>Contractors combined</a:t>
            </a:r>
          </a:p>
        </p:txBody>
      </p:sp>
      <p:pic>
        <p:nvPicPr>
          <p:cNvPr id="11" name="Picture 10">
            <a:extLst>
              <a:ext uri="{FF2B5EF4-FFF2-40B4-BE49-F238E27FC236}">
                <a16:creationId xmlns:a16="http://schemas.microsoft.com/office/drawing/2014/main" id="{4EBAB18F-994D-55D3-E747-B43DDE5591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20467" y="6102180"/>
            <a:ext cx="1794515" cy="548079"/>
          </a:xfrm>
          <a:prstGeom prst="rect">
            <a:avLst/>
          </a:prstGeom>
        </p:spPr>
      </p:pic>
      <p:pic>
        <p:nvPicPr>
          <p:cNvPr id="12" name="Picture 11">
            <a:extLst>
              <a:ext uri="{FF2B5EF4-FFF2-40B4-BE49-F238E27FC236}">
                <a16:creationId xmlns:a16="http://schemas.microsoft.com/office/drawing/2014/main" id="{D2F82714-5649-7084-10CB-70EE763648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9553" y="6102180"/>
            <a:ext cx="1544606" cy="435064"/>
          </a:xfrm>
          <a:prstGeom prst="rect">
            <a:avLst/>
          </a:prstGeom>
        </p:spPr>
      </p:pic>
    </p:spTree>
    <p:extLst>
      <p:ext uri="{BB962C8B-B14F-4D97-AF65-F5344CB8AC3E}">
        <p14:creationId xmlns:p14="http://schemas.microsoft.com/office/powerpoint/2010/main" val="174720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0C370730-31BC-B76C-D5EF-51A66FD1C822}"/>
              </a:ext>
            </a:extLst>
          </p:cNvPr>
          <p:cNvSpPr/>
          <p:nvPr/>
        </p:nvSpPr>
        <p:spPr>
          <a:xfrm>
            <a:off x="6182702" y="1327992"/>
            <a:ext cx="4442189" cy="4250725"/>
          </a:xfrm>
          <a:prstGeom prst="roundRect">
            <a:avLst>
              <a:gd name="adj" fmla="val 0"/>
            </a:avLst>
          </a:prstGeom>
          <a:solidFill>
            <a:srgbClr val="3AB28B">
              <a:alpha val="86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b="1" dirty="0">
              <a:solidFill>
                <a:srgbClr val="F4F3ED"/>
              </a:solidFill>
              <a:latin typeface="Montserrat" pitchFamily="2" charset="77"/>
            </a:endParaRPr>
          </a:p>
        </p:txBody>
      </p:sp>
      <p:sp>
        <p:nvSpPr>
          <p:cNvPr id="6" name="Rounded Rectangle 5">
            <a:extLst>
              <a:ext uri="{FF2B5EF4-FFF2-40B4-BE49-F238E27FC236}">
                <a16:creationId xmlns:a16="http://schemas.microsoft.com/office/drawing/2014/main" id="{36395677-BD3C-AE4A-8F62-B94009B35461}"/>
              </a:ext>
            </a:extLst>
          </p:cNvPr>
          <p:cNvSpPr/>
          <p:nvPr/>
        </p:nvSpPr>
        <p:spPr>
          <a:xfrm>
            <a:off x="943437" y="1327992"/>
            <a:ext cx="4442189" cy="4250725"/>
          </a:xfrm>
          <a:prstGeom prst="roundRect">
            <a:avLst>
              <a:gd name="adj" fmla="val 0"/>
            </a:avLst>
          </a:prstGeom>
          <a:solidFill>
            <a:srgbClr val="004749">
              <a:alpha val="85063"/>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b="1" dirty="0">
              <a:solidFill>
                <a:srgbClr val="F4F3ED"/>
              </a:solidFill>
              <a:latin typeface="Montserrat" pitchFamily="2" charset="77"/>
            </a:endParaRPr>
          </a:p>
        </p:txBody>
      </p:sp>
      <p:sp>
        <p:nvSpPr>
          <p:cNvPr id="2" name="Rectangle 1">
            <a:extLst>
              <a:ext uri="{FF2B5EF4-FFF2-40B4-BE49-F238E27FC236}">
                <a16:creationId xmlns:a16="http://schemas.microsoft.com/office/drawing/2014/main" id="{55BBB0D3-21CC-AA14-E9AA-F3C083EAA06C}"/>
              </a:ext>
            </a:extLst>
          </p:cNvPr>
          <p:cNvSpPr/>
          <p:nvPr/>
        </p:nvSpPr>
        <p:spPr>
          <a:xfrm>
            <a:off x="1213389" y="2870311"/>
            <a:ext cx="4172237" cy="2159053"/>
          </a:xfrm>
          <a:prstGeom prst="rect">
            <a:avLst/>
          </a:prstGeom>
        </p:spPr>
        <p:txBody>
          <a:bodyPr wrap="square">
            <a:spAutoFit/>
          </a:bodyPr>
          <a:lstStyle/>
          <a:p>
            <a:pPr>
              <a:lnSpc>
                <a:spcPct val="150000"/>
              </a:lnSpc>
            </a:pPr>
            <a:r>
              <a:rPr lang="en-US" sz="1300" dirty="0">
                <a:solidFill>
                  <a:schemeClr val="bg1"/>
                </a:solidFill>
                <a:latin typeface="Montserrat" pitchFamily="2" charset="77"/>
                <a:cs typeface="Arial" panose="020B0604020202020204" pitchFamily="34" charset="0"/>
              </a:rPr>
              <a:t>All cars, vans &amp; road going plant</a:t>
            </a:r>
          </a:p>
          <a:p>
            <a:pPr marL="0" indent="0">
              <a:lnSpc>
                <a:spcPct val="150000"/>
              </a:lnSpc>
              <a:buNone/>
            </a:pPr>
            <a:r>
              <a:rPr lang="en-US" sz="1300" dirty="0">
                <a:solidFill>
                  <a:schemeClr val="bg1"/>
                </a:solidFill>
                <a:latin typeface="Montserrat" pitchFamily="2" charset="77"/>
                <a:cs typeface="Arial" panose="020B0604020202020204" pitchFamily="34" charset="0"/>
              </a:rPr>
              <a:t>Approx. 800 vehicles covered</a:t>
            </a:r>
          </a:p>
          <a:p>
            <a:pPr marL="0" indent="0">
              <a:lnSpc>
                <a:spcPct val="150000"/>
              </a:lnSpc>
              <a:buNone/>
            </a:pPr>
            <a:endParaRPr lang="en-US" sz="1300" dirty="0">
              <a:solidFill>
                <a:schemeClr val="bg1"/>
              </a:solidFill>
              <a:latin typeface="Montserrat" pitchFamily="2" charset="77"/>
              <a:cs typeface="Arial" panose="020B0604020202020204" pitchFamily="34" charset="0"/>
            </a:endParaRPr>
          </a:p>
          <a:p>
            <a:pPr marL="0" indent="0">
              <a:lnSpc>
                <a:spcPct val="150000"/>
              </a:lnSpc>
              <a:buNone/>
            </a:pPr>
            <a:r>
              <a:rPr lang="en-US" sz="1300" dirty="0">
                <a:solidFill>
                  <a:schemeClr val="bg1"/>
                </a:solidFill>
                <a:latin typeface="Montserrat" pitchFamily="2" charset="77"/>
                <a:cs typeface="Arial" panose="020B0604020202020204" pitchFamily="34" charset="0"/>
              </a:rPr>
              <a:t>Excess</a:t>
            </a:r>
          </a:p>
          <a:p>
            <a:pPr marL="0" indent="0">
              <a:lnSpc>
                <a:spcPct val="150000"/>
              </a:lnSpc>
              <a:buNone/>
            </a:pPr>
            <a:r>
              <a:rPr lang="en-US" sz="1300" dirty="0">
                <a:solidFill>
                  <a:schemeClr val="bg1"/>
                </a:solidFill>
                <a:latin typeface="Montserrat" pitchFamily="2" charset="77"/>
                <a:cs typeface="Arial" panose="020B0604020202020204" pitchFamily="34" charset="0"/>
              </a:rPr>
              <a:t>£2,500 per claim for own damage</a:t>
            </a:r>
          </a:p>
          <a:p>
            <a:pPr marL="0" indent="0">
              <a:lnSpc>
                <a:spcPct val="150000"/>
              </a:lnSpc>
              <a:buNone/>
            </a:pPr>
            <a:r>
              <a:rPr lang="en-US" sz="1300" dirty="0">
                <a:solidFill>
                  <a:schemeClr val="bg1"/>
                </a:solidFill>
                <a:latin typeface="Montserrat" pitchFamily="2" charset="77"/>
                <a:cs typeface="Arial" panose="020B0604020202020204" pitchFamily="34" charset="0"/>
              </a:rPr>
              <a:t>£10,000 for theft of plant</a:t>
            </a:r>
          </a:p>
          <a:p>
            <a:pPr marL="0" indent="0">
              <a:lnSpc>
                <a:spcPct val="150000"/>
              </a:lnSpc>
              <a:buNone/>
            </a:pPr>
            <a:r>
              <a:rPr lang="en-US" sz="1300" dirty="0">
                <a:solidFill>
                  <a:schemeClr val="bg1"/>
                </a:solidFill>
                <a:latin typeface="Montserrat" pitchFamily="2" charset="77"/>
                <a:cs typeface="Arial" panose="020B0604020202020204" pitchFamily="34" charset="0"/>
              </a:rPr>
              <a:t>£2,500 for damage to TP by plant on site</a:t>
            </a:r>
          </a:p>
        </p:txBody>
      </p:sp>
      <p:sp>
        <p:nvSpPr>
          <p:cNvPr id="3" name="TextBox 2">
            <a:extLst>
              <a:ext uri="{FF2B5EF4-FFF2-40B4-BE49-F238E27FC236}">
                <a16:creationId xmlns:a16="http://schemas.microsoft.com/office/drawing/2014/main" id="{64F2EBF2-3F65-669E-8F0C-F2215A6E49B4}"/>
              </a:ext>
            </a:extLst>
          </p:cNvPr>
          <p:cNvSpPr txBox="1"/>
          <p:nvPr/>
        </p:nvSpPr>
        <p:spPr>
          <a:xfrm>
            <a:off x="1213389" y="2388388"/>
            <a:ext cx="3343276" cy="461665"/>
          </a:xfrm>
          <a:prstGeom prst="rect">
            <a:avLst/>
          </a:prstGeom>
          <a:noFill/>
        </p:spPr>
        <p:txBody>
          <a:bodyPr wrap="square" rtlCol="0">
            <a:spAutoFit/>
          </a:bodyPr>
          <a:lstStyle/>
          <a:p>
            <a:r>
              <a:rPr lang="en-US" sz="2400" b="1" dirty="0">
                <a:solidFill>
                  <a:schemeClr val="bg1"/>
                </a:solidFill>
                <a:latin typeface="Montserrat" pitchFamily="2" charset="77"/>
                <a:cs typeface="Arial Black" panose="020B0604020202020204" pitchFamily="34" charset="0"/>
              </a:rPr>
              <a:t>Fleet</a:t>
            </a:r>
          </a:p>
        </p:txBody>
      </p:sp>
      <p:sp>
        <p:nvSpPr>
          <p:cNvPr id="4" name="TextBox 3">
            <a:extLst>
              <a:ext uri="{FF2B5EF4-FFF2-40B4-BE49-F238E27FC236}">
                <a16:creationId xmlns:a16="http://schemas.microsoft.com/office/drawing/2014/main" id="{988A07B1-3E94-76FF-77B1-614AB4426BC0}"/>
              </a:ext>
            </a:extLst>
          </p:cNvPr>
          <p:cNvSpPr txBox="1"/>
          <p:nvPr/>
        </p:nvSpPr>
        <p:spPr>
          <a:xfrm>
            <a:off x="6583952" y="2388388"/>
            <a:ext cx="3343276" cy="461665"/>
          </a:xfrm>
          <a:prstGeom prst="rect">
            <a:avLst/>
          </a:prstGeom>
          <a:noFill/>
        </p:spPr>
        <p:txBody>
          <a:bodyPr wrap="square" rtlCol="0">
            <a:spAutoFit/>
          </a:bodyPr>
          <a:lstStyle/>
          <a:p>
            <a:r>
              <a:rPr lang="en-US" sz="2400" b="1" dirty="0">
                <a:solidFill>
                  <a:schemeClr val="bg1"/>
                </a:solidFill>
                <a:latin typeface="Montserrat" pitchFamily="2" charset="77"/>
                <a:cs typeface="Arial Black" panose="020B0604020202020204" pitchFamily="34" charset="0"/>
              </a:rPr>
              <a:t>Property</a:t>
            </a:r>
          </a:p>
        </p:txBody>
      </p:sp>
      <p:sp>
        <p:nvSpPr>
          <p:cNvPr id="5" name="Rectangle 4">
            <a:extLst>
              <a:ext uri="{FF2B5EF4-FFF2-40B4-BE49-F238E27FC236}">
                <a16:creationId xmlns:a16="http://schemas.microsoft.com/office/drawing/2014/main" id="{C88982A8-5EF6-AFE9-CCFA-204877872E3E}"/>
              </a:ext>
            </a:extLst>
          </p:cNvPr>
          <p:cNvSpPr/>
          <p:nvPr/>
        </p:nvSpPr>
        <p:spPr>
          <a:xfrm>
            <a:off x="6583952" y="2870311"/>
            <a:ext cx="4040939" cy="2192908"/>
          </a:xfrm>
          <a:prstGeom prst="rect">
            <a:avLst/>
          </a:prstGeom>
        </p:spPr>
        <p:txBody>
          <a:bodyPr wrap="square">
            <a:spAutoFit/>
          </a:bodyPr>
          <a:lstStyle/>
          <a:p>
            <a:pPr>
              <a:lnSpc>
                <a:spcPct val="150000"/>
              </a:lnSpc>
            </a:pPr>
            <a:r>
              <a:rPr lang="en-US" sz="1300" dirty="0">
                <a:solidFill>
                  <a:schemeClr val="bg1"/>
                </a:solidFill>
                <a:latin typeface="Montserrat" pitchFamily="2" charset="77"/>
                <a:cs typeface="Arial" panose="020B0604020202020204" pitchFamily="34" charset="0"/>
              </a:rPr>
              <a:t>Offices, contents, additional buildings</a:t>
            </a:r>
          </a:p>
          <a:p>
            <a:pPr>
              <a:lnSpc>
                <a:spcPct val="150000"/>
              </a:lnSpc>
            </a:pPr>
            <a:r>
              <a:rPr lang="en-US" sz="1300" dirty="0">
                <a:solidFill>
                  <a:schemeClr val="bg1"/>
                </a:solidFill>
                <a:latin typeface="Montserrat" pitchFamily="2" charset="77"/>
                <a:cs typeface="Arial" panose="020B0604020202020204" pitchFamily="34" charset="0"/>
              </a:rPr>
              <a:t>Approximately £350m sum insured – </a:t>
            </a:r>
          </a:p>
          <a:p>
            <a:pPr>
              <a:lnSpc>
                <a:spcPct val="150000"/>
              </a:lnSpc>
            </a:pPr>
            <a:endParaRPr lang="en-US" sz="1300" b="1" dirty="0">
              <a:solidFill>
                <a:schemeClr val="bg1"/>
              </a:solidFill>
              <a:latin typeface="Montserrat" pitchFamily="2" charset="77"/>
              <a:cs typeface="Arial" panose="020B0604020202020204" pitchFamily="34" charset="0"/>
            </a:endParaRPr>
          </a:p>
          <a:p>
            <a:pPr>
              <a:lnSpc>
                <a:spcPct val="150000"/>
              </a:lnSpc>
            </a:pPr>
            <a:r>
              <a:rPr lang="en-US" sz="1300" b="1" dirty="0">
                <a:solidFill>
                  <a:schemeClr val="bg1"/>
                </a:solidFill>
                <a:latin typeface="Montserrat" pitchFamily="2" charset="77"/>
                <a:cs typeface="Arial" panose="020B0604020202020204" pitchFamily="34" charset="0"/>
              </a:rPr>
              <a:t>needs to be kept up to date</a:t>
            </a:r>
          </a:p>
          <a:p>
            <a:pPr>
              <a:lnSpc>
                <a:spcPct val="150000"/>
              </a:lnSpc>
            </a:pPr>
            <a:endParaRPr lang="en-US" sz="1300" dirty="0">
              <a:solidFill>
                <a:schemeClr val="bg1"/>
              </a:solidFill>
              <a:latin typeface="Montserrat" pitchFamily="2" charset="77"/>
              <a:cs typeface="Arial" panose="020B0604020202020204" pitchFamily="34" charset="0"/>
            </a:endParaRPr>
          </a:p>
          <a:p>
            <a:pPr>
              <a:lnSpc>
                <a:spcPct val="150000"/>
              </a:lnSpc>
            </a:pPr>
            <a:r>
              <a:rPr lang="en-US" sz="1300" dirty="0">
                <a:solidFill>
                  <a:schemeClr val="bg1"/>
                </a:solidFill>
                <a:latin typeface="Montserrat" pitchFamily="2" charset="77"/>
                <a:cs typeface="Arial" panose="020B0604020202020204" pitchFamily="34" charset="0"/>
              </a:rPr>
              <a:t>Excess</a:t>
            </a:r>
          </a:p>
          <a:p>
            <a:pPr>
              <a:lnSpc>
                <a:spcPct val="150000"/>
              </a:lnSpc>
            </a:pPr>
            <a:r>
              <a:rPr lang="en-US" sz="1300" dirty="0">
                <a:solidFill>
                  <a:schemeClr val="bg1"/>
                </a:solidFill>
                <a:latin typeface="Montserrat" pitchFamily="2" charset="77"/>
                <a:cs typeface="Arial" panose="020B0604020202020204" pitchFamily="34" charset="0"/>
              </a:rPr>
              <a:t>£25,000 per claim for any damage</a:t>
            </a:r>
          </a:p>
        </p:txBody>
      </p:sp>
      <p:pic>
        <p:nvPicPr>
          <p:cNvPr id="9" name="Graphic 8">
            <a:extLst>
              <a:ext uri="{FF2B5EF4-FFF2-40B4-BE49-F238E27FC236}">
                <a16:creationId xmlns:a16="http://schemas.microsoft.com/office/drawing/2014/main" id="{6D519E80-EE59-2AA8-9385-71EDCAB394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49596" y="1457993"/>
            <a:ext cx="1015176" cy="1015176"/>
          </a:xfrm>
          <a:prstGeom prst="rect">
            <a:avLst/>
          </a:prstGeom>
        </p:spPr>
      </p:pic>
      <p:pic>
        <p:nvPicPr>
          <p:cNvPr id="10" name="Picture 9">
            <a:extLst>
              <a:ext uri="{FF2B5EF4-FFF2-40B4-BE49-F238E27FC236}">
                <a16:creationId xmlns:a16="http://schemas.microsoft.com/office/drawing/2014/main" id="{0F458AAC-5AD6-D078-8A9B-F0198737D1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20467" y="6102180"/>
            <a:ext cx="1794515" cy="548079"/>
          </a:xfrm>
          <a:prstGeom prst="rect">
            <a:avLst/>
          </a:prstGeom>
        </p:spPr>
      </p:pic>
      <p:pic>
        <p:nvPicPr>
          <p:cNvPr id="11" name="Picture 10">
            <a:extLst>
              <a:ext uri="{FF2B5EF4-FFF2-40B4-BE49-F238E27FC236}">
                <a16:creationId xmlns:a16="http://schemas.microsoft.com/office/drawing/2014/main" id="{24C7D9C7-A9CB-6307-44C7-3AE912CD35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9553" y="6102180"/>
            <a:ext cx="1544606" cy="435064"/>
          </a:xfrm>
          <a:prstGeom prst="rect">
            <a:avLst/>
          </a:prstGeom>
        </p:spPr>
      </p:pic>
      <p:sp>
        <p:nvSpPr>
          <p:cNvPr id="18" name="Rounded Rectangle 17">
            <a:extLst>
              <a:ext uri="{FF2B5EF4-FFF2-40B4-BE49-F238E27FC236}">
                <a16:creationId xmlns:a16="http://schemas.microsoft.com/office/drawing/2014/main" id="{ABA450AD-054C-A600-974A-B657299024D1}"/>
              </a:ext>
            </a:extLst>
          </p:cNvPr>
          <p:cNvSpPr/>
          <p:nvPr/>
        </p:nvSpPr>
        <p:spPr>
          <a:xfrm>
            <a:off x="556260" y="0"/>
            <a:ext cx="2446020" cy="457200"/>
          </a:xfrm>
          <a:prstGeom prst="roundRect">
            <a:avLst>
              <a:gd name="adj" fmla="val 0"/>
            </a:avLst>
          </a:prstGeom>
          <a:solidFill>
            <a:srgbClr val="8A941E">
              <a:alpha val="9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dirty="0">
                <a:solidFill>
                  <a:srgbClr val="F4F3ED"/>
                </a:solidFill>
                <a:latin typeface="Montserrat" pitchFamily="2" charset="77"/>
              </a:rPr>
              <a:t>What is insurance</a:t>
            </a:r>
          </a:p>
        </p:txBody>
      </p:sp>
      <p:pic>
        <p:nvPicPr>
          <p:cNvPr id="13" name="Graphic 12">
            <a:extLst>
              <a:ext uri="{FF2B5EF4-FFF2-40B4-BE49-F238E27FC236}">
                <a16:creationId xmlns:a16="http://schemas.microsoft.com/office/drawing/2014/main" id="{11A92499-8522-EEDD-B57E-0CF70DE4FEFC}"/>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643588" y="1587894"/>
            <a:ext cx="755374" cy="755374"/>
          </a:xfrm>
          <a:prstGeom prst="rect">
            <a:avLst/>
          </a:prstGeom>
        </p:spPr>
      </p:pic>
    </p:spTree>
    <p:extLst>
      <p:ext uri="{BB962C8B-B14F-4D97-AF65-F5344CB8AC3E}">
        <p14:creationId xmlns:p14="http://schemas.microsoft.com/office/powerpoint/2010/main" val="224628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2" grpId="0"/>
      <p:bldP spid="3" grpId="0"/>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056083C-6A93-EE54-6FC2-E57B6E4674B6}"/>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24621" y="1138112"/>
            <a:ext cx="7772400" cy="5181600"/>
          </a:xfrm>
          <a:prstGeom prst="rect">
            <a:avLst/>
          </a:prstGeom>
        </p:spPr>
      </p:pic>
      <p:pic>
        <p:nvPicPr>
          <p:cNvPr id="4" name="Picture 3">
            <a:extLst>
              <a:ext uri="{FF2B5EF4-FFF2-40B4-BE49-F238E27FC236}">
                <a16:creationId xmlns:a16="http://schemas.microsoft.com/office/drawing/2014/main" id="{E67D2596-E5E1-C653-6A48-6C9013DC06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20467" y="6102180"/>
            <a:ext cx="1794515" cy="548079"/>
          </a:xfrm>
          <a:prstGeom prst="rect">
            <a:avLst/>
          </a:prstGeom>
        </p:spPr>
      </p:pic>
      <p:pic>
        <p:nvPicPr>
          <p:cNvPr id="5" name="Picture 4">
            <a:extLst>
              <a:ext uri="{FF2B5EF4-FFF2-40B4-BE49-F238E27FC236}">
                <a16:creationId xmlns:a16="http://schemas.microsoft.com/office/drawing/2014/main" id="{41CD9732-6874-28BE-46E6-9B0F8211FF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9553" y="6102180"/>
            <a:ext cx="1544606" cy="435064"/>
          </a:xfrm>
          <a:prstGeom prst="rect">
            <a:avLst/>
          </a:prstGeom>
        </p:spPr>
      </p:pic>
      <p:sp>
        <p:nvSpPr>
          <p:cNvPr id="2" name="Rounded Rectangle 1">
            <a:extLst>
              <a:ext uri="{FF2B5EF4-FFF2-40B4-BE49-F238E27FC236}">
                <a16:creationId xmlns:a16="http://schemas.microsoft.com/office/drawing/2014/main" id="{B61C4CCB-BF7D-2B9A-8E95-F558907C3C54}"/>
              </a:ext>
            </a:extLst>
          </p:cNvPr>
          <p:cNvSpPr/>
          <p:nvPr/>
        </p:nvSpPr>
        <p:spPr>
          <a:xfrm>
            <a:off x="556260" y="0"/>
            <a:ext cx="2446020" cy="457200"/>
          </a:xfrm>
          <a:prstGeom prst="roundRect">
            <a:avLst>
              <a:gd name="adj" fmla="val 0"/>
            </a:avLst>
          </a:prstGeom>
          <a:solidFill>
            <a:srgbClr val="8A941E">
              <a:alpha val="9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dirty="0">
                <a:solidFill>
                  <a:srgbClr val="F4F3ED"/>
                </a:solidFill>
                <a:latin typeface="Montserrat" pitchFamily="2" charset="77"/>
              </a:rPr>
              <a:t>What is insurance</a:t>
            </a:r>
          </a:p>
        </p:txBody>
      </p:sp>
      <p:sp>
        <p:nvSpPr>
          <p:cNvPr id="6" name="TextBox 5">
            <a:extLst>
              <a:ext uri="{FF2B5EF4-FFF2-40B4-BE49-F238E27FC236}">
                <a16:creationId xmlns:a16="http://schemas.microsoft.com/office/drawing/2014/main" id="{3F6A8F6F-D913-F697-F109-FA756702A1C6}"/>
              </a:ext>
            </a:extLst>
          </p:cNvPr>
          <p:cNvSpPr txBox="1"/>
          <p:nvPr/>
        </p:nvSpPr>
        <p:spPr>
          <a:xfrm>
            <a:off x="3282398" y="1024389"/>
            <a:ext cx="6078908" cy="523220"/>
          </a:xfrm>
          <a:prstGeom prst="rect">
            <a:avLst/>
          </a:prstGeom>
          <a:noFill/>
        </p:spPr>
        <p:txBody>
          <a:bodyPr wrap="none" rtlCol="0">
            <a:spAutoFit/>
          </a:bodyPr>
          <a:lstStyle/>
          <a:p>
            <a:pPr algn="ctr"/>
            <a:r>
              <a:rPr lang="en-US" sz="2800" b="1" dirty="0">
                <a:solidFill>
                  <a:srgbClr val="004749"/>
                </a:solidFill>
                <a:latin typeface="Montserrat" pitchFamily="2" charset="77"/>
              </a:rPr>
              <a:t>Why are the excesses so large?</a:t>
            </a:r>
            <a:endParaRPr lang="en-GB" sz="2800" b="1" dirty="0">
              <a:solidFill>
                <a:srgbClr val="004749"/>
              </a:solidFill>
              <a:latin typeface="Montserrat" pitchFamily="2" charset="77"/>
            </a:endParaRPr>
          </a:p>
        </p:txBody>
      </p:sp>
    </p:spTree>
    <p:extLst>
      <p:ext uri="{BB962C8B-B14F-4D97-AF65-F5344CB8AC3E}">
        <p14:creationId xmlns:p14="http://schemas.microsoft.com/office/powerpoint/2010/main" val="21512264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4CD6D91F-570B-C8CD-78D0-6F9F8678D053}"/>
              </a:ext>
            </a:extLst>
          </p:cNvPr>
          <p:cNvSpPr/>
          <p:nvPr/>
        </p:nvSpPr>
        <p:spPr>
          <a:xfrm>
            <a:off x="556260" y="0"/>
            <a:ext cx="2446020" cy="457200"/>
          </a:xfrm>
          <a:prstGeom prst="roundRect">
            <a:avLst>
              <a:gd name="adj" fmla="val 0"/>
            </a:avLst>
          </a:prstGeom>
          <a:solidFill>
            <a:srgbClr val="8A941E">
              <a:alpha val="9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dirty="0">
                <a:solidFill>
                  <a:srgbClr val="F4F3ED"/>
                </a:solidFill>
                <a:latin typeface="Montserrat" pitchFamily="2" charset="77"/>
              </a:rPr>
              <a:t>What is insurance</a:t>
            </a:r>
          </a:p>
        </p:txBody>
      </p:sp>
      <p:sp>
        <p:nvSpPr>
          <p:cNvPr id="10" name="TextBox 9">
            <a:extLst>
              <a:ext uri="{FF2B5EF4-FFF2-40B4-BE49-F238E27FC236}">
                <a16:creationId xmlns:a16="http://schemas.microsoft.com/office/drawing/2014/main" id="{A554A638-DD73-96C0-3D1F-077AB97B73C5}"/>
              </a:ext>
            </a:extLst>
          </p:cNvPr>
          <p:cNvSpPr txBox="1"/>
          <p:nvPr/>
        </p:nvSpPr>
        <p:spPr>
          <a:xfrm>
            <a:off x="5898293" y="1960521"/>
            <a:ext cx="6116689" cy="523220"/>
          </a:xfrm>
          <a:prstGeom prst="rect">
            <a:avLst/>
          </a:prstGeom>
          <a:noFill/>
        </p:spPr>
        <p:txBody>
          <a:bodyPr wrap="square" rtlCol="0">
            <a:spAutoFit/>
          </a:bodyPr>
          <a:lstStyle/>
          <a:p>
            <a:r>
              <a:rPr lang="en-US" sz="2800" dirty="0">
                <a:solidFill>
                  <a:srgbClr val="3AB28B"/>
                </a:solidFill>
                <a:latin typeface="Montserrat"/>
              </a:rPr>
              <a:t>When should insurers be informed?</a:t>
            </a:r>
          </a:p>
        </p:txBody>
      </p:sp>
      <p:pic>
        <p:nvPicPr>
          <p:cNvPr id="11" name="Picture 10">
            <a:extLst>
              <a:ext uri="{FF2B5EF4-FFF2-40B4-BE49-F238E27FC236}">
                <a16:creationId xmlns:a16="http://schemas.microsoft.com/office/drawing/2014/main" id="{4EBAB18F-994D-55D3-E747-B43DDE5591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20467" y="6102180"/>
            <a:ext cx="1794515" cy="548079"/>
          </a:xfrm>
          <a:prstGeom prst="rect">
            <a:avLst/>
          </a:prstGeom>
        </p:spPr>
      </p:pic>
      <p:pic>
        <p:nvPicPr>
          <p:cNvPr id="12" name="Picture 11">
            <a:extLst>
              <a:ext uri="{FF2B5EF4-FFF2-40B4-BE49-F238E27FC236}">
                <a16:creationId xmlns:a16="http://schemas.microsoft.com/office/drawing/2014/main" id="{D2F82714-5649-7084-10CB-70EE763648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553" y="6102180"/>
            <a:ext cx="1544606" cy="435064"/>
          </a:xfrm>
          <a:prstGeom prst="rect">
            <a:avLst/>
          </a:prstGeom>
        </p:spPr>
      </p:pic>
      <p:sp>
        <p:nvSpPr>
          <p:cNvPr id="13" name="TextBox 12">
            <a:extLst>
              <a:ext uri="{FF2B5EF4-FFF2-40B4-BE49-F238E27FC236}">
                <a16:creationId xmlns:a16="http://schemas.microsoft.com/office/drawing/2014/main" id="{8ADF2D44-A7A3-BCA4-06F1-A0A03FFE6BA9}"/>
              </a:ext>
            </a:extLst>
          </p:cNvPr>
          <p:cNvSpPr txBox="1"/>
          <p:nvPr/>
        </p:nvSpPr>
        <p:spPr>
          <a:xfrm>
            <a:off x="5898293" y="2758217"/>
            <a:ext cx="5465598" cy="2554545"/>
          </a:xfrm>
          <a:prstGeom prst="rect">
            <a:avLst/>
          </a:prstGeom>
          <a:noFill/>
        </p:spPr>
        <p:txBody>
          <a:bodyPr wrap="square">
            <a:spAutoFit/>
          </a:bodyPr>
          <a:lstStyle/>
          <a:p>
            <a:pPr marL="285750" indent="-285750">
              <a:lnSpc>
                <a:spcPct val="250000"/>
              </a:lnSpc>
              <a:buFont typeface="Arial" panose="020B0604020202020204" pitchFamily="34" charset="0"/>
              <a:buChar char="•"/>
            </a:pPr>
            <a:r>
              <a:rPr lang="en-GB" sz="1600" dirty="0">
                <a:latin typeface="Montserrat" pitchFamily="2" charset="77"/>
              </a:rPr>
              <a:t>Anything that might make a claim should be reported</a:t>
            </a:r>
          </a:p>
          <a:p>
            <a:pPr marL="285750" indent="-285750">
              <a:lnSpc>
                <a:spcPct val="250000"/>
              </a:lnSpc>
              <a:buFont typeface="Arial" panose="020B0604020202020204" pitchFamily="34" charset="0"/>
              <a:buChar char="•"/>
            </a:pPr>
            <a:r>
              <a:rPr lang="en-GB" sz="1600" dirty="0">
                <a:latin typeface="Montserrat" pitchFamily="2" charset="77"/>
              </a:rPr>
              <a:t>Group should be advised of larger losses</a:t>
            </a:r>
          </a:p>
          <a:p>
            <a:pPr marL="285750" indent="-285750">
              <a:lnSpc>
                <a:spcPct val="250000"/>
              </a:lnSpc>
              <a:buFont typeface="Arial" panose="020B0604020202020204" pitchFamily="34" charset="0"/>
              <a:buChar char="•"/>
            </a:pPr>
            <a:r>
              <a:rPr lang="en-GB" sz="1600" dirty="0">
                <a:latin typeface="Montserrat" pitchFamily="2" charset="77"/>
              </a:rPr>
              <a:t>Failure to report can leave you with no cover</a:t>
            </a:r>
          </a:p>
          <a:p>
            <a:pPr marL="285750" indent="-285750">
              <a:lnSpc>
                <a:spcPct val="250000"/>
              </a:lnSpc>
              <a:buFont typeface="Arial" panose="020B0604020202020204" pitchFamily="34" charset="0"/>
              <a:buChar char="•"/>
            </a:pPr>
            <a:r>
              <a:rPr lang="en-GB" sz="1600" dirty="0">
                <a:latin typeface="Montserrat" pitchFamily="2" charset="77"/>
              </a:rPr>
              <a:t>It could also affect the wider group covers</a:t>
            </a:r>
          </a:p>
        </p:txBody>
      </p:sp>
      <p:pic>
        <p:nvPicPr>
          <p:cNvPr id="5" name="Picture 4">
            <a:extLst>
              <a:ext uri="{FF2B5EF4-FFF2-40B4-BE49-F238E27FC236}">
                <a16:creationId xmlns:a16="http://schemas.microsoft.com/office/drawing/2014/main" id="{017CCF95-380D-68EE-86DA-7E950D38625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76"/>
          <a:stretch/>
        </p:blipFill>
        <p:spPr>
          <a:xfrm>
            <a:off x="723462" y="3429000"/>
            <a:ext cx="4523740" cy="2156424"/>
          </a:xfrm>
          <a:prstGeom prst="rect">
            <a:avLst/>
          </a:prstGeom>
        </p:spPr>
      </p:pic>
      <p:pic>
        <p:nvPicPr>
          <p:cNvPr id="3" name="Picture 2">
            <a:extLst>
              <a:ext uri="{FF2B5EF4-FFF2-40B4-BE49-F238E27FC236}">
                <a16:creationId xmlns:a16="http://schemas.microsoft.com/office/drawing/2014/main" id="{6CC20965-D7CA-65C6-3AB0-D32F32184D8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3462" y="1098755"/>
            <a:ext cx="4523740" cy="2156424"/>
          </a:xfrm>
          <a:prstGeom prst="rect">
            <a:avLst/>
          </a:prstGeom>
        </p:spPr>
      </p:pic>
    </p:spTree>
    <p:extLst>
      <p:ext uri="{BB962C8B-B14F-4D97-AF65-F5344CB8AC3E}">
        <p14:creationId xmlns:p14="http://schemas.microsoft.com/office/powerpoint/2010/main" val="245659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4CD6D91F-570B-C8CD-78D0-6F9F8678D053}"/>
              </a:ext>
            </a:extLst>
          </p:cNvPr>
          <p:cNvSpPr/>
          <p:nvPr/>
        </p:nvSpPr>
        <p:spPr>
          <a:xfrm>
            <a:off x="556260" y="0"/>
            <a:ext cx="2446020" cy="457200"/>
          </a:xfrm>
          <a:prstGeom prst="roundRect">
            <a:avLst>
              <a:gd name="adj" fmla="val 0"/>
            </a:avLst>
          </a:prstGeom>
          <a:solidFill>
            <a:srgbClr val="F1B323">
              <a:alpha val="9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dirty="0">
                <a:solidFill>
                  <a:srgbClr val="F4F3ED"/>
                </a:solidFill>
                <a:latin typeface="Montserrat" pitchFamily="2" charset="77"/>
              </a:rPr>
              <a:t>Reducing Claims Costs</a:t>
            </a:r>
          </a:p>
        </p:txBody>
      </p:sp>
      <p:sp>
        <p:nvSpPr>
          <p:cNvPr id="10" name="TextBox 9">
            <a:extLst>
              <a:ext uri="{FF2B5EF4-FFF2-40B4-BE49-F238E27FC236}">
                <a16:creationId xmlns:a16="http://schemas.microsoft.com/office/drawing/2014/main" id="{A554A638-DD73-96C0-3D1F-077AB97B73C5}"/>
              </a:ext>
            </a:extLst>
          </p:cNvPr>
          <p:cNvSpPr txBox="1"/>
          <p:nvPr/>
        </p:nvSpPr>
        <p:spPr>
          <a:xfrm>
            <a:off x="556260" y="534144"/>
            <a:ext cx="6699270" cy="584775"/>
          </a:xfrm>
          <a:prstGeom prst="rect">
            <a:avLst/>
          </a:prstGeom>
          <a:noFill/>
        </p:spPr>
        <p:txBody>
          <a:bodyPr wrap="none" rtlCol="0">
            <a:spAutoFit/>
          </a:bodyPr>
          <a:lstStyle/>
          <a:p>
            <a:r>
              <a:rPr lang="en-US" sz="3200" dirty="0">
                <a:solidFill>
                  <a:srgbClr val="004749"/>
                </a:solidFill>
                <a:latin typeface="Montserrat"/>
              </a:rPr>
              <a:t>Delays in reporting motor incidents </a:t>
            </a:r>
          </a:p>
        </p:txBody>
      </p:sp>
      <p:pic>
        <p:nvPicPr>
          <p:cNvPr id="11" name="Picture 10">
            <a:extLst>
              <a:ext uri="{FF2B5EF4-FFF2-40B4-BE49-F238E27FC236}">
                <a16:creationId xmlns:a16="http://schemas.microsoft.com/office/drawing/2014/main" id="{4EBAB18F-994D-55D3-E747-B43DDE5591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20467" y="6102180"/>
            <a:ext cx="1794515" cy="548079"/>
          </a:xfrm>
          <a:prstGeom prst="rect">
            <a:avLst/>
          </a:prstGeom>
        </p:spPr>
      </p:pic>
      <p:pic>
        <p:nvPicPr>
          <p:cNvPr id="12" name="Picture 11">
            <a:extLst>
              <a:ext uri="{FF2B5EF4-FFF2-40B4-BE49-F238E27FC236}">
                <a16:creationId xmlns:a16="http://schemas.microsoft.com/office/drawing/2014/main" id="{D2F82714-5649-7084-10CB-70EE763648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553" y="6102180"/>
            <a:ext cx="1544606" cy="435064"/>
          </a:xfrm>
          <a:prstGeom prst="rect">
            <a:avLst/>
          </a:prstGeom>
        </p:spPr>
      </p:pic>
      <p:sp>
        <p:nvSpPr>
          <p:cNvPr id="6" name="TextBox 5">
            <a:extLst>
              <a:ext uri="{FF2B5EF4-FFF2-40B4-BE49-F238E27FC236}">
                <a16:creationId xmlns:a16="http://schemas.microsoft.com/office/drawing/2014/main" id="{BCD3ED42-0E35-6CA3-FA71-3A4377098F02}"/>
              </a:ext>
            </a:extLst>
          </p:cNvPr>
          <p:cNvSpPr txBox="1"/>
          <p:nvPr/>
        </p:nvSpPr>
        <p:spPr>
          <a:xfrm>
            <a:off x="564979" y="1031728"/>
            <a:ext cx="6104238" cy="369332"/>
          </a:xfrm>
          <a:prstGeom prst="rect">
            <a:avLst/>
          </a:prstGeom>
          <a:noFill/>
        </p:spPr>
        <p:txBody>
          <a:bodyPr wrap="square">
            <a:spAutoFit/>
          </a:bodyPr>
          <a:lstStyle/>
          <a:p>
            <a:r>
              <a:rPr lang="en-US" sz="1800" dirty="0">
                <a:solidFill>
                  <a:srgbClr val="004749"/>
                </a:solidFill>
                <a:latin typeface="Montserrat Medium" pitchFamily="2" charset="77"/>
              </a:rPr>
              <a:t>impacts costs &amp; premiums</a:t>
            </a:r>
          </a:p>
        </p:txBody>
      </p:sp>
      <p:graphicFrame>
        <p:nvGraphicFramePr>
          <p:cNvPr id="2" name="Table 4">
            <a:extLst>
              <a:ext uri="{FF2B5EF4-FFF2-40B4-BE49-F238E27FC236}">
                <a16:creationId xmlns:a16="http://schemas.microsoft.com/office/drawing/2014/main" id="{6380398B-5F68-8DA5-6C52-6E9A4182A6D2}"/>
              </a:ext>
            </a:extLst>
          </p:cNvPr>
          <p:cNvGraphicFramePr>
            <a:graphicFrameLocks noGrp="1"/>
          </p:cNvGraphicFramePr>
          <p:nvPr/>
        </p:nvGraphicFramePr>
        <p:xfrm>
          <a:off x="591992" y="1401060"/>
          <a:ext cx="11235079" cy="4530121"/>
        </p:xfrm>
        <a:graphic>
          <a:graphicData uri="http://schemas.openxmlformats.org/drawingml/2006/table">
            <a:tbl>
              <a:tblPr firstRow="1" bandRow="1">
                <a:tableStyleId>{5940675A-B579-460E-94D1-54222C63F5DA}</a:tableStyleId>
              </a:tblPr>
              <a:tblGrid>
                <a:gridCol w="820049">
                  <a:extLst>
                    <a:ext uri="{9D8B030D-6E8A-4147-A177-3AD203B41FA5}">
                      <a16:colId xmlns:a16="http://schemas.microsoft.com/office/drawing/2014/main" val="1596024302"/>
                    </a:ext>
                  </a:extLst>
                </a:gridCol>
                <a:gridCol w="3280888">
                  <a:extLst>
                    <a:ext uri="{9D8B030D-6E8A-4147-A177-3AD203B41FA5}">
                      <a16:colId xmlns:a16="http://schemas.microsoft.com/office/drawing/2014/main" val="2579766655"/>
                    </a:ext>
                  </a:extLst>
                </a:gridCol>
                <a:gridCol w="2050468">
                  <a:extLst>
                    <a:ext uri="{9D8B030D-6E8A-4147-A177-3AD203B41FA5}">
                      <a16:colId xmlns:a16="http://schemas.microsoft.com/office/drawing/2014/main" val="1657754801"/>
                    </a:ext>
                  </a:extLst>
                </a:gridCol>
                <a:gridCol w="2050468">
                  <a:extLst>
                    <a:ext uri="{9D8B030D-6E8A-4147-A177-3AD203B41FA5}">
                      <a16:colId xmlns:a16="http://schemas.microsoft.com/office/drawing/2014/main" val="4137993985"/>
                    </a:ext>
                  </a:extLst>
                </a:gridCol>
                <a:gridCol w="2050468">
                  <a:extLst>
                    <a:ext uri="{9D8B030D-6E8A-4147-A177-3AD203B41FA5}">
                      <a16:colId xmlns:a16="http://schemas.microsoft.com/office/drawing/2014/main" val="3382248103"/>
                    </a:ext>
                  </a:extLst>
                </a:gridCol>
                <a:gridCol w="982738">
                  <a:extLst>
                    <a:ext uri="{9D8B030D-6E8A-4147-A177-3AD203B41FA5}">
                      <a16:colId xmlns:a16="http://schemas.microsoft.com/office/drawing/2014/main" val="4097453373"/>
                    </a:ext>
                  </a:extLst>
                </a:gridCol>
              </a:tblGrid>
              <a:tr h="176320">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1" kern="1200" dirty="0">
                          <a:solidFill>
                            <a:schemeClr val="bg1"/>
                          </a:solidFill>
                          <a:effectLst/>
                          <a:latin typeface="Montserrat" pitchFamily="2" charset="77"/>
                        </a:rPr>
                        <a:t>CLAIM NOTIFICATION VERSUS THIRD PARTY COST</a:t>
                      </a:r>
                      <a:endParaRPr lang="en-GB" sz="800" b="1" kern="1200" dirty="0">
                        <a:solidFill>
                          <a:schemeClr val="bg1"/>
                        </a:solidFill>
                        <a:effectLst/>
                        <a:latin typeface="Montserrat" pitchFamily="2" charset="77"/>
                        <a:ea typeface="+mn-ea"/>
                        <a:cs typeface="+mn-cs"/>
                      </a:endParaRPr>
                    </a:p>
                  </a:txBody>
                  <a:tcPr>
                    <a:solidFill>
                      <a:srgbClr val="3AB28B"/>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2454212256"/>
                  </a:ext>
                </a:extLst>
              </a:tr>
              <a:tr h="0">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00" b="0" i="0" kern="1200" dirty="0">
                          <a:solidFill>
                            <a:schemeClr val="dk1"/>
                          </a:solidFill>
                          <a:effectLst/>
                          <a:latin typeface="Montserrat" pitchFamily="2" charset="77"/>
                        </a:rPr>
                        <a:t>Scenario: Insured driver hit rear of stationary Third Party (TP) vehicle. Moderate damage caused. TP was driving a Ford Focus. Whiplash sustained by TP driver</a:t>
                      </a:r>
                      <a:endParaRPr lang="en-GB" sz="700" b="1" kern="1200" dirty="0">
                        <a:solidFill>
                          <a:schemeClr val="dk1"/>
                        </a:solidFill>
                        <a:effectLst/>
                        <a:latin typeface="Montserrat" pitchFamily="2" charset="77"/>
                        <a:ea typeface="+mn-ea"/>
                        <a:cs typeface="+mn-cs"/>
                      </a:endParaRPr>
                    </a:p>
                  </a:txBody>
                  <a:tcPr>
                    <a:solidFill>
                      <a:srgbClr val="004749">
                        <a:alpha val="25490"/>
                      </a:srgbClr>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374874590"/>
                  </a:ext>
                </a:extLst>
              </a:tr>
              <a:tr h="176320">
                <a:tc>
                  <a:txBody>
                    <a:bodyPr/>
                    <a:lstStyle/>
                    <a:p>
                      <a:r>
                        <a:rPr lang="en-GB" sz="600" b="1" dirty="0">
                          <a:latin typeface="Montserrat" pitchFamily="2" charset="77"/>
                        </a:rPr>
                        <a:t>Notified on</a:t>
                      </a:r>
                    </a:p>
                  </a:txBody>
                  <a:tcPr>
                    <a:solidFill>
                      <a:schemeClr val="bg1">
                        <a:lumMod val="95000"/>
                      </a:schemeClr>
                    </a:solidFill>
                  </a:tcPr>
                </a:tc>
                <a:tc>
                  <a:txBody>
                    <a:bodyPr/>
                    <a:lstStyle/>
                    <a:p>
                      <a:r>
                        <a:rPr lang="en-GB" sz="600" b="1" dirty="0">
                          <a:latin typeface="Montserrat" pitchFamily="2" charset="77"/>
                        </a:rPr>
                        <a:t>Notification</a:t>
                      </a:r>
                    </a:p>
                  </a:txBody>
                  <a:tcPr>
                    <a:solidFill>
                      <a:schemeClr val="bg1">
                        <a:lumMod val="95000"/>
                      </a:schemeClr>
                    </a:solidFill>
                  </a:tcPr>
                </a:tc>
                <a:tc>
                  <a:txBody>
                    <a:bodyPr/>
                    <a:lstStyle/>
                    <a:p>
                      <a:r>
                        <a:rPr lang="en-GB" sz="600" b="1" dirty="0">
                          <a:latin typeface="Montserrat" pitchFamily="2" charset="77"/>
                        </a:rPr>
                        <a:t>Repair</a:t>
                      </a:r>
                    </a:p>
                  </a:txBody>
                  <a:tcPr>
                    <a:solidFill>
                      <a:schemeClr val="bg1">
                        <a:lumMod val="95000"/>
                      </a:schemeClr>
                    </a:solidFill>
                  </a:tcPr>
                </a:tc>
                <a:tc>
                  <a:txBody>
                    <a:bodyPr/>
                    <a:lstStyle/>
                    <a:p>
                      <a:r>
                        <a:rPr lang="en-GB" sz="600" b="1" dirty="0">
                          <a:latin typeface="Montserrat" pitchFamily="2" charset="77"/>
                        </a:rPr>
                        <a:t>Hire</a:t>
                      </a:r>
                    </a:p>
                  </a:txBody>
                  <a:tcPr>
                    <a:solidFill>
                      <a:schemeClr val="bg1">
                        <a:lumMod val="95000"/>
                      </a:schemeClr>
                    </a:solidFill>
                  </a:tcPr>
                </a:tc>
                <a:tc>
                  <a:txBody>
                    <a:bodyPr/>
                    <a:lstStyle/>
                    <a:p>
                      <a:r>
                        <a:rPr lang="en-GB" sz="600" b="1" dirty="0">
                          <a:latin typeface="Montserrat" pitchFamily="2" charset="77"/>
                        </a:rPr>
                        <a:t>Personal Injury (PI)</a:t>
                      </a:r>
                    </a:p>
                  </a:txBody>
                  <a:tcPr>
                    <a:solidFill>
                      <a:schemeClr val="bg1">
                        <a:lumMod val="95000"/>
                      </a:schemeClr>
                    </a:solidFill>
                  </a:tcPr>
                </a:tc>
                <a:tc>
                  <a:txBody>
                    <a:bodyPr/>
                    <a:lstStyle/>
                    <a:p>
                      <a:r>
                        <a:rPr lang="en-GB" sz="800" dirty="0">
                          <a:solidFill>
                            <a:schemeClr val="bg1"/>
                          </a:solidFill>
                          <a:latin typeface="Montserrat" pitchFamily="2" charset="77"/>
                        </a:rPr>
                        <a:t>Total Cost*</a:t>
                      </a:r>
                    </a:p>
                  </a:txBody>
                  <a:tcPr>
                    <a:solidFill>
                      <a:srgbClr val="EE775E"/>
                    </a:solidFill>
                  </a:tcPr>
                </a:tc>
                <a:extLst>
                  <a:ext uri="{0D108BD9-81ED-4DB2-BD59-A6C34878D82A}">
                    <a16:rowId xmlns:a16="http://schemas.microsoft.com/office/drawing/2014/main" val="2323160579"/>
                  </a:ext>
                </a:extLst>
              </a:tr>
              <a:tr h="651028">
                <a:tc rowSpan="2">
                  <a:txBody>
                    <a:bodyPr/>
                    <a:lstStyle/>
                    <a:p>
                      <a:pPr algn="ctr"/>
                      <a:r>
                        <a:rPr lang="en-GB" sz="800" dirty="0">
                          <a:latin typeface="Montserrat" pitchFamily="2" charset="77"/>
                        </a:rPr>
                        <a:t>Day</a:t>
                      </a:r>
                      <a:r>
                        <a:rPr lang="en-GB" sz="600" dirty="0">
                          <a:latin typeface="Montserrat" pitchFamily="2" charset="77"/>
                        </a:rPr>
                        <a:t> </a:t>
                      </a:r>
                    </a:p>
                    <a:p>
                      <a:pPr algn="ctr"/>
                      <a:r>
                        <a:rPr lang="en-GB" sz="1400" b="1" dirty="0">
                          <a:latin typeface="Montserrat" pitchFamily="2" charset="77"/>
                        </a:rPr>
                        <a:t>1</a:t>
                      </a:r>
                    </a:p>
                  </a:txBody>
                  <a:tcPr anchor="ctr">
                    <a:solidFill>
                      <a:srgbClr val="70ACDF">
                        <a:alpha val="10196"/>
                      </a:srgbClr>
                    </a:solidFill>
                  </a:tcPr>
                </a:tc>
                <a:tc rowSpan="2">
                  <a:txBody>
                    <a:bodyPr/>
                    <a:lstStyle/>
                    <a:p>
                      <a:r>
                        <a:rPr lang="en-GB" sz="600" b="1" kern="1200" dirty="0">
                          <a:solidFill>
                            <a:schemeClr val="dk1"/>
                          </a:solidFill>
                          <a:effectLst/>
                          <a:latin typeface="Montserrat" pitchFamily="2" charset="77"/>
                        </a:rPr>
                        <a:t>METHOD: </a:t>
                      </a:r>
                      <a:r>
                        <a:rPr lang="en-GB" sz="600" kern="1200" dirty="0">
                          <a:solidFill>
                            <a:schemeClr val="dk1"/>
                          </a:solidFill>
                          <a:effectLst/>
                          <a:latin typeface="Montserrat" pitchFamily="2" charset="77"/>
                        </a:rPr>
                        <a:t>Over the phone by insured driver.</a:t>
                      </a:r>
                    </a:p>
                    <a:p>
                      <a:r>
                        <a:rPr lang="en-GB" sz="600" kern="1200" dirty="0">
                          <a:solidFill>
                            <a:schemeClr val="dk1"/>
                          </a:solidFill>
                          <a:effectLst/>
                          <a:latin typeface="Montserrat" pitchFamily="2" charset="77"/>
                        </a:rPr>
                        <a:t>Full contact details for TP provided.</a:t>
                      </a:r>
                    </a:p>
                    <a:p>
                      <a:r>
                        <a:rPr lang="en-GB" sz="600" b="1" kern="1200" dirty="0">
                          <a:solidFill>
                            <a:schemeClr val="dk1"/>
                          </a:solidFill>
                          <a:effectLst/>
                          <a:latin typeface="Montserrat" pitchFamily="2" charset="77"/>
                        </a:rPr>
                        <a:t>OUTCOME: </a:t>
                      </a:r>
                      <a:r>
                        <a:rPr lang="en-GB" sz="600" kern="1200" dirty="0">
                          <a:solidFill>
                            <a:schemeClr val="dk1"/>
                          </a:solidFill>
                          <a:effectLst/>
                          <a:latin typeface="Montserrat" pitchFamily="2" charset="77"/>
                        </a:rPr>
                        <a:t>Allianz makes immediate call to TP.</a:t>
                      </a:r>
                    </a:p>
                    <a:p>
                      <a:r>
                        <a:rPr lang="en-GB" sz="600" kern="1200" dirty="0">
                          <a:solidFill>
                            <a:schemeClr val="dk1"/>
                          </a:solidFill>
                          <a:effectLst/>
                          <a:latin typeface="Montserrat" pitchFamily="2" charset="77"/>
                        </a:rPr>
                        <a:t>The early notification increases the chances of Allianz obtaining complete control of the claim.</a:t>
                      </a:r>
                    </a:p>
                    <a:p>
                      <a:r>
                        <a:rPr lang="en-GB" sz="600" kern="1200" dirty="0">
                          <a:solidFill>
                            <a:schemeClr val="dk1"/>
                          </a:solidFill>
                          <a:effectLst/>
                          <a:latin typeface="Montserrat" pitchFamily="2" charset="77"/>
                        </a:rPr>
                        <a:t>Allianz will handle all elements of the TP claim directly.</a:t>
                      </a:r>
                      <a:endParaRPr lang="en-GB" sz="600" kern="1200" dirty="0">
                        <a:solidFill>
                          <a:schemeClr val="dk1"/>
                        </a:solidFill>
                        <a:effectLst/>
                        <a:latin typeface="Montserrat" pitchFamily="2" charset="77"/>
                        <a:ea typeface="+mn-ea"/>
                        <a:cs typeface="+mn-cs"/>
                      </a:endParaRPr>
                    </a:p>
                  </a:txBody>
                  <a:tcPr>
                    <a:solidFill>
                      <a:srgbClr val="70ACDF">
                        <a:alpha val="10196"/>
                      </a:srgbClr>
                    </a:solidFill>
                  </a:tcPr>
                </a:tc>
                <a:tc>
                  <a:txBody>
                    <a:bodyPr/>
                    <a:lstStyle/>
                    <a:p>
                      <a:r>
                        <a:rPr lang="en-GB" sz="600" kern="1200" dirty="0">
                          <a:solidFill>
                            <a:schemeClr val="dk1"/>
                          </a:solidFill>
                          <a:effectLst/>
                          <a:latin typeface="Montserrat" pitchFamily="2" charset="77"/>
                        </a:rPr>
                        <a:t>TP accepts offer of repair through Allianz approved repairer network. Vehicle collected within 24 hours. Repair length monitored.</a:t>
                      </a:r>
                    </a:p>
                    <a:p>
                      <a:r>
                        <a:rPr lang="en-GB" sz="600" kern="1200" dirty="0">
                          <a:solidFill>
                            <a:schemeClr val="dk1"/>
                          </a:solidFill>
                          <a:effectLst/>
                          <a:latin typeface="Montserrat" pitchFamily="2" charset="77"/>
                        </a:rPr>
                        <a:t>Costs reduced due to Allianz's agreed rates.</a:t>
                      </a:r>
                      <a:endParaRPr lang="en-GB" sz="600" kern="1200" dirty="0">
                        <a:solidFill>
                          <a:schemeClr val="dk1"/>
                        </a:solidFill>
                        <a:effectLst/>
                        <a:latin typeface="Montserrat" pitchFamily="2" charset="77"/>
                        <a:ea typeface="+mn-ea"/>
                        <a:cs typeface="+mn-cs"/>
                      </a:endParaRPr>
                    </a:p>
                  </a:txBody>
                  <a:tcPr>
                    <a:solidFill>
                      <a:srgbClr val="70ACDF">
                        <a:alpha val="1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dirty="0">
                          <a:solidFill>
                            <a:schemeClr val="dk1"/>
                          </a:solidFill>
                          <a:effectLst/>
                          <a:latin typeface="Montserrat" pitchFamily="2" charset="77"/>
                        </a:rPr>
                        <a:t>TP agrees to use Allianz's preferred supplier of hire vehicles.</a:t>
                      </a:r>
                      <a:endParaRPr lang="en-GB" sz="600" kern="1200" dirty="0">
                        <a:solidFill>
                          <a:schemeClr val="dk1"/>
                        </a:solidFill>
                        <a:effectLst/>
                        <a:latin typeface="Montserrat" pitchFamily="2" charset="77"/>
                        <a:ea typeface="+mn-ea"/>
                        <a:cs typeface="+mn-cs"/>
                      </a:endParaRPr>
                    </a:p>
                  </a:txBody>
                  <a:tcPr>
                    <a:solidFill>
                      <a:srgbClr val="70ACDF">
                        <a:alpha val="10196"/>
                      </a:srgbClr>
                    </a:solidFill>
                  </a:tcPr>
                </a:tc>
                <a:tc>
                  <a:txBody>
                    <a:bodyPr/>
                    <a:lstStyle/>
                    <a:p>
                      <a:r>
                        <a:rPr lang="en-GB" sz="600" kern="1200" dirty="0">
                          <a:solidFill>
                            <a:schemeClr val="dk1"/>
                          </a:solidFill>
                          <a:effectLst/>
                          <a:latin typeface="Montserrat" pitchFamily="2" charset="77"/>
                        </a:rPr>
                        <a:t>Proactive call identifies that TP has suffered a whiplash injury. Allianz offers to deal directly to avoid legal costs. This is accepted by the TP.</a:t>
                      </a:r>
                    </a:p>
                    <a:p>
                      <a:r>
                        <a:rPr lang="en-GB" sz="600" kern="1200" dirty="0">
                          <a:solidFill>
                            <a:schemeClr val="dk1"/>
                          </a:solidFill>
                          <a:effectLst/>
                          <a:latin typeface="Montserrat" pitchFamily="2" charset="77"/>
                        </a:rPr>
                        <a:t>Allianz arranges physiotherapy and commissions a medical report.</a:t>
                      </a:r>
                      <a:endParaRPr lang="en-GB" sz="600" kern="1200" dirty="0">
                        <a:solidFill>
                          <a:schemeClr val="dk1"/>
                        </a:solidFill>
                        <a:effectLst/>
                        <a:latin typeface="Montserrat" pitchFamily="2" charset="77"/>
                        <a:ea typeface="+mn-ea"/>
                        <a:cs typeface="+mn-cs"/>
                      </a:endParaRPr>
                    </a:p>
                  </a:txBody>
                  <a:tcPr>
                    <a:solidFill>
                      <a:srgbClr val="70ACDF">
                        <a:alpha val="10196"/>
                      </a:srgbClr>
                    </a:solidFill>
                  </a:tcPr>
                </a:tc>
                <a:tc rowSpan="2">
                  <a:txBody>
                    <a:bodyPr/>
                    <a:lstStyle/>
                    <a:p>
                      <a:r>
                        <a:rPr lang="en-GB" sz="800" b="1" dirty="0">
                          <a:solidFill>
                            <a:schemeClr val="bg1"/>
                          </a:solidFill>
                          <a:latin typeface="Montserrat" pitchFamily="2" charset="77"/>
                        </a:rPr>
                        <a:t>£5,000</a:t>
                      </a:r>
                    </a:p>
                  </a:txBody>
                  <a:tcPr>
                    <a:solidFill>
                      <a:srgbClr val="EE775E"/>
                    </a:solidFill>
                  </a:tcPr>
                </a:tc>
                <a:extLst>
                  <a:ext uri="{0D108BD9-81ED-4DB2-BD59-A6C34878D82A}">
                    <a16:rowId xmlns:a16="http://schemas.microsoft.com/office/drawing/2014/main" val="2049942184"/>
                  </a:ext>
                </a:extLst>
              </a:tr>
              <a:tr h="176320">
                <a:tc vMerge="1">
                  <a:txBody>
                    <a:bodyPr/>
                    <a:lstStyle/>
                    <a:p>
                      <a:endParaRPr lang="en-GB"/>
                    </a:p>
                  </a:txBody>
                  <a:tcPr/>
                </a:tc>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dirty="0">
                          <a:solidFill>
                            <a:schemeClr val="dk1"/>
                          </a:solidFill>
                          <a:effectLst/>
                          <a:latin typeface="Montserrat" pitchFamily="2" charset="77"/>
                        </a:rPr>
                        <a:t>Estimated repair outcome: £1,500</a:t>
                      </a:r>
                      <a:endParaRPr lang="en-GB" sz="600" kern="1200" dirty="0">
                        <a:solidFill>
                          <a:schemeClr val="dk1"/>
                        </a:solidFill>
                        <a:effectLst/>
                        <a:latin typeface="Montserrat" pitchFamily="2" charset="77"/>
                        <a:ea typeface="+mn-ea"/>
                        <a:cs typeface="+mn-cs"/>
                      </a:endParaRPr>
                    </a:p>
                  </a:txBody>
                  <a:tcPr>
                    <a:solidFill>
                      <a:srgbClr val="70ACDF">
                        <a:alpha val="1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dirty="0">
                          <a:solidFill>
                            <a:schemeClr val="dk1"/>
                          </a:solidFill>
                          <a:effectLst/>
                          <a:latin typeface="Montserrat" pitchFamily="2" charset="77"/>
                        </a:rPr>
                        <a:t>Estimated hire outcome: £500</a:t>
                      </a:r>
                      <a:endParaRPr lang="en-GB" sz="600" kern="1200" dirty="0">
                        <a:solidFill>
                          <a:schemeClr val="dk1"/>
                        </a:solidFill>
                        <a:effectLst/>
                        <a:latin typeface="Montserrat" pitchFamily="2" charset="77"/>
                        <a:ea typeface="+mn-ea"/>
                        <a:cs typeface="+mn-cs"/>
                      </a:endParaRPr>
                    </a:p>
                  </a:txBody>
                  <a:tcPr>
                    <a:solidFill>
                      <a:srgbClr val="70ACDF">
                        <a:alpha val="10196"/>
                      </a:srgbClr>
                    </a:solidFill>
                  </a:tcPr>
                </a:tc>
                <a:tc>
                  <a:txBody>
                    <a:bodyPr/>
                    <a:lstStyle/>
                    <a:p>
                      <a:r>
                        <a:rPr lang="en-GB" sz="600" kern="1200" dirty="0">
                          <a:solidFill>
                            <a:schemeClr val="dk1"/>
                          </a:solidFill>
                          <a:effectLst/>
                          <a:latin typeface="Montserrat" pitchFamily="2" charset="77"/>
                        </a:rPr>
                        <a:t>Estimated Pi outcome: £3,000</a:t>
                      </a:r>
                      <a:endParaRPr lang="en-GB" sz="1600" dirty="0">
                        <a:latin typeface="Montserrat" pitchFamily="2" charset="77"/>
                      </a:endParaRPr>
                    </a:p>
                  </a:txBody>
                  <a:tcPr anchor="b">
                    <a:solidFill>
                      <a:srgbClr val="70ACDF">
                        <a:alpha val="10196"/>
                      </a:srgbClr>
                    </a:solidFill>
                  </a:tcPr>
                </a:tc>
                <a:tc vMerge="1">
                  <a:txBody>
                    <a:bodyPr/>
                    <a:lstStyle/>
                    <a:p>
                      <a:endParaRPr lang="en-GB"/>
                    </a:p>
                  </a:txBody>
                  <a:tcPr/>
                </a:tc>
                <a:extLst>
                  <a:ext uri="{0D108BD9-81ED-4DB2-BD59-A6C34878D82A}">
                    <a16:rowId xmlns:a16="http://schemas.microsoft.com/office/drawing/2014/main" val="3701513022"/>
                  </a:ext>
                </a:extLst>
              </a:tr>
              <a:tr h="840911">
                <a:tc rowSpan="2">
                  <a:txBody>
                    <a:bodyPr/>
                    <a:lstStyle/>
                    <a:p>
                      <a:pPr algn="ctr"/>
                      <a:r>
                        <a:rPr lang="en-GB" sz="800" dirty="0">
                          <a:latin typeface="Montserrat" pitchFamily="2" charset="77"/>
                        </a:rPr>
                        <a:t>Day</a:t>
                      </a:r>
                      <a:r>
                        <a:rPr lang="en-GB" sz="600" dirty="0">
                          <a:latin typeface="Montserrat" pitchFamily="2" charset="77"/>
                        </a:rPr>
                        <a:t> </a:t>
                      </a:r>
                    </a:p>
                    <a:p>
                      <a:pPr algn="ctr"/>
                      <a:r>
                        <a:rPr lang="en-GB" sz="1400" b="1" dirty="0">
                          <a:latin typeface="Montserrat" pitchFamily="2" charset="77"/>
                        </a:rPr>
                        <a:t>5</a:t>
                      </a:r>
                    </a:p>
                  </a:txBody>
                  <a:tcPr anchor="ctr"/>
                </a:tc>
                <a:tc rowSpan="2">
                  <a:txBody>
                    <a:bodyPr/>
                    <a:lstStyle/>
                    <a:p>
                      <a:pPr marL="0" algn="l" defTabSz="914400" rtl="0" eaLnBrk="1" latinLnBrk="0" hangingPunct="1"/>
                      <a:r>
                        <a:rPr lang="en-GB" sz="600" b="1" kern="1200" dirty="0">
                          <a:solidFill>
                            <a:schemeClr val="dk1"/>
                          </a:solidFill>
                          <a:effectLst/>
                          <a:latin typeface="Montserrat" pitchFamily="2" charset="77"/>
                        </a:rPr>
                        <a:t>METHOD: </a:t>
                      </a:r>
                      <a:r>
                        <a:rPr lang="en-GB" sz="600" kern="1200" dirty="0">
                          <a:solidFill>
                            <a:schemeClr val="dk1"/>
                          </a:solidFill>
                          <a:effectLst/>
                          <a:latin typeface="Montserrat" pitchFamily="2" charset="77"/>
                        </a:rPr>
                        <a:t>Over the phone by insured's fleet manager. Only name and registration number of</a:t>
                      </a:r>
                    </a:p>
                    <a:p>
                      <a:pPr marL="0" algn="l" defTabSz="914400" rtl="0" eaLnBrk="1" latinLnBrk="0" hangingPunct="1"/>
                      <a:r>
                        <a:rPr lang="en-GB" sz="600" kern="1200" dirty="0">
                          <a:solidFill>
                            <a:schemeClr val="dk1"/>
                          </a:solidFill>
                          <a:effectLst/>
                          <a:latin typeface="Montserrat" pitchFamily="2" charset="77"/>
                        </a:rPr>
                        <a:t>TP provided.</a:t>
                      </a:r>
                    </a:p>
                    <a:p>
                      <a:pPr marL="0" algn="l" defTabSz="914400" rtl="0" eaLnBrk="1" latinLnBrk="0" hangingPunct="1"/>
                      <a:r>
                        <a:rPr lang="en-GB" sz="600" b="1" kern="1200" dirty="0">
                          <a:solidFill>
                            <a:schemeClr val="dk1"/>
                          </a:solidFill>
                          <a:effectLst/>
                          <a:latin typeface="Montserrat" pitchFamily="2" charset="77"/>
                        </a:rPr>
                        <a:t>OUTCOME: </a:t>
                      </a:r>
                      <a:r>
                        <a:rPr lang="en-GB" sz="600" kern="1200" dirty="0">
                          <a:solidFill>
                            <a:schemeClr val="dk1"/>
                          </a:solidFill>
                          <a:effectLst/>
                          <a:latin typeface="Montserrat" pitchFamily="2" charset="77"/>
                        </a:rPr>
                        <a:t>Unable to talk to TP directly, we have to speak to TP Insurers.</a:t>
                      </a:r>
                      <a:endParaRPr lang="en-GB" sz="600" kern="1200" dirty="0">
                        <a:solidFill>
                          <a:schemeClr val="dk1"/>
                        </a:solidFill>
                        <a:effectLst/>
                        <a:latin typeface="Montserrat" pitchFamily="2" charset="77"/>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dirty="0">
                          <a:solidFill>
                            <a:schemeClr val="dk1"/>
                          </a:solidFill>
                          <a:effectLst/>
                          <a:latin typeface="Montserrat" pitchFamily="2" charset="77"/>
                        </a:rPr>
                        <a:t>TP has gone to their own insurers to arrange repairs. TP insurer does not apply their repairer discounts to claims where they can recover their money from another party as they would for a fault claim. As Allianz cannot negotiate a reduction in repair costs and rates, costs increase.</a:t>
                      </a:r>
                      <a:endParaRPr lang="en-GB" sz="600" kern="1200" dirty="0">
                        <a:solidFill>
                          <a:schemeClr val="dk1"/>
                        </a:solidFill>
                        <a:effectLst/>
                        <a:latin typeface="Montserrat" pitchFamily="2" charset="77"/>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dirty="0">
                          <a:solidFill>
                            <a:schemeClr val="dk1"/>
                          </a:solidFill>
                          <a:effectLst/>
                          <a:latin typeface="Montserrat" pitchFamily="2" charset="77"/>
                        </a:rPr>
                        <a:t>TP has been referred to a credit hire company by their insurers to get a hire car for the duration of time the vehicle is being repaired / replaced.</a:t>
                      </a:r>
                      <a:endParaRPr lang="en-GB" sz="600" kern="1200" dirty="0">
                        <a:solidFill>
                          <a:schemeClr val="dk1"/>
                        </a:solidFill>
                        <a:effectLst/>
                        <a:latin typeface="Montserrat" pitchFamily="2" charset="77"/>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dirty="0">
                          <a:solidFill>
                            <a:schemeClr val="dk1"/>
                          </a:solidFill>
                          <a:effectLst/>
                          <a:latin typeface="Montserrat" pitchFamily="2" charset="77"/>
                        </a:rPr>
                        <a:t>TP has instructed solicitors to pursue the injury </a:t>
                      </a:r>
                      <a:r>
                        <a:rPr lang="en-GB" sz="600" kern="1200" dirty="0" err="1">
                          <a:solidFill>
                            <a:schemeClr val="dk1"/>
                          </a:solidFill>
                          <a:effectLst/>
                          <a:latin typeface="Montserrat" pitchFamily="2" charset="77"/>
                        </a:rPr>
                        <a:t>daim</a:t>
                      </a:r>
                      <a:r>
                        <a:rPr lang="en-GB" sz="600" kern="1200" dirty="0">
                          <a:solidFill>
                            <a:schemeClr val="dk1"/>
                          </a:solidFill>
                          <a:effectLst/>
                          <a:latin typeface="Montserrat" pitchFamily="2" charset="77"/>
                        </a:rPr>
                        <a:t>. They have submitted a claim through the </a:t>
                      </a:r>
                      <a:r>
                        <a:rPr lang="en-GB" sz="600" kern="1200" dirty="0" err="1">
                          <a:solidFill>
                            <a:schemeClr val="dk1"/>
                          </a:solidFill>
                          <a:effectLst/>
                          <a:latin typeface="Montserrat" pitchFamily="2" charset="77"/>
                        </a:rPr>
                        <a:t>MOl</a:t>
                      </a:r>
                      <a:r>
                        <a:rPr lang="en-GB" sz="600" kern="1200" dirty="0">
                          <a:solidFill>
                            <a:schemeClr val="dk1"/>
                          </a:solidFill>
                          <a:effectLst/>
                          <a:latin typeface="Montserrat" pitchFamily="2" charset="77"/>
                        </a:rPr>
                        <a:t> Portal, arranged physiotherapy and commissioned a medical report.</a:t>
                      </a:r>
                      <a:endParaRPr lang="en-GB" sz="600" kern="1200" dirty="0">
                        <a:solidFill>
                          <a:schemeClr val="dk1"/>
                        </a:solidFill>
                        <a:effectLst/>
                        <a:latin typeface="Montserrat" pitchFamily="2" charset="77"/>
                        <a:ea typeface="+mn-ea"/>
                        <a:cs typeface="+mn-cs"/>
                      </a:endParaRPr>
                    </a:p>
                  </a:txBody>
                  <a:tcPr/>
                </a:tc>
                <a:tc rowSpan="2">
                  <a:txBody>
                    <a:bodyPr/>
                    <a:lstStyle/>
                    <a:p>
                      <a:r>
                        <a:rPr lang="en-GB" sz="800" b="1" dirty="0">
                          <a:solidFill>
                            <a:schemeClr val="bg1"/>
                          </a:solidFill>
                          <a:latin typeface="Montserrat" pitchFamily="2" charset="77"/>
                        </a:rPr>
                        <a:t>£7,500</a:t>
                      </a:r>
                    </a:p>
                  </a:txBody>
                  <a:tcPr>
                    <a:solidFill>
                      <a:srgbClr val="EE775E"/>
                    </a:solidFill>
                  </a:tcPr>
                </a:tc>
                <a:extLst>
                  <a:ext uri="{0D108BD9-81ED-4DB2-BD59-A6C34878D82A}">
                    <a16:rowId xmlns:a16="http://schemas.microsoft.com/office/drawing/2014/main" val="2987772806"/>
                  </a:ext>
                </a:extLst>
              </a:tr>
              <a:tr h="176320">
                <a:tc vMerge="1">
                  <a:txBody>
                    <a:bodyPr/>
                    <a:lstStyle/>
                    <a:p>
                      <a:endParaRPr lang="en-GB"/>
                    </a:p>
                  </a:txBody>
                  <a:tcPr/>
                </a:tc>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dirty="0">
                          <a:solidFill>
                            <a:schemeClr val="dk1"/>
                          </a:solidFill>
                          <a:effectLst/>
                          <a:latin typeface="Montserrat" pitchFamily="2" charset="77"/>
                        </a:rPr>
                        <a:t>Estimated repair outcome: £1,800</a:t>
                      </a:r>
                      <a:endParaRPr lang="en-GB" sz="600" kern="1200" dirty="0">
                        <a:solidFill>
                          <a:schemeClr val="dk1"/>
                        </a:solidFill>
                        <a:effectLst/>
                        <a:latin typeface="Montserrat" pitchFamily="2" charset="77"/>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dirty="0">
                          <a:solidFill>
                            <a:schemeClr val="dk1"/>
                          </a:solidFill>
                          <a:effectLst/>
                          <a:latin typeface="Montserrat" pitchFamily="2" charset="77"/>
                        </a:rPr>
                        <a:t>Estimated hire outcome: £1,700</a:t>
                      </a:r>
                      <a:endParaRPr lang="en-GB" sz="600" kern="1200" dirty="0">
                        <a:solidFill>
                          <a:schemeClr val="dk1"/>
                        </a:solidFill>
                        <a:effectLst/>
                        <a:latin typeface="Montserrat" pitchFamily="2" charset="77"/>
                        <a:ea typeface="+mn-ea"/>
                        <a:cs typeface="+mn-cs"/>
                      </a:endParaRPr>
                    </a:p>
                  </a:txBody>
                  <a:tcPr/>
                </a:tc>
                <a:tc>
                  <a:txBody>
                    <a:bodyPr/>
                    <a:lstStyle/>
                    <a:p>
                      <a:r>
                        <a:rPr lang="en-GB" sz="600" kern="1200" dirty="0">
                          <a:solidFill>
                            <a:schemeClr val="dk1"/>
                          </a:solidFill>
                          <a:effectLst/>
                          <a:latin typeface="Montserrat" pitchFamily="2" charset="77"/>
                        </a:rPr>
                        <a:t>Estimated Pl outcome: £4,000</a:t>
                      </a:r>
                      <a:endParaRPr lang="en-GB" sz="1600" dirty="0">
                        <a:latin typeface="Montserrat" pitchFamily="2" charset="77"/>
                      </a:endParaRPr>
                    </a:p>
                  </a:txBody>
                  <a:tcPr anchor="b"/>
                </a:tc>
                <a:tc vMerge="1">
                  <a:txBody>
                    <a:bodyPr/>
                    <a:lstStyle/>
                    <a:p>
                      <a:endParaRPr lang="en-GB"/>
                    </a:p>
                  </a:txBody>
                  <a:tcPr/>
                </a:tc>
                <a:extLst>
                  <a:ext uri="{0D108BD9-81ED-4DB2-BD59-A6C34878D82A}">
                    <a16:rowId xmlns:a16="http://schemas.microsoft.com/office/drawing/2014/main" val="3310537739"/>
                  </a:ext>
                </a:extLst>
              </a:tr>
              <a:tr h="840911">
                <a:tc rowSpan="2">
                  <a:txBody>
                    <a:bodyPr/>
                    <a:lstStyle/>
                    <a:p>
                      <a:pPr algn="ctr"/>
                      <a:r>
                        <a:rPr lang="en-GB" sz="800" dirty="0">
                          <a:latin typeface="Montserrat" pitchFamily="2" charset="77"/>
                        </a:rPr>
                        <a:t>Day</a:t>
                      </a:r>
                      <a:r>
                        <a:rPr lang="en-GB" sz="600" dirty="0">
                          <a:latin typeface="Montserrat" pitchFamily="2" charset="77"/>
                        </a:rPr>
                        <a:t> </a:t>
                      </a:r>
                    </a:p>
                    <a:p>
                      <a:pPr algn="ctr"/>
                      <a:r>
                        <a:rPr lang="en-GB" sz="1400" b="1" dirty="0">
                          <a:latin typeface="Montserrat" pitchFamily="2" charset="77"/>
                        </a:rPr>
                        <a:t>15</a:t>
                      </a:r>
                    </a:p>
                  </a:txBody>
                  <a:tcPr anchor="ctr"/>
                </a:tc>
                <a:tc rowSpan="2">
                  <a:txBody>
                    <a:bodyPr/>
                    <a:lstStyle/>
                    <a:p>
                      <a:pPr marL="0" algn="l" defTabSz="914400" rtl="0" eaLnBrk="1" latinLnBrk="0" hangingPunct="1"/>
                      <a:r>
                        <a:rPr lang="en-GB" sz="600" b="1" kern="1200" dirty="0">
                          <a:solidFill>
                            <a:schemeClr val="dk1"/>
                          </a:solidFill>
                          <a:effectLst/>
                          <a:latin typeface="Montserrat" pitchFamily="2" charset="77"/>
                        </a:rPr>
                        <a:t>METHOD: </a:t>
                      </a:r>
                      <a:r>
                        <a:rPr lang="en-GB" sz="600" kern="1200" dirty="0">
                          <a:solidFill>
                            <a:schemeClr val="dk1"/>
                          </a:solidFill>
                          <a:effectLst/>
                          <a:latin typeface="Montserrat" pitchFamily="2" charset="77"/>
                        </a:rPr>
                        <a:t>Email notification by insurance broker.</a:t>
                      </a:r>
                    </a:p>
                    <a:p>
                      <a:pPr marL="0" algn="l" defTabSz="914400" rtl="0" eaLnBrk="1" latinLnBrk="0" hangingPunct="1"/>
                      <a:r>
                        <a:rPr lang="en-GB" sz="600" kern="1200" dirty="0">
                          <a:solidFill>
                            <a:schemeClr val="dk1"/>
                          </a:solidFill>
                          <a:effectLst/>
                          <a:latin typeface="Montserrat" pitchFamily="2" charset="77"/>
                        </a:rPr>
                        <a:t>Claim form to follow with full details.</a:t>
                      </a:r>
                    </a:p>
                    <a:p>
                      <a:pPr marL="0" algn="l" defTabSz="914400" rtl="0" eaLnBrk="1" latinLnBrk="0" hangingPunct="1"/>
                      <a:r>
                        <a:rPr lang="en-GB" sz="600" b="1" kern="1200" dirty="0">
                          <a:solidFill>
                            <a:schemeClr val="dk1"/>
                          </a:solidFill>
                          <a:effectLst/>
                          <a:latin typeface="Montserrat" pitchFamily="2" charset="77"/>
                        </a:rPr>
                        <a:t>OUTCOME: </a:t>
                      </a:r>
                      <a:r>
                        <a:rPr lang="en-GB" sz="600" kern="1200" dirty="0">
                          <a:solidFill>
                            <a:schemeClr val="dk1"/>
                          </a:solidFill>
                          <a:effectLst/>
                          <a:latin typeface="Montserrat" pitchFamily="2" charset="77"/>
                        </a:rPr>
                        <a:t>We have to await accident report form to fully confirm validation and fault.</a:t>
                      </a:r>
                      <a:endParaRPr lang="en-GB" sz="600" kern="1200" dirty="0">
                        <a:solidFill>
                          <a:schemeClr val="dk1"/>
                        </a:solidFill>
                        <a:effectLst/>
                        <a:latin typeface="Montserrat" pitchFamily="2" charset="77"/>
                        <a:ea typeface="+mn-ea"/>
                        <a:cs typeface="+mn-cs"/>
                      </a:endParaRPr>
                    </a:p>
                  </a:txBody>
                  <a:tcPr/>
                </a:tc>
                <a:tc>
                  <a:txBody>
                    <a:bodyPr/>
                    <a:lstStyle/>
                    <a:p>
                      <a:r>
                        <a:rPr lang="en-GB" sz="600" kern="1200" dirty="0">
                          <a:solidFill>
                            <a:schemeClr val="dk1"/>
                          </a:solidFill>
                          <a:effectLst/>
                          <a:latin typeface="Montserrat" pitchFamily="2" charset="77"/>
                        </a:rPr>
                        <a:t>As we cannot confirm our position on liability, the TP insurers cannot waive the TP excess.</a:t>
                      </a:r>
                    </a:p>
                    <a:p>
                      <a:r>
                        <a:rPr lang="en-GB" sz="600" kern="1200" dirty="0">
                          <a:solidFill>
                            <a:schemeClr val="dk1"/>
                          </a:solidFill>
                          <a:effectLst/>
                          <a:latin typeface="Montserrat" pitchFamily="2" charset="77"/>
                        </a:rPr>
                        <a:t>The TP does not wish to pay their excess for an accident that is not their fault, so goes into credit repair, therefore can drive up costs as the vehicle is repaired on credit.</a:t>
                      </a:r>
                      <a:endParaRPr lang="en-GB" sz="600" kern="1200" dirty="0">
                        <a:solidFill>
                          <a:schemeClr val="dk1"/>
                        </a:solidFill>
                        <a:effectLst/>
                        <a:latin typeface="Montserrat" pitchFamily="2" charset="77"/>
                        <a:ea typeface="+mn-ea"/>
                        <a:cs typeface="+mn-cs"/>
                      </a:endParaRPr>
                    </a:p>
                  </a:txBody>
                  <a:tcPr/>
                </a:tc>
                <a:tc>
                  <a:txBody>
                    <a:bodyPr/>
                    <a:lstStyle/>
                    <a:p>
                      <a:r>
                        <a:rPr lang="en-GB" sz="600" kern="1200" dirty="0">
                          <a:solidFill>
                            <a:schemeClr val="dk1"/>
                          </a:solidFill>
                          <a:effectLst/>
                          <a:latin typeface="Montserrat" pitchFamily="2" charset="77"/>
                        </a:rPr>
                        <a:t>TP is in credit hire. Due to the delay in reporting there is an increased risk that we are unable to make a payment of hire within 30 days, resulting in penalty charges accruing.</a:t>
                      </a:r>
                      <a:endParaRPr lang="en-GB" sz="600" kern="1200" dirty="0">
                        <a:solidFill>
                          <a:schemeClr val="dk1"/>
                        </a:solidFill>
                        <a:effectLst/>
                        <a:latin typeface="Montserrat" pitchFamily="2" charset="77"/>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dirty="0">
                          <a:solidFill>
                            <a:schemeClr val="dk1"/>
                          </a:solidFill>
                          <a:effectLst/>
                          <a:latin typeface="Montserrat" pitchFamily="2" charset="77"/>
                        </a:rPr>
                        <a:t>There is an increased risk that Allianz cannot confirm their position on liability within the 15 days allowed for investigation in the </a:t>
                      </a:r>
                      <a:r>
                        <a:rPr lang="en-GB" sz="600" kern="1200" dirty="0" err="1">
                          <a:solidFill>
                            <a:schemeClr val="dk1"/>
                          </a:solidFill>
                          <a:effectLst/>
                          <a:latin typeface="Montserrat" pitchFamily="2" charset="77"/>
                        </a:rPr>
                        <a:t>MOl</a:t>
                      </a:r>
                      <a:r>
                        <a:rPr lang="en-GB" sz="600" kern="1200" dirty="0">
                          <a:solidFill>
                            <a:schemeClr val="dk1"/>
                          </a:solidFill>
                          <a:effectLst/>
                          <a:latin typeface="Montserrat" pitchFamily="2" charset="77"/>
                        </a:rPr>
                        <a:t> process, in which case it will drop out and costs will increase. The solicitors are likely to use a more experienced solicitor who may bring in more complex types of claim.</a:t>
                      </a:r>
                      <a:endParaRPr lang="en-GB" sz="600" kern="1200" dirty="0">
                        <a:solidFill>
                          <a:schemeClr val="dk1"/>
                        </a:solidFill>
                        <a:effectLst/>
                        <a:latin typeface="Montserrat" pitchFamily="2" charset="77"/>
                        <a:ea typeface="+mn-ea"/>
                        <a:cs typeface="+mn-cs"/>
                      </a:endParaRPr>
                    </a:p>
                  </a:txBody>
                  <a:tcPr/>
                </a:tc>
                <a:tc rowSpan="2">
                  <a:txBody>
                    <a:bodyPr/>
                    <a:lstStyle/>
                    <a:p>
                      <a:r>
                        <a:rPr lang="en-GB" sz="800" b="1" dirty="0">
                          <a:solidFill>
                            <a:schemeClr val="bg1"/>
                          </a:solidFill>
                          <a:latin typeface="Montserrat" pitchFamily="2" charset="77"/>
                        </a:rPr>
                        <a:t>£11,500</a:t>
                      </a:r>
                    </a:p>
                  </a:txBody>
                  <a:tcPr>
                    <a:solidFill>
                      <a:srgbClr val="EE775E"/>
                    </a:solidFill>
                  </a:tcPr>
                </a:tc>
                <a:extLst>
                  <a:ext uri="{0D108BD9-81ED-4DB2-BD59-A6C34878D82A}">
                    <a16:rowId xmlns:a16="http://schemas.microsoft.com/office/drawing/2014/main" val="2794769326"/>
                  </a:ext>
                </a:extLst>
              </a:tr>
              <a:tr h="176320">
                <a:tc vMerge="1">
                  <a:txBody>
                    <a:bodyPr/>
                    <a:lstStyle/>
                    <a:p>
                      <a:endParaRPr lang="en-GB"/>
                    </a:p>
                  </a:txBody>
                  <a:tcPr/>
                </a:tc>
                <a:tc vMerge="1">
                  <a:txBody>
                    <a:bodyPr/>
                    <a:lstStyle/>
                    <a:p>
                      <a:endParaRPr lang="en-GB"/>
                    </a:p>
                  </a:txBody>
                  <a:tcPr/>
                </a:tc>
                <a:tc>
                  <a:txBody>
                    <a:bodyPr/>
                    <a:lstStyle/>
                    <a:p>
                      <a:r>
                        <a:rPr lang="en-GB" sz="600" kern="1200" dirty="0">
                          <a:solidFill>
                            <a:schemeClr val="dk1"/>
                          </a:solidFill>
                          <a:effectLst/>
                          <a:latin typeface="Montserrat" pitchFamily="2" charset="77"/>
                        </a:rPr>
                        <a:t>Estimated repair outcome: £2,600</a:t>
                      </a:r>
                      <a:endParaRPr lang="en-GB" sz="1600" dirty="0">
                        <a:latin typeface="Montserrat" pitchFamily="2" charset="77"/>
                      </a:endParaRPr>
                    </a:p>
                  </a:txBody>
                  <a:tcPr/>
                </a:tc>
                <a:tc>
                  <a:txBody>
                    <a:bodyPr/>
                    <a:lstStyle/>
                    <a:p>
                      <a:r>
                        <a:rPr lang="en-GB" sz="600" kern="1200" dirty="0">
                          <a:solidFill>
                            <a:schemeClr val="dk1"/>
                          </a:solidFill>
                          <a:effectLst/>
                          <a:latin typeface="Montserrat" pitchFamily="2" charset="77"/>
                        </a:rPr>
                        <a:t>Estimated hire outcome: £1,700</a:t>
                      </a:r>
                      <a:endParaRPr lang="en-GB" sz="1600" dirty="0">
                        <a:latin typeface="Montserrat"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dirty="0">
                          <a:solidFill>
                            <a:schemeClr val="dk1"/>
                          </a:solidFill>
                          <a:effectLst/>
                          <a:latin typeface="Montserrat" pitchFamily="2" charset="77"/>
                        </a:rPr>
                        <a:t>Estimated Pl outcome: £6,500</a:t>
                      </a:r>
                      <a:endParaRPr lang="en-GB" sz="600" kern="1200" dirty="0">
                        <a:solidFill>
                          <a:schemeClr val="dk1"/>
                        </a:solidFill>
                        <a:effectLst/>
                        <a:latin typeface="Montserrat" pitchFamily="2" charset="77"/>
                        <a:ea typeface="+mn-ea"/>
                        <a:cs typeface="+mn-cs"/>
                      </a:endParaRPr>
                    </a:p>
                  </a:txBody>
                  <a:tcPr anchor="b"/>
                </a:tc>
                <a:tc vMerge="1">
                  <a:txBody>
                    <a:bodyPr/>
                    <a:lstStyle/>
                    <a:p>
                      <a:endParaRPr lang="en-GB"/>
                    </a:p>
                  </a:txBody>
                  <a:tcPr/>
                </a:tc>
                <a:extLst>
                  <a:ext uri="{0D108BD9-81ED-4DB2-BD59-A6C34878D82A}">
                    <a16:rowId xmlns:a16="http://schemas.microsoft.com/office/drawing/2014/main" val="101783890"/>
                  </a:ext>
                </a:extLst>
              </a:tr>
              <a:tr h="840911">
                <a:tc rowSpan="2">
                  <a:txBody>
                    <a:bodyPr/>
                    <a:lstStyle/>
                    <a:p>
                      <a:pPr algn="ctr"/>
                      <a:r>
                        <a:rPr lang="en-GB" sz="800" dirty="0">
                          <a:latin typeface="Montserrat" pitchFamily="2" charset="77"/>
                        </a:rPr>
                        <a:t>Day</a:t>
                      </a:r>
                      <a:r>
                        <a:rPr lang="en-GB" sz="600" dirty="0">
                          <a:latin typeface="Montserrat" pitchFamily="2" charset="77"/>
                        </a:rPr>
                        <a:t> </a:t>
                      </a:r>
                    </a:p>
                    <a:p>
                      <a:pPr algn="ctr"/>
                      <a:r>
                        <a:rPr lang="en-GB" sz="1400" b="1" dirty="0">
                          <a:latin typeface="Montserrat" pitchFamily="2" charset="77"/>
                        </a:rPr>
                        <a:t>30</a:t>
                      </a:r>
                    </a:p>
                  </a:txBody>
                  <a:tcPr anchor="ctr"/>
                </a:tc>
                <a:tc rowSpan="2">
                  <a:txBody>
                    <a:bodyPr/>
                    <a:lstStyle/>
                    <a:p>
                      <a:r>
                        <a:rPr lang="en-GB" sz="600" b="1" kern="1200" dirty="0">
                          <a:solidFill>
                            <a:schemeClr val="dk1"/>
                          </a:solidFill>
                          <a:effectLst/>
                          <a:latin typeface="Montserrat" pitchFamily="2" charset="77"/>
                        </a:rPr>
                        <a:t>METHOD: </a:t>
                      </a:r>
                      <a:r>
                        <a:rPr lang="en-GB" sz="600" kern="1200" dirty="0">
                          <a:solidFill>
                            <a:schemeClr val="dk1"/>
                          </a:solidFill>
                          <a:effectLst/>
                          <a:latin typeface="Montserrat" pitchFamily="2" charset="77"/>
                        </a:rPr>
                        <a:t>Claims notification received from the</a:t>
                      </a:r>
                    </a:p>
                    <a:p>
                      <a:r>
                        <a:rPr lang="en-GB" sz="600" kern="1200" dirty="0">
                          <a:solidFill>
                            <a:schemeClr val="dk1"/>
                          </a:solidFill>
                          <a:effectLst/>
                          <a:latin typeface="Montserrat" pitchFamily="2" charset="77"/>
                        </a:rPr>
                        <a:t>TP solicitors through the MOM Portal.</a:t>
                      </a:r>
                    </a:p>
                    <a:p>
                      <a:r>
                        <a:rPr lang="en-GB" sz="600" b="1" kern="1200" dirty="0">
                          <a:solidFill>
                            <a:schemeClr val="dk1"/>
                          </a:solidFill>
                          <a:effectLst/>
                          <a:latin typeface="Montserrat" pitchFamily="2" charset="77"/>
                        </a:rPr>
                        <a:t>OUTCOME: </a:t>
                      </a:r>
                      <a:r>
                        <a:rPr lang="en-GB" sz="600" kern="1200" dirty="0">
                          <a:solidFill>
                            <a:schemeClr val="dk1"/>
                          </a:solidFill>
                          <a:effectLst/>
                          <a:latin typeface="Montserrat" pitchFamily="2" charset="77"/>
                        </a:rPr>
                        <a:t>Numerous chasers for report from the customer's broker and no details received for three months. This puts the customer at risk in terms of cover provided.</a:t>
                      </a:r>
                      <a:endParaRPr lang="en-GB" sz="600" kern="1200" dirty="0">
                        <a:solidFill>
                          <a:schemeClr val="dk1"/>
                        </a:solidFill>
                        <a:effectLst/>
                        <a:latin typeface="Montserrat" pitchFamily="2" charset="77"/>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dirty="0">
                          <a:solidFill>
                            <a:schemeClr val="dk1"/>
                          </a:solidFill>
                          <a:effectLst/>
                          <a:latin typeface="Montserrat" pitchFamily="2" charset="77"/>
                        </a:rPr>
                        <a:t>Storage of the TP vehicle accrues due to Allianz being unable to confirm their position on both cover and liability. TP goes to a credit repairer.</a:t>
                      </a:r>
                      <a:endParaRPr lang="en-GB" sz="600" kern="1200" dirty="0">
                        <a:solidFill>
                          <a:schemeClr val="dk1"/>
                        </a:solidFill>
                        <a:effectLst/>
                        <a:latin typeface="Montserrat" pitchFamily="2" charset="77"/>
                        <a:ea typeface="+mn-ea"/>
                        <a:cs typeface="+mn-cs"/>
                      </a:endParaRPr>
                    </a:p>
                  </a:txBody>
                  <a:tcPr/>
                </a:tc>
                <a:tc>
                  <a:txBody>
                    <a:bodyPr/>
                    <a:lstStyle/>
                    <a:p>
                      <a:r>
                        <a:rPr lang="en-GB" sz="600" kern="1200" dirty="0">
                          <a:solidFill>
                            <a:schemeClr val="dk1"/>
                          </a:solidFill>
                          <a:effectLst/>
                          <a:latin typeface="Montserrat" pitchFamily="2" charset="77"/>
                        </a:rPr>
                        <a:t>As Allianz are unable to admit liability within 90 days, the hire charges fall into commercial rates.</a:t>
                      </a:r>
                    </a:p>
                    <a:p>
                      <a:r>
                        <a:rPr lang="en-GB" sz="600" kern="1200" dirty="0">
                          <a:solidFill>
                            <a:schemeClr val="dk1"/>
                          </a:solidFill>
                          <a:effectLst/>
                          <a:latin typeface="Montserrat" pitchFamily="2" charset="77"/>
                        </a:rPr>
                        <a:t>The period of hire is also greatly increased as</a:t>
                      </a:r>
                    </a:p>
                    <a:p>
                      <a:r>
                        <a:rPr lang="en-GB" sz="600" kern="1200" dirty="0">
                          <a:solidFill>
                            <a:schemeClr val="dk1"/>
                          </a:solidFill>
                          <a:effectLst/>
                          <a:latin typeface="Montserrat" pitchFamily="2" charset="77"/>
                        </a:rPr>
                        <a:t>Allianz cannot confirm cover or liability until the customer reports the matter.</a:t>
                      </a:r>
                      <a:endParaRPr lang="en-GB" sz="600" kern="1200" dirty="0">
                        <a:solidFill>
                          <a:schemeClr val="dk1"/>
                        </a:solidFill>
                        <a:effectLst/>
                        <a:latin typeface="Montserrat" pitchFamily="2" charset="77"/>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dirty="0">
                          <a:solidFill>
                            <a:schemeClr val="dk1"/>
                          </a:solidFill>
                          <a:effectLst/>
                          <a:latin typeface="Montserrat" pitchFamily="2" charset="77"/>
                        </a:rPr>
                        <a:t>Allianz cannot confirm liability within the 90 day investigation period permitted under the Pl protocol. As such the claim is passed to the TP's solicitor's litigation team to prepare the matter for court. All types of loss will be </a:t>
                      </a:r>
                      <a:r>
                        <a:rPr lang="en-GB" sz="600" kern="1200" dirty="0" err="1">
                          <a:solidFill>
                            <a:schemeClr val="dk1"/>
                          </a:solidFill>
                          <a:effectLst/>
                          <a:latin typeface="Montserrat" pitchFamily="2" charset="77"/>
                        </a:rPr>
                        <a:t>induded</a:t>
                      </a:r>
                      <a:r>
                        <a:rPr lang="en-GB" sz="600" kern="1200" dirty="0">
                          <a:solidFill>
                            <a:schemeClr val="dk1"/>
                          </a:solidFill>
                          <a:effectLst/>
                          <a:latin typeface="Montserrat" pitchFamily="2" charset="77"/>
                        </a:rPr>
                        <a:t> and damages maximised to increase costs.</a:t>
                      </a:r>
                    </a:p>
                    <a:p>
                      <a:endParaRPr lang="en-GB" sz="600" kern="1200" dirty="0">
                        <a:solidFill>
                          <a:schemeClr val="dk1"/>
                        </a:solidFill>
                        <a:effectLst/>
                        <a:latin typeface="Montserrat" pitchFamily="2" charset="77"/>
                        <a:ea typeface="+mn-ea"/>
                        <a:cs typeface="+mn-cs"/>
                      </a:endParaRPr>
                    </a:p>
                  </a:txBody>
                  <a:tcPr/>
                </a:tc>
                <a:tc rowSpan="2">
                  <a:txBody>
                    <a:bodyPr/>
                    <a:lstStyle/>
                    <a:p>
                      <a:r>
                        <a:rPr lang="en-GB" sz="800" b="1" dirty="0">
                          <a:solidFill>
                            <a:schemeClr val="bg1"/>
                          </a:solidFill>
                          <a:latin typeface="Montserrat" pitchFamily="2" charset="77"/>
                        </a:rPr>
                        <a:t>£20,000</a:t>
                      </a:r>
                    </a:p>
                  </a:txBody>
                  <a:tcPr>
                    <a:solidFill>
                      <a:srgbClr val="EE775E"/>
                    </a:solidFill>
                  </a:tcPr>
                </a:tc>
                <a:extLst>
                  <a:ext uri="{0D108BD9-81ED-4DB2-BD59-A6C34878D82A}">
                    <a16:rowId xmlns:a16="http://schemas.microsoft.com/office/drawing/2014/main" val="1607413880"/>
                  </a:ext>
                </a:extLst>
              </a:tr>
              <a:tr h="176320">
                <a:tc vMerge="1">
                  <a:txBody>
                    <a:bodyPr/>
                    <a:lstStyle/>
                    <a:p>
                      <a:endParaRPr lang="en-GB"/>
                    </a:p>
                  </a:txBody>
                  <a:tcPr/>
                </a:tc>
                <a:tc vMerge="1">
                  <a:txBody>
                    <a:bodyPr/>
                    <a:lstStyle/>
                    <a:p>
                      <a:endParaRPr lang="en-GB"/>
                    </a:p>
                  </a:txBody>
                  <a:tcPr/>
                </a:tc>
                <a:tc>
                  <a:txBody>
                    <a:bodyPr/>
                    <a:lstStyle/>
                    <a:p>
                      <a:r>
                        <a:rPr lang="en-GB" sz="600" kern="1200" dirty="0">
                          <a:solidFill>
                            <a:schemeClr val="dk1"/>
                          </a:solidFill>
                          <a:effectLst/>
                          <a:latin typeface="Montserrat" pitchFamily="2" charset="77"/>
                        </a:rPr>
                        <a:t>Estimated repair outcome: £4,000</a:t>
                      </a:r>
                      <a:endParaRPr lang="en-GB" sz="1600" dirty="0">
                        <a:latin typeface="Montserrat" pitchFamily="2" charset="77"/>
                      </a:endParaRPr>
                    </a:p>
                  </a:txBody>
                  <a:tcPr/>
                </a:tc>
                <a:tc>
                  <a:txBody>
                    <a:bodyPr/>
                    <a:lstStyle/>
                    <a:p>
                      <a:r>
                        <a:rPr lang="en-GB" sz="600" kern="1200" dirty="0">
                          <a:solidFill>
                            <a:schemeClr val="dk1"/>
                          </a:solidFill>
                          <a:effectLst/>
                          <a:latin typeface="Montserrat" pitchFamily="2" charset="77"/>
                        </a:rPr>
                        <a:t>Estimated hire outcome: £7,500</a:t>
                      </a:r>
                      <a:endParaRPr lang="en-GB" sz="1600" dirty="0">
                        <a:latin typeface="Montserrat"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dirty="0">
                          <a:solidFill>
                            <a:schemeClr val="dk1"/>
                          </a:solidFill>
                          <a:effectLst/>
                          <a:latin typeface="Montserrat" pitchFamily="2" charset="77"/>
                        </a:rPr>
                        <a:t>Estimated Pl outcome: £6,500</a:t>
                      </a:r>
                      <a:endParaRPr lang="en-GB" sz="600" kern="1200" dirty="0">
                        <a:solidFill>
                          <a:schemeClr val="dk1"/>
                        </a:solidFill>
                        <a:effectLst/>
                        <a:latin typeface="Montserrat" pitchFamily="2" charset="77"/>
                        <a:ea typeface="+mn-ea"/>
                        <a:cs typeface="+mn-cs"/>
                      </a:endParaRPr>
                    </a:p>
                  </a:txBody>
                  <a:tcPr anchor="b"/>
                </a:tc>
                <a:tc vMerge="1">
                  <a:txBody>
                    <a:bodyPr/>
                    <a:lstStyle/>
                    <a:p>
                      <a:endParaRPr lang="en-GB"/>
                    </a:p>
                  </a:txBody>
                  <a:tcPr/>
                </a:tc>
                <a:extLst>
                  <a:ext uri="{0D108BD9-81ED-4DB2-BD59-A6C34878D82A}">
                    <a16:rowId xmlns:a16="http://schemas.microsoft.com/office/drawing/2014/main" val="1913160562"/>
                  </a:ext>
                </a:extLst>
              </a:tr>
            </a:tbl>
          </a:graphicData>
        </a:graphic>
      </p:graphicFrame>
    </p:spTree>
    <p:extLst>
      <p:ext uri="{BB962C8B-B14F-4D97-AF65-F5344CB8AC3E}">
        <p14:creationId xmlns:p14="http://schemas.microsoft.com/office/powerpoint/2010/main" val="15225203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71DFAD-8403-D909-5BD3-9F62F796D8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12192000" cy="6858001"/>
          </a:xfrm>
          <a:prstGeom prst="rect">
            <a:avLst/>
          </a:prstGeom>
        </p:spPr>
      </p:pic>
      <p:pic>
        <p:nvPicPr>
          <p:cNvPr id="2" name="Picture 1">
            <a:extLst>
              <a:ext uri="{FF2B5EF4-FFF2-40B4-BE49-F238E27FC236}">
                <a16:creationId xmlns:a16="http://schemas.microsoft.com/office/drawing/2014/main" id="{B88DCF86-51C2-E373-DFF7-5C235F34EA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81342" y="5965994"/>
            <a:ext cx="2075780" cy="633983"/>
          </a:xfrm>
          <a:prstGeom prst="rect">
            <a:avLst/>
          </a:prstGeom>
        </p:spPr>
      </p:pic>
      <p:pic>
        <p:nvPicPr>
          <p:cNvPr id="4" name="Picture 3">
            <a:extLst>
              <a:ext uri="{FF2B5EF4-FFF2-40B4-BE49-F238E27FC236}">
                <a16:creationId xmlns:a16="http://schemas.microsoft.com/office/drawing/2014/main" id="{B0084F6E-658A-58EF-3447-AB6EE85AF4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050" y="6015893"/>
            <a:ext cx="1786703" cy="503255"/>
          </a:xfrm>
          <a:prstGeom prst="rect">
            <a:avLst/>
          </a:prstGeom>
        </p:spPr>
      </p:pic>
      <p:sp>
        <p:nvSpPr>
          <p:cNvPr id="7" name="Rounded Rectangle 6">
            <a:extLst>
              <a:ext uri="{FF2B5EF4-FFF2-40B4-BE49-F238E27FC236}">
                <a16:creationId xmlns:a16="http://schemas.microsoft.com/office/drawing/2014/main" id="{68C5D0BA-6ED3-F5B9-A47D-DE5ABA74320C}"/>
              </a:ext>
            </a:extLst>
          </p:cNvPr>
          <p:cNvSpPr/>
          <p:nvPr/>
        </p:nvSpPr>
        <p:spPr>
          <a:xfrm>
            <a:off x="-1" y="2714625"/>
            <a:ext cx="5272645" cy="1428750"/>
          </a:xfrm>
          <a:prstGeom prst="roundRect">
            <a:avLst>
              <a:gd name="adj" fmla="val 0"/>
            </a:avLst>
          </a:prstGeom>
          <a:solidFill>
            <a:srgbClr val="E065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b="1" dirty="0">
              <a:solidFill>
                <a:srgbClr val="F4F3ED"/>
              </a:solidFill>
              <a:latin typeface="Montserrat" pitchFamily="2" charset="77"/>
            </a:endParaRPr>
          </a:p>
        </p:txBody>
      </p:sp>
      <p:sp>
        <p:nvSpPr>
          <p:cNvPr id="5" name="TextBox 4">
            <a:extLst>
              <a:ext uri="{FF2B5EF4-FFF2-40B4-BE49-F238E27FC236}">
                <a16:creationId xmlns:a16="http://schemas.microsoft.com/office/drawing/2014/main" id="{16027182-6A40-34D8-5A17-CCCB30AD6D17}"/>
              </a:ext>
            </a:extLst>
          </p:cNvPr>
          <p:cNvSpPr txBox="1"/>
          <p:nvPr/>
        </p:nvSpPr>
        <p:spPr>
          <a:xfrm>
            <a:off x="529050" y="2920425"/>
            <a:ext cx="5764872" cy="584775"/>
          </a:xfrm>
          <a:prstGeom prst="rect">
            <a:avLst/>
          </a:prstGeom>
          <a:noFill/>
        </p:spPr>
        <p:txBody>
          <a:bodyPr wrap="square">
            <a:spAutoFit/>
          </a:bodyPr>
          <a:lstStyle/>
          <a:p>
            <a:r>
              <a:rPr lang="en-GB" sz="3200" dirty="0">
                <a:solidFill>
                  <a:schemeClr val="bg1"/>
                </a:solidFill>
                <a:latin typeface="Montserrat" pitchFamily="2" charset="77"/>
              </a:rPr>
              <a:t>Claims from others</a:t>
            </a:r>
          </a:p>
        </p:txBody>
      </p:sp>
      <p:sp>
        <p:nvSpPr>
          <p:cNvPr id="3" name="TextBox 2">
            <a:extLst>
              <a:ext uri="{FF2B5EF4-FFF2-40B4-BE49-F238E27FC236}">
                <a16:creationId xmlns:a16="http://schemas.microsoft.com/office/drawing/2014/main" id="{16C385DD-0A08-9ECD-8CE3-920CA3F32E6D}"/>
              </a:ext>
            </a:extLst>
          </p:cNvPr>
          <p:cNvSpPr txBox="1"/>
          <p:nvPr/>
        </p:nvSpPr>
        <p:spPr>
          <a:xfrm>
            <a:off x="545675" y="3469065"/>
            <a:ext cx="3626275" cy="400110"/>
          </a:xfrm>
          <a:prstGeom prst="rect">
            <a:avLst/>
          </a:prstGeom>
          <a:noFill/>
        </p:spPr>
        <p:txBody>
          <a:bodyPr wrap="square">
            <a:spAutoFit/>
          </a:bodyPr>
          <a:lstStyle/>
          <a:p>
            <a:r>
              <a:rPr lang="en-GB" sz="2000" dirty="0">
                <a:solidFill>
                  <a:schemeClr val="bg1"/>
                </a:solidFill>
                <a:latin typeface="Montserrat" pitchFamily="2" charset="77"/>
              </a:rPr>
              <a:t>Why do they happen?</a:t>
            </a:r>
          </a:p>
        </p:txBody>
      </p:sp>
    </p:spTree>
    <p:extLst>
      <p:ext uri="{BB962C8B-B14F-4D97-AF65-F5344CB8AC3E}">
        <p14:creationId xmlns:p14="http://schemas.microsoft.com/office/powerpoint/2010/main" val="14683126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55DC9C92-76E4-0FB6-51CF-D53DE7E9FB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20467" y="6102180"/>
            <a:ext cx="1794515" cy="548079"/>
          </a:xfrm>
          <a:prstGeom prst="rect">
            <a:avLst/>
          </a:prstGeom>
        </p:spPr>
      </p:pic>
      <p:pic>
        <p:nvPicPr>
          <p:cNvPr id="31" name="Picture 30">
            <a:extLst>
              <a:ext uri="{FF2B5EF4-FFF2-40B4-BE49-F238E27FC236}">
                <a16:creationId xmlns:a16="http://schemas.microsoft.com/office/drawing/2014/main" id="{F4922C79-901D-5EC5-A3C1-3DFFBCCA80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553" y="6102180"/>
            <a:ext cx="1544606" cy="435064"/>
          </a:xfrm>
          <a:prstGeom prst="rect">
            <a:avLst/>
          </a:prstGeom>
        </p:spPr>
      </p:pic>
      <p:grpSp>
        <p:nvGrpSpPr>
          <p:cNvPr id="2" name="Group 1">
            <a:extLst>
              <a:ext uri="{FF2B5EF4-FFF2-40B4-BE49-F238E27FC236}">
                <a16:creationId xmlns:a16="http://schemas.microsoft.com/office/drawing/2014/main" id="{F33ACCB2-EA97-5B90-14EE-8AEAB186931B}"/>
              </a:ext>
            </a:extLst>
          </p:cNvPr>
          <p:cNvGrpSpPr/>
          <p:nvPr/>
        </p:nvGrpSpPr>
        <p:grpSpPr>
          <a:xfrm>
            <a:off x="8520083" y="1890253"/>
            <a:ext cx="2597641" cy="3526535"/>
            <a:chOff x="1163683" y="1465079"/>
            <a:chExt cx="1882247" cy="2555323"/>
          </a:xfrm>
        </p:grpSpPr>
        <p:pic>
          <p:nvPicPr>
            <p:cNvPr id="5" name="Picture 4">
              <a:extLst>
                <a:ext uri="{FF2B5EF4-FFF2-40B4-BE49-F238E27FC236}">
                  <a16:creationId xmlns:a16="http://schemas.microsoft.com/office/drawing/2014/main" id="{7A9B3BDD-42D9-DDA6-2380-F00F0FC607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63683" y="1465079"/>
              <a:ext cx="1882247" cy="1989226"/>
            </a:xfrm>
            <a:prstGeom prst="rect">
              <a:avLst/>
            </a:prstGeom>
          </p:spPr>
        </p:pic>
        <p:sp>
          <p:nvSpPr>
            <p:cNvPr id="3" name="Rectangle 2">
              <a:extLst>
                <a:ext uri="{FF2B5EF4-FFF2-40B4-BE49-F238E27FC236}">
                  <a16:creationId xmlns:a16="http://schemas.microsoft.com/office/drawing/2014/main" id="{9DF5A9A2-90C1-F987-9393-43F4A64FDA7A}"/>
                </a:ext>
              </a:extLst>
            </p:cNvPr>
            <p:cNvSpPr/>
            <p:nvPr/>
          </p:nvSpPr>
          <p:spPr>
            <a:xfrm>
              <a:off x="1163683" y="1465079"/>
              <a:ext cx="1882247" cy="2555323"/>
            </a:xfrm>
            <a:prstGeom prst="rect">
              <a:avLst/>
            </a:prstGeom>
            <a:noFill/>
            <a:ln w="12700">
              <a:solidFill>
                <a:srgbClr val="00263E"/>
              </a:solidFill>
            </a:ln>
            <a:effectLst>
              <a:outerShdw blurRad="163067" dist="12700" dir="6060000" sx="102816" sy="102816" algn="ctr" rotWithShape="0">
                <a:srgbClr val="000000">
                  <a:alpha val="12579"/>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latin typeface="Montserrat" pitchFamily="2" charset="77"/>
              </a:endParaRPr>
            </a:p>
          </p:txBody>
        </p:sp>
        <p:sp>
          <p:nvSpPr>
            <p:cNvPr id="4" name="TextBox 3">
              <a:extLst>
                <a:ext uri="{FF2B5EF4-FFF2-40B4-BE49-F238E27FC236}">
                  <a16:creationId xmlns:a16="http://schemas.microsoft.com/office/drawing/2014/main" id="{C7EAA6A6-DA52-DDA4-203A-B75973DC50CE}"/>
                </a:ext>
              </a:extLst>
            </p:cNvPr>
            <p:cNvSpPr txBox="1"/>
            <p:nvPr/>
          </p:nvSpPr>
          <p:spPr>
            <a:xfrm>
              <a:off x="1423627" y="3587600"/>
              <a:ext cx="1289535" cy="267618"/>
            </a:xfrm>
            <a:prstGeom prst="rect">
              <a:avLst/>
            </a:prstGeom>
            <a:noFill/>
          </p:spPr>
          <p:txBody>
            <a:bodyPr wrap="none" rtlCol="0">
              <a:spAutoFit/>
            </a:bodyPr>
            <a:lstStyle/>
            <a:p>
              <a:r>
                <a:rPr lang="en-GB" dirty="0">
                  <a:latin typeface="Montserrat" pitchFamily="2" charset="77"/>
                </a:rPr>
                <a:t>Claims Costs ££</a:t>
              </a:r>
            </a:p>
          </p:txBody>
        </p:sp>
      </p:grpSp>
      <p:sp>
        <p:nvSpPr>
          <p:cNvPr id="18" name="Rounded Rectangle 17">
            <a:extLst>
              <a:ext uri="{FF2B5EF4-FFF2-40B4-BE49-F238E27FC236}">
                <a16:creationId xmlns:a16="http://schemas.microsoft.com/office/drawing/2014/main" id="{F39AF681-1CFC-5749-033F-527772B59BC4}"/>
              </a:ext>
            </a:extLst>
          </p:cNvPr>
          <p:cNvSpPr/>
          <p:nvPr/>
        </p:nvSpPr>
        <p:spPr>
          <a:xfrm>
            <a:off x="556260" y="0"/>
            <a:ext cx="2446020" cy="457200"/>
          </a:xfrm>
          <a:prstGeom prst="roundRect">
            <a:avLst>
              <a:gd name="adj" fmla="val 0"/>
            </a:avLst>
          </a:prstGeom>
          <a:solidFill>
            <a:srgbClr val="E06533">
              <a:alpha val="9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dirty="0">
                <a:solidFill>
                  <a:srgbClr val="F4F3ED"/>
                </a:solidFill>
                <a:latin typeface="Montserrat" pitchFamily="2" charset="77"/>
              </a:rPr>
              <a:t>Claims from others</a:t>
            </a:r>
          </a:p>
        </p:txBody>
      </p:sp>
      <p:sp>
        <p:nvSpPr>
          <p:cNvPr id="20" name="TextBox 19">
            <a:extLst>
              <a:ext uri="{FF2B5EF4-FFF2-40B4-BE49-F238E27FC236}">
                <a16:creationId xmlns:a16="http://schemas.microsoft.com/office/drawing/2014/main" id="{0C534BDE-C0B7-2FB6-DA8C-7106A3DC98A5}"/>
              </a:ext>
            </a:extLst>
          </p:cNvPr>
          <p:cNvSpPr txBox="1"/>
          <p:nvPr/>
        </p:nvSpPr>
        <p:spPr>
          <a:xfrm>
            <a:off x="857250" y="1021404"/>
            <a:ext cx="2821606" cy="523220"/>
          </a:xfrm>
          <a:prstGeom prst="rect">
            <a:avLst/>
          </a:prstGeom>
          <a:noFill/>
        </p:spPr>
        <p:txBody>
          <a:bodyPr wrap="none" rtlCol="0">
            <a:spAutoFit/>
          </a:bodyPr>
          <a:lstStyle/>
          <a:p>
            <a:r>
              <a:rPr lang="en-US" sz="2800" dirty="0">
                <a:solidFill>
                  <a:srgbClr val="3AB28B"/>
                </a:solidFill>
                <a:latin typeface="Montserrat"/>
              </a:rPr>
              <a:t>How claims arise</a:t>
            </a:r>
          </a:p>
        </p:txBody>
      </p:sp>
      <p:grpSp>
        <p:nvGrpSpPr>
          <p:cNvPr id="8" name="Group 7">
            <a:extLst>
              <a:ext uri="{FF2B5EF4-FFF2-40B4-BE49-F238E27FC236}">
                <a16:creationId xmlns:a16="http://schemas.microsoft.com/office/drawing/2014/main" id="{9CABE905-CAEA-1298-EB18-3A8A94CF8F5E}"/>
              </a:ext>
            </a:extLst>
          </p:cNvPr>
          <p:cNvGrpSpPr/>
          <p:nvPr/>
        </p:nvGrpSpPr>
        <p:grpSpPr>
          <a:xfrm>
            <a:off x="3994014" y="1890253"/>
            <a:ext cx="4371605" cy="3526535"/>
            <a:chOff x="3861754" y="1870374"/>
            <a:chExt cx="4371605" cy="3526535"/>
          </a:xfrm>
        </p:grpSpPr>
        <p:pic>
          <p:nvPicPr>
            <p:cNvPr id="6" name="Picture 5">
              <a:extLst>
                <a:ext uri="{FF2B5EF4-FFF2-40B4-BE49-F238E27FC236}">
                  <a16:creationId xmlns:a16="http://schemas.microsoft.com/office/drawing/2014/main" id="{20CCB178-2F6F-2423-1A20-EDD92E0813F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68014" y="1870374"/>
              <a:ext cx="4337577" cy="1230039"/>
            </a:xfrm>
            <a:prstGeom prst="rect">
              <a:avLst/>
            </a:prstGeom>
          </p:spPr>
        </p:pic>
        <p:grpSp>
          <p:nvGrpSpPr>
            <p:cNvPr id="23" name="Group 22">
              <a:extLst>
                <a:ext uri="{FF2B5EF4-FFF2-40B4-BE49-F238E27FC236}">
                  <a16:creationId xmlns:a16="http://schemas.microsoft.com/office/drawing/2014/main" id="{83487295-E320-042A-D565-DA98ABD364CF}"/>
                </a:ext>
              </a:extLst>
            </p:cNvPr>
            <p:cNvGrpSpPr/>
            <p:nvPr/>
          </p:nvGrpSpPr>
          <p:grpSpPr>
            <a:xfrm>
              <a:off x="3861754" y="3699174"/>
              <a:ext cx="4371605" cy="1697735"/>
              <a:chOff x="3689911" y="4138862"/>
              <a:chExt cx="4371605" cy="2368468"/>
            </a:xfrm>
          </p:grpSpPr>
          <p:pic>
            <p:nvPicPr>
              <p:cNvPr id="13" name="Picture 12">
                <a:extLst>
                  <a:ext uri="{FF2B5EF4-FFF2-40B4-BE49-F238E27FC236}">
                    <a16:creationId xmlns:a16="http://schemas.microsoft.com/office/drawing/2014/main" id="{FAE8FB42-7126-DF38-7EFB-8C33645AA30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665"/>
              <a:stretch/>
            </p:blipFill>
            <p:spPr>
              <a:xfrm>
                <a:off x="3689911" y="4138862"/>
                <a:ext cx="4371605" cy="1535192"/>
              </a:xfrm>
              <a:prstGeom prst="rect">
                <a:avLst/>
              </a:prstGeom>
            </p:spPr>
          </p:pic>
          <p:sp>
            <p:nvSpPr>
              <p:cNvPr id="22" name="TextBox 21">
                <a:extLst>
                  <a:ext uri="{FF2B5EF4-FFF2-40B4-BE49-F238E27FC236}">
                    <a16:creationId xmlns:a16="http://schemas.microsoft.com/office/drawing/2014/main" id="{F3F77A8A-FF53-2E0A-C0B1-198471F14791}"/>
                  </a:ext>
                </a:extLst>
              </p:cNvPr>
              <p:cNvSpPr txBox="1"/>
              <p:nvPr/>
            </p:nvSpPr>
            <p:spPr>
              <a:xfrm>
                <a:off x="4440859" y="5830794"/>
                <a:ext cx="3048004" cy="369332"/>
              </a:xfrm>
              <a:prstGeom prst="rect">
                <a:avLst/>
              </a:prstGeom>
              <a:noFill/>
            </p:spPr>
            <p:txBody>
              <a:bodyPr wrap="square" rtlCol="0">
                <a:spAutoFit/>
              </a:bodyPr>
              <a:lstStyle/>
              <a:p>
                <a:pPr algn="ctr"/>
                <a:r>
                  <a:rPr lang="en-GB" dirty="0">
                    <a:latin typeface="Montserrat" pitchFamily="2" charset="77"/>
                  </a:rPr>
                  <a:t>Frustrated Customers</a:t>
                </a:r>
              </a:p>
            </p:txBody>
          </p:sp>
          <p:sp>
            <p:nvSpPr>
              <p:cNvPr id="11" name="Rectangle 10">
                <a:extLst>
                  <a:ext uri="{FF2B5EF4-FFF2-40B4-BE49-F238E27FC236}">
                    <a16:creationId xmlns:a16="http://schemas.microsoft.com/office/drawing/2014/main" id="{D77580E6-D6F0-2247-CA0F-0CB9E5E1B957}"/>
                  </a:ext>
                </a:extLst>
              </p:cNvPr>
              <p:cNvSpPr/>
              <p:nvPr/>
            </p:nvSpPr>
            <p:spPr>
              <a:xfrm>
                <a:off x="3689912" y="4138862"/>
                <a:ext cx="4343902" cy="2368468"/>
              </a:xfrm>
              <a:prstGeom prst="rect">
                <a:avLst/>
              </a:prstGeom>
              <a:noFill/>
              <a:ln w="12700">
                <a:solidFill>
                  <a:srgbClr val="00263E"/>
                </a:solidFill>
              </a:ln>
              <a:effectLst>
                <a:outerShdw blurRad="163067" dist="12700" dir="6060000" sx="102816" sy="102816" algn="ctr" rotWithShape="0">
                  <a:srgbClr val="000000">
                    <a:alpha val="12579"/>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latin typeface="Montserrat" pitchFamily="2" charset="77"/>
                </a:endParaRPr>
              </a:p>
            </p:txBody>
          </p:sp>
        </p:grpSp>
        <p:sp>
          <p:nvSpPr>
            <p:cNvPr id="25" name="Rectangle 24">
              <a:extLst>
                <a:ext uri="{FF2B5EF4-FFF2-40B4-BE49-F238E27FC236}">
                  <a16:creationId xmlns:a16="http://schemas.microsoft.com/office/drawing/2014/main" id="{9A5B33C4-9F07-4E6A-4252-246973C4B687}"/>
                </a:ext>
              </a:extLst>
            </p:cNvPr>
            <p:cNvSpPr/>
            <p:nvPr/>
          </p:nvSpPr>
          <p:spPr>
            <a:xfrm>
              <a:off x="3861755" y="1870374"/>
              <a:ext cx="4343902" cy="1699200"/>
            </a:xfrm>
            <a:prstGeom prst="rect">
              <a:avLst/>
            </a:prstGeom>
            <a:noFill/>
            <a:ln w="12700">
              <a:solidFill>
                <a:srgbClr val="00263E"/>
              </a:solidFill>
            </a:ln>
            <a:effectLst>
              <a:outerShdw blurRad="163067" dist="12700" dir="6060000" sx="102816" sy="102816" algn="ctr" rotWithShape="0">
                <a:srgbClr val="000000">
                  <a:alpha val="12579"/>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latin typeface="Montserrat" pitchFamily="2" charset="77"/>
              </a:endParaRPr>
            </a:p>
          </p:txBody>
        </p:sp>
        <p:sp>
          <p:nvSpPr>
            <p:cNvPr id="27" name="TextBox 26">
              <a:extLst>
                <a:ext uri="{FF2B5EF4-FFF2-40B4-BE49-F238E27FC236}">
                  <a16:creationId xmlns:a16="http://schemas.microsoft.com/office/drawing/2014/main" id="{53EEFBF8-374B-4442-0C42-B4999FF987B7}"/>
                </a:ext>
              </a:extLst>
            </p:cNvPr>
            <p:cNvSpPr txBox="1"/>
            <p:nvPr/>
          </p:nvSpPr>
          <p:spPr>
            <a:xfrm>
              <a:off x="4523554" y="3125201"/>
              <a:ext cx="3048004" cy="369651"/>
            </a:xfrm>
            <a:prstGeom prst="rect">
              <a:avLst/>
            </a:prstGeom>
            <a:noFill/>
          </p:spPr>
          <p:txBody>
            <a:bodyPr wrap="square" rtlCol="0">
              <a:spAutoFit/>
            </a:bodyPr>
            <a:lstStyle/>
            <a:p>
              <a:pPr algn="ctr"/>
              <a:r>
                <a:rPr lang="en-GB" dirty="0">
                  <a:latin typeface="Montserrat" pitchFamily="2" charset="77"/>
                </a:rPr>
                <a:t>Injury</a:t>
              </a:r>
            </a:p>
          </p:txBody>
        </p:sp>
      </p:grpSp>
      <p:grpSp>
        <p:nvGrpSpPr>
          <p:cNvPr id="7" name="Group 6">
            <a:extLst>
              <a:ext uri="{FF2B5EF4-FFF2-40B4-BE49-F238E27FC236}">
                <a16:creationId xmlns:a16="http://schemas.microsoft.com/office/drawing/2014/main" id="{8E18C186-4840-E0A5-4A54-24BBE894894D}"/>
              </a:ext>
            </a:extLst>
          </p:cNvPr>
          <p:cNvGrpSpPr/>
          <p:nvPr/>
        </p:nvGrpSpPr>
        <p:grpSpPr>
          <a:xfrm>
            <a:off x="1325269" y="1890253"/>
            <a:ext cx="2486580" cy="3539430"/>
            <a:chOff x="785204" y="1870374"/>
            <a:chExt cx="2486580" cy="3539430"/>
          </a:xfrm>
        </p:grpSpPr>
        <p:sp>
          <p:nvSpPr>
            <p:cNvPr id="16" name="TextBox 15">
              <a:extLst>
                <a:ext uri="{FF2B5EF4-FFF2-40B4-BE49-F238E27FC236}">
                  <a16:creationId xmlns:a16="http://schemas.microsoft.com/office/drawing/2014/main" id="{BD4789DA-D6D5-1A52-5DA8-5A90D87D699C}"/>
                </a:ext>
              </a:extLst>
            </p:cNvPr>
            <p:cNvSpPr txBox="1"/>
            <p:nvPr/>
          </p:nvSpPr>
          <p:spPr>
            <a:xfrm>
              <a:off x="1506554" y="4274190"/>
              <a:ext cx="1061509" cy="461665"/>
            </a:xfrm>
            <a:prstGeom prst="rect">
              <a:avLst/>
            </a:prstGeom>
            <a:noFill/>
          </p:spPr>
          <p:txBody>
            <a:bodyPr wrap="none" rtlCol="0">
              <a:spAutoFit/>
            </a:bodyPr>
            <a:lstStyle/>
            <a:p>
              <a:r>
                <a:rPr lang="en-GB" sz="2400" dirty="0">
                  <a:latin typeface="Montserrat" pitchFamily="2" charset="77"/>
                </a:rPr>
                <a:t>Legal</a:t>
              </a:r>
            </a:p>
          </p:txBody>
        </p:sp>
        <p:pic>
          <p:nvPicPr>
            <p:cNvPr id="17" name="Picture 16">
              <a:extLst>
                <a:ext uri="{FF2B5EF4-FFF2-40B4-BE49-F238E27FC236}">
                  <a16:creationId xmlns:a16="http://schemas.microsoft.com/office/drawing/2014/main" id="{C967DECD-1638-9EC8-5FE2-8AE3B8F1FE6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85270" y="1870374"/>
              <a:ext cx="2486514" cy="2300579"/>
            </a:xfrm>
            <a:prstGeom prst="rect">
              <a:avLst/>
            </a:prstGeom>
          </p:spPr>
        </p:pic>
        <p:sp>
          <p:nvSpPr>
            <p:cNvPr id="21" name="TextBox 20">
              <a:extLst>
                <a:ext uri="{FF2B5EF4-FFF2-40B4-BE49-F238E27FC236}">
                  <a16:creationId xmlns:a16="http://schemas.microsoft.com/office/drawing/2014/main" id="{721A3D1F-6FA5-DCAD-BA27-149974D706FA}"/>
                </a:ext>
              </a:extLst>
            </p:cNvPr>
            <p:cNvSpPr txBox="1"/>
            <p:nvPr/>
          </p:nvSpPr>
          <p:spPr>
            <a:xfrm>
              <a:off x="967372" y="4735044"/>
              <a:ext cx="2149948" cy="369332"/>
            </a:xfrm>
            <a:prstGeom prst="rect">
              <a:avLst/>
            </a:prstGeom>
            <a:noFill/>
          </p:spPr>
          <p:txBody>
            <a:bodyPr wrap="none" rtlCol="0">
              <a:spAutoFit/>
            </a:bodyPr>
            <a:lstStyle/>
            <a:p>
              <a:r>
                <a:rPr lang="en-GB" dirty="0">
                  <a:latin typeface="Montserrat" pitchFamily="2" charset="77"/>
                </a:rPr>
                <a:t>Poor Site Control</a:t>
              </a:r>
            </a:p>
          </p:txBody>
        </p:sp>
        <p:sp>
          <p:nvSpPr>
            <p:cNvPr id="15" name="Rectangle 14">
              <a:extLst>
                <a:ext uri="{FF2B5EF4-FFF2-40B4-BE49-F238E27FC236}">
                  <a16:creationId xmlns:a16="http://schemas.microsoft.com/office/drawing/2014/main" id="{7FA6389E-D051-DF17-73B6-05520C038502}"/>
                </a:ext>
              </a:extLst>
            </p:cNvPr>
            <p:cNvSpPr/>
            <p:nvPr/>
          </p:nvSpPr>
          <p:spPr>
            <a:xfrm>
              <a:off x="785204" y="1884655"/>
              <a:ext cx="2486577" cy="3525149"/>
            </a:xfrm>
            <a:prstGeom prst="rect">
              <a:avLst/>
            </a:prstGeom>
            <a:noFill/>
            <a:ln w="12700">
              <a:solidFill>
                <a:srgbClr val="00263E"/>
              </a:solidFill>
            </a:ln>
            <a:effectLst>
              <a:outerShdw blurRad="163067" dist="12700" dir="6060000" sx="102816" sy="102816" algn="ctr" rotWithShape="0">
                <a:srgbClr val="000000">
                  <a:alpha val="12579"/>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latin typeface="Montserrat" pitchFamily="2" charset="77"/>
              </a:endParaRPr>
            </a:p>
          </p:txBody>
        </p:sp>
      </p:grpSp>
    </p:spTree>
    <p:extLst>
      <p:ext uri="{BB962C8B-B14F-4D97-AF65-F5344CB8AC3E}">
        <p14:creationId xmlns:p14="http://schemas.microsoft.com/office/powerpoint/2010/main" val="358605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F3F077B-5087-4EFE-81CB-ED2E09DE6670}"/>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7143" b="9537"/>
          <a:stretch/>
        </p:blipFill>
        <p:spPr>
          <a:xfrm>
            <a:off x="8620125" y="4454220"/>
            <a:ext cx="3571875" cy="2403780"/>
          </a:xfrm>
          <a:prstGeom prst="rect">
            <a:avLst/>
          </a:prstGeom>
        </p:spPr>
      </p:pic>
      <p:sp>
        <p:nvSpPr>
          <p:cNvPr id="16" name="Title 1">
            <a:extLst>
              <a:ext uri="{FF2B5EF4-FFF2-40B4-BE49-F238E27FC236}">
                <a16:creationId xmlns:a16="http://schemas.microsoft.com/office/drawing/2014/main" id="{DF5E73CC-69F5-AA9A-BD95-BA5E2CA0E5A8}"/>
              </a:ext>
            </a:extLst>
          </p:cNvPr>
          <p:cNvSpPr>
            <a:spLocks noGrp="1"/>
          </p:cNvSpPr>
          <p:nvPr>
            <p:ph type="title"/>
          </p:nvPr>
        </p:nvSpPr>
        <p:spPr>
          <a:xfrm>
            <a:off x="504000" y="496398"/>
            <a:ext cx="9045595" cy="432000"/>
          </a:xfrm>
        </p:spPr>
        <p:txBody>
          <a:bodyPr/>
          <a:lstStyle/>
          <a:p>
            <a:r>
              <a:rPr lang="en-GB" dirty="0">
                <a:latin typeface="Proxima Nova Black" panose="02000506030000020004" pitchFamily="50" charset="0"/>
              </a:rPr>
              <a:t>INTRODUCTION</a:t>
            </a:r>
          </a:p>
        </p:txBody>
      </p:sp>
      <p:sp>
        <p:nvSpPr>
          <p:cNvPr id="17" name="Text Placeholder 3">
            <a:extLst>
              <a:ext uri="{FF2B5EF4-FFF2-40B4-BE49-F238E27FC236}">
                <a16:creationId xmlns:a16="http://schemas.microsoft.com/office/drawing/2014/main" id="{4270B516-793B-53FF-0BE7-E2524CD91B45}"/>
              </a:ext>
            </a:extLst>
          </p:cNvPr>
          <p:cNvSpPr>
            <a:spLocks noGrp="1"/>
          </p:cNvSpPr>
          <p:nvPr>
            <p:ph type="body" sz="quarter" idx="16"/>
          </p:nvPr>
        </p:nvSpPr>
        <p:spPr>
          <a:xfrm>
            <a:off x="504000" y="921239"/>
            <a:ext cx="9045595" cy="399364"/>
          </a:xfrm>
        </p:spPr>
        <p:txBody>
          <a:bodyPr/>
          <a:lstStyle/>
          <a:p>
            <a:r>
              <a:rPr lang="en-GB" dirty="0">
                <a:latin typeface="Proxima Nova Black" panose="02000506030000020004" pitchFamily="50" charset="0"/>
              </a:rPr>
              <a:t>Leading H&amp;S – the foundations  </a:t>
            </a:r>
          </a:p>
        </p:txBody>
      </p:sp>
      <p:sp>
        <p:nvSpPr>
          <p:cNvPr id="7" name="Text Placeholder 2">
            <a:extLst>
              <a:ext uri="{FF2B5EF4-FFF2-40B4-BE49-F238E27FC236}">
                <a16:creationId xmlns:a16="http://schemas.microsoft.com/office/drawing/2014/main" id="{36B16E0D-BFB1-8700-D86D-513C319174C9}"/>
              </a:ext>
            </a:extLst>
          </p:cNvPr>
          <p:cNvSpPr>
            <a:spLocks noGrp="1"/>
          </p:cNvSpPr>
          <p:nvPr>
            <p:ph type="body" sz="quarter" idx="14"/>
          </p:nvPr>
        </p:nvSpPr>
        <p:spPr>
          <a:xfrm>
            <a:off x="907562" y="1519384"/>
            <a:ext cx="9446929" cy="4594033"/>
          </a:xfrm>
        </p:spPr>
        <p:txBody>
          <a:bodyPr/>
          <a:lstStyle/>
          <a:p>
            <a:pPr>
              <a:buFont typeface="Wingdings" panose="05000000000000000000" pitchFamily="2" charset="2"/>
              <a:buChar char="v"/>
            </a:pPr>
            <a:r>
              <a:rPr lang="en-GB" sz="3600" dirty="0">
                <a:latin typeface="Proxima Nova Rg" panose="02000506030000020004" pitchFamily="50" charset="0"/>
              </a:rPr>
              <a:t>The moral, legal and financial case</a:t>
            </a:r>
          </a:p>
          <a:p>
            <a:pPr>
              <a:buFont typeface="Wingdings" panose="05000000000000000000" pitchFamily="2" charset="2"/>
              <a:buChar char="v"/>
            </a:pPr>
            <a:r>
              <a:rPr lang="en-GB" sz="3600" dirty="0">
                <a:latin typeface="Proxima Nova Rg" panose="02000506030000020004" pitchFamily="50" charset="0"/>
              </a:rPr>
              <a:t>Plan</a:t>
            </a:r>
          </a:p>
          <a:p>
            <a:pPr>
              <a:buFont typeface="Wingdings" panose="05000000000000000000" pitchFamily="2" charset="2"/>
              <a:buChar char="v"/>
            </a:pPr>
            <a:r>
              <a:rPr lang="en-GB" sz="3600" dirty="0">
                <a:latin typeface="Proxima Nova Rg" panose="02000506030000020004" pitchFamily="50" charset="0"/>
              </a:rPr>
              <a:t>Do</a:t>
            </a:r>
          </a:p>
          <a:p>
            <a:pPr>
              <a:buFont typeface="Wingdings" panose="05000000000000000000" pitchFamily="2" charset="2"/>
              <a:buChar char="v"/>
            </a:pPr>
            <a:r>
              <a:rPr lang="en-GB" sz="3600" dirty="0">
                <a:latin typeface="Proxima Nova Rg" panose="02000506030000020004" pitchFamily="50" charset="0"/>
              </a:rPr>
              <a:t>Check </a:t>
            </a:r>
          </a:p>
          <a:p>
            <a:pPr>
              <a:buFont typeface="Wingdings" panose="05000000000000000000" pitchFamily="2" charset="2"/>
              <a:buChar char="v"/>
            </a:pPr>
            <a:r>
              <a:rPr lang="en-GB" sz="3600" dirty="0">
                <a:latin typeface="Proxima Nova Rg" panose="02000506030000020004" pitchFamily="50" charset="0"/>
              </a:rPr>
              <a:t>Act </a:t>
            </a:r>
          </a:p>
          <a:p>
            <a:pPr>
              <a:buFont typeface="Wingdings" panose="05000000000000000000" pitchFamily="2" charset="2"/>
              <a:buChar char="v"/>
            </a:pPr>
            <a:r>
              <a:rPr lang="en-GB" sz="3600" dirty="0">
                <a:latin typeface="Proxima Nova Rg" panose="02000506030000020004" pitchFamily="50" charset="0"/>
              </a:rPr>
              <a:t>Take away/ personal commitment</a:t>
            </a:r>
          </a:p>
          <a:p>
            <a:pPr>
              <a:buFont typeface="Wingdings" panose="05000000000000000000" pitchFamily="2" charset="2"/>
              <a:buChar char="v"/>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spTree>
    <p:extLst>
      <p:ext uri="{BB962C8B-B14F-4D97-AF65-F5344CB8AC3E}">
        <p14:creationId xmlns:p14="http://schemas.microsoft.com/office/powerpoint/2010/main" val="155963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55DC9C92-76E4-0FB6-51CF-D53DE7E9FB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20467" y="6102180"/>
            <a:ext cx="1794515" cy="548079"/>
          </a:xfrm>
          <a:prstGeom prst="rect">
            <a:avLst/>
          </a:prstGeom>
        </p:spPr>
      </p:pic>
      <p:pic>
        <p:nvPicPr>
          <p:cNvPr id="31" name="Picture 30">
            <a:extLst>
              <a:ext uri="{FF2B5EF4-FFF2-40B4-BE49-F238E27FC236}">
                <a16:creationId xmlns:a16="http://schemas.microsoft.com/office/drawing/2014/main" id="{F4922C79-901D-5EC5-A3C1-3DFFBCCA80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553" y="6102180"/>
            <a:ext cx="1544606" cy="435064"/>
          </a:xfrm>
          <a:prstGeom prst="rect">
            <a:avLst/>
          </a:prstGeom>
        </p:spPr>
      </p:pic>
      <p:sp>
        <p:nvSpPr>
          <p:cNvPr id="18" name="Rounded Rectangle 17">
            <a:extLst>
              <a:ext uri="{FF2B5EF4-FFF2-40B4-BE49-F238E27FC236}">
                <a16:creationId xmlns:a16="http://schemas.microsoft.com/office/drawing/2014/main" id="{F39AF681-1CFC-5749-033F-527772B59BC4}"/>
              </a:ext>
            </a:extLst>
          </p:cNvPr>
          <p:cNvSpPr/>
          <p:nvPr/>
        </p:nvSpPr>
        <p:spPr>
          <a:xfrm>
            <a:off x="556260" y="0"/>
            <a:ext cx="2446020" cy="457200"/>
          </a:xfrm>
          <a:prstGeom prst="roundRect">
            <a:avLst>
              <a:gd name="adj" fmla="val 0"/>
            </a:avLst>
          </a:prstGeom>
          <a:solidFill>
            <a:srgbClr val="E06533">
              <a:alpha val="9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dirty="0">
                <a:solidFill>
                  <a:srgbClr val="F4F3ED"/>
                </a:solidFill>
                <a:latin typeface="Montserrat" pitchFamily="2" charset="77"/>
              </a:rPr>
              <a:t>Claims from others</a:t>
            </a:r>
          </a:p>
        </p:txBody>
      </p:sp>
      <p:sp>
        <p:nvSpPr>
          <p:cNvPr id="20" name="TextBox 19">
            <a:extLst>
              <a:ext uri="{FF2B5EF4-FFF2-40B4-BE49-F238E27FC236}">
                <a16:creationId xmlns:a16="http://schemas.microsoft.com/office/drawing/2014/main" id="{0C534BDE-C0B7-2FB6-DA8C-7106A3DC98A5}"/>
              </a:ext>
            </a:extLst>
          </p:cNvPr>
          <p:cNvSpPr txBox="1"/>
          <p:nvPr/>
        </p:nvSpPr>
        <p:spPr>
          <a:xfrm>
            <a:off x="623356" y="3018080"/>
            <a:ext cx="2821606" cy="523220"/>
          </a:xfrm>
          <a:prstGeom prst="rect">
            <a:avLst/>
          </a:prstGeom>
          <a:noFill/>
        </p:spPr>
        <p:txBody>
          <a:bodyPr wrap="none" rtlCol="0">
            <a:spAutoFit/>
          </a:bodyPr>
          <a:lstStyle/>
          <a:p>
            <a:r>
              <a:rPr lang="en-US" sz="2800" dirty="0">
                <a:solidFill>
                  <a:srgbClr val="3AB28B"/>
                </a:solidFill>
                <a:latin typeface="Montserrat"/>
              </a:rPr>
              <a:t>How claims arise</a:t>
            </a:r>
          </a:p>
        </p:txBody>
      </p:sp>
      <p:pic>
        <p:nvPicPr>
          <p:cNvPr id="10" name="Picture 9">
            <a:extLst>
              <a:ext uri="{FF2B5EF4-FFF2-40B4-BE49-F238E27FC236}">
                <a16:creationId xmlns:a16="http://schemas.microsoft.com/office/drawing/2014/main" id="{064390F6-3749-9F42-F101-EC44C20A04C4}"/>
              </a:ext>
            </a:extLst>
          </p:cNvPr>
          <p:cNvPicPr>
            <a:picLocks noChangeAspect="1"/>
          </p:cNvPicPr>
          <p:nvPr/>
        </p:nvPicPr>
        <p:blipFill>
          <a:blip r:embed="rId4"/>
          <a:stretch>
            <a:fillRect/>
          </a:stretch>
        </p:blipFill>
        <p:spPr>
          <a:xfrm>
            <a:off x="626272" y="560828"/>
            <a:ext cx="4113368" cy="5344672"/>
          </a:xfrm>
          <a:prstGeom prst="rect">
            <a:avLst/>
          </a:prstGeom>
        </p:spPr>
      </p:pic>
      <p:pic>
        <p:nvPicPr>
          <p:cNvPr id="1026" name="Picture 4">
            <a:extLst>
              <a:ext uri="{FF2B5EF4-FFF2-40B4-BE49-F238E27FC236}">
                <a16:creationId xmlns:a16="http://schemas.microsoft.com/office/drawing/2014/main" id="{E512E5CC-BB02-BEFA-3666-C9CBBE884D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5517" y="736515"/>
            <a:ext cx="5303837"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47160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DF4436EB-5A04-13E5-5375-B2BC6E0651DA}"/>
              </a:ext>
            </a:extLst>
          </p:cNvPr>
          <p:cNvSpPr/>
          <p:nvPr/>
        </p:nvSpPr>
        <p:spPr>
          <a:xfrm>
            <a:off x="780877" y="2053388"/>
            <a:ext cx="4447615" cy="3507053"/>
          </a:xfrm>
          <a:prstGeom prst="roundRect">
            <a:avLst>
              <a:gd name="adj" fmla="val 0"/>
            </a:avLst>
          </a:prstGeom>
          <a:solidFill>
            <a:srgbClr val="3AB28B">
              <a:alpha val="2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b="1" dirty="0">
              <a:solidFill>
                <a:srgbClr val="F4F3ED"/>
              </a:solidFill>
              <a:latin typeface="Montserrat" pitchFamily="2" charset="77"/>
            </a:endParaRPr>
          </a:p>
        </p:txBody>
      </p:sp>
      <p:sp>
        <p:nvSpPr>
          <p:cNvPr id="4" name="TextBox 3">
            <a:extLst>
              <a:ext uri="{FF2B5EF4-FFF2-40B4-BE49-F238E27FC236}">
                <a16:creationId xmlns:a16="http://schemas.microsoft.com/office/drawing/2014/main" id="{5A77765D-6163-7615-7CE5-5D6E479B5B91}"/>
              </a:ext>
            </a:extLst>
          </p:cNvPr>
          <p:cNvSpPr txBox="1"/>
          <p:nvPr/>
        </p:nvSpPr>
        <p:spPr>
          <a:xfrm>
            <a:off x="780877" y="1297559"/>
            <a:ext cx="4685203" cy="523220"/>
          </a:xfrm>
          <a:prstGeom prst="rect">
            <a:avLst/>
          </a:prstGeom>
          <a:noFill/>
        </p:spPr>
        <p:txBody>
          <a:bodyPr wrap="square">
            <a:spAutoFit/>
          </a:bodyPr>
          <a:lstStyle/>
          <a:p>
            <a:pPr marL="0" indent="0">
              <a:buNone/>
            </a:pPr>
            <a:r>
              <a:rPr lang="en-US" sz="2800" b="1" dirty="0">
                <a:solidFill>
                  <a:srgbClr val="3AB28B"/>
                </a:solidFill>
                <a:latin typeface="Montserrat" pitchFamily="2" charset="77"/>
              </a:rPr>
              <a:t>Your claims support</a:t>
            </a:r>
          </a:p>
        </p:txBody>
      </p:sp>
      <p:sp>
        <p:nvSpPr>
          <p:cNvPr id="6" name="TextBox 5">
            <a:extLst>
              <a:ext uri="{FF2B5EF4-FFF2-40B4-BE49-F238E27FC236}">
                <a16:creationId xmlns:a16="http://schemas.microsoft.com/office/drawing/2014/main" id="{59803FB3-B9A4-BA23-D278-5EB9A57BC2D2}"/>
              </a:ext>
            </a:extLst>
          </p:cNvPr>
          <p:cNvSpPr txBox="1"/>
          <p:nvPr/>
        </p:nvSpPr>
        <p:spPr>
          <a:xfrm>
            <a:off x="1044897" y="2267232"/>
            <a:ext cx="3872217" cy="3293209"/>
          </a:xfrm>
          <a:prstGeom prst="rect">
            <a:avLst/>
          </a:prstGeom>
          <a:noFill/>
          <a:ln>
            <a:noFill/>
          </a:ln>
        </p:spPr>
        <p:txBody>
          <a:bodyPr wrap="square" rtlCol="0">
            <a:spAutoFit/>
          </a:bodyPr>
          <a:lstStyle/>
          <a:p>
            <a:pPr marL="285750" indent="-285750">
              <a:buFont typeface="Arial" panose="020B0604020202020204" pitchFamily="34" charset="0"/>
              <a:buChar char="•"/>
            </a:pPr>
            <a:r>
              <a:rPr lang="en-US" sz="1400" dirty="0">
                <a:latin typeface="Montserrat" pitchFamily="2" charset="77"/>
              </a:rPr>
              <a:t>Claims handling agents are appointed by Persimmon to manage all the claims you receive </a:t>
            </a:r>
          </a:p>
          <a:p>
            <a:pPr marL="285750" indent="-285750">
              <a:buFont typeface="Arial" panose="020B0604020202020204" pitchFamily="34" charset="0"/>
              <a:buChar char="•"/>
            </a:pPr>
            <a:endParaRPr lang="en-US" sz="1400" dirty="0">
              <a:latin typeface="Montserrat" pitchFamily="2" charset="77"/>
            </a:endParaRPr>
          </a:p>
          <a:p>
            <a:pPr marL="285750" indent="-285750">
              <a:buFont typeface="Arial" panose="020B0604020202020204" pitchFamily="34" charset="0"/>
              <a:buChar char="•"/>
            </a:pPr>
            <a:r>
              <a:rPr lang="en-US" sz="1400" dirty="0">
                <a:latin typeface="Montserrat" pitchFamily="2" charset="77"/>
              </a:rPr>
              <a:t>They are your nominated teams and are </a:t>
            </a:r>
            <a:r>
              <a:rPr lang="en-US" sz="1400" u="sng" dirty="0">
                <a:latin typeface="Montserrat" pitchFamily="2" charset="77"/>
              </a:rPr>
              <a:t>working for your best interest</a:t>
            </a:r>
          </a:p>
          <a:p>
            <a:pPr marL="285750" indent="-285750">
              <a:buFont typeface="Arial" panose="020B0604020202020204" pitchFamily="34" charset="0"/>
              <a:buChar char="•"/>
            </a:pPr>
            <a:endParaRPr lang="en-US" sz="1400" dirty="0">
              <a:latin typeface="Montserrat" pitchFamily="2" charset="77"/>
            </a:endParaRPr>
          </a:p>
          <a:p>
            <a:pPr marL="285750" indent="-285750">
              <a:buFont typeface="Arial" panose="020B0604020202020204" pitchFamily="34" charset="0"/>
              <a:buChar char="•"/>
            </a:pPr>
            <a:r>
              <a:rPr lang="en-US" sz="1400" dirty="0">
                <a:latin typeface="Montserrat" pitchFamily="2" charset="77"/>
              </a:rPr>
              <a:t>They will advise on best strategies re defense, part offer, full offer, court attendances and amounts</a:t>
            </a:r>
          </a:p>
          <a:p>
            <a:pPr marL="285750" indent="-285750">
              <a:buFont typeface="Arial" panose="020B0604020202020204" pitchFamily="34" charset="0"/>
              <a:buChar char="•"/>
            </a:pPr>
            <a:endParaRPr lang="en-US" sz="1400" dirty="0">
              <a:latin typeface="Montserrat" pitchFamily="2" charset="77"/>
            </a:endParaRPr>
          </a:p>
          <a:p>
            <a:pPr marL="285750" indent="-285750">
              <a:buFont typeface="Arial" panose="020B0604020202020204" pitchFamily="34" charset="0"/>
              <a:buChar char="•"/>
            </a:pPr>
            <a:r>
              <a:rPr lang="en-US" sz="1400" dirty="0">
                <a:latin typeface="Montserrat" pitchFamily="2" charset="77"/>
              </a:rPr>
              <a:t>Important to let agents bring to settle on your behalf – “arms in a mangle” hinder settlement and increase costs</a:t>
            </a:r>
          </a:p>
          <a:p>
            <a:pPr marL="285750" indent="-285750">
              <a:buFont typeface="Arial" panose="020B0604020202020204" pitchFamily="34" charset="0"/>
              <a:buChar char="•"/>
            </a:pPr>
            <a:endParaRPr lang="en-GB" sz="1200" dirty="0">
              <a:latin typeface="Montserrat" pitchFamily="2" charset="77"/>
            </a:endParaRPr>
          </a:p>
        </p:txBody>
      </p:sp>
      <p:sp>
        <p:nvSpPr>
          <p:cNvPr id="7" name="Rounded Rectangle 6">
            <a:extLst>
              <a:ext uri="{FF2B5EF4-FFF2-40B4-BE49-F238E27FC236}">
                <a16:creationId xmlns:a16="http://schemas.microsoft.com/office/drawing/2014/main" id="{02789FBB-873E-8D8B-E85B-F0F67FFC351C}"/>
              </a:ext>
            </a:extLst>
          </p:cNvPr>
          <p:cNvSpPr/>
          <p:nvPr/>
        </p:nvSpPr>
        <p:spPr>
          <a:xfrm>
            <a:off x="556260" y="0"/>
            <a:ext cx="2446020" cy="457200"/>
          </a:xfrm>
          <a:prstGeom prst="roundRect">
            <a:avLst>
              <a:gd name="adj" fmla="val 0"/>
            </a:avLst>
          </a:prstGeom>
          <a:solidFill>
            <a:srgbClr val="E06533">
              <a:alpha val="9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dirty="0">
                <a:solidFill>
                  <a:srgbClr val="F4F3ED"/>
                </a:solidFill>
                <a:latin typeface="Montserrat" pitchFamily="2" charset="77"/>
              </a:rPr>
              <a:t>Claims from others</a:t>
            </a:r>
          </a:p>
        </p:txBody>
      </p:sp>
      <p:pic>
        <p:nvPicPr>
          <p:cNvPr id="9" name="Picture 8">
            <a:extLst>
              <a:ext uri="{FF2B5EF4-FFF2-40B4-BE49-F238E27FC236}">
                <a16:creationId xmlns:a16="http://schemas.microsoft.com/office/drawing/2014/main" id="{C7D0E3DB-77EC-C031-DF07-512C572D5D93}"/>
              </a:ext>
            </a:extLst>
          </p:cNvPr>
          <p:cNvPicPr>
            <a:picLocks noChangeAspect="1"/>
          </p:cNvPicPr>
          <p:nvPr/>
        </p:nvPicPr>
        <p:blipFill>
          <a:blip r:embed="rId3"/>
          <a:stretch>
            <a:fillRect/>
          </a:stretch>
        </p:blipFill>
        <p:spPr>
          <a:xfrm>
            <a:off x="6168834" y="1528000"/>
            <a:ext cx="1992923" cy="365369"/>
          </a:xfrm>
          <a:prstGeom prst="rect">
            <a:avLst/>
          </a:prstGeom>
        </p:spPr>
      </p:pic>
      <p:pic>
        <p:nvPicPr>
          <p:cNvPr id="13" name="Picture 12" descr="A blue and white logo&#10;&#10;Description automatically generated">
            <a:extLst>
              <a:ext uri="{FF2B5EF4-FFF2-40B4-BE49-F238E27FC236}">
                <a16:creationId xmlns:a16="http://schemas.microsoft.com/office/drawing/2014/main" id="{30E36139-735C-545A-1476-D07CDF876B9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43390" y="1420709"/>
            <a:ext cx="1875449" cy="531575"/>
          </a:xfrm>
          <a:prstGeom prst="rect">
            <a:avLst/>
          </a:prstGeom>
        </p:spPr>
      </p:pic>
      <p:pic>
        <p:nvPicPr>
          <p:cNvPr id="15" name="Picture 14" descr="A blue and black logo&#10;&#10;Description automatically generated">
            <a:extLst>
              <a:ext uri="{FF2B5EF4-FFF2-40B4-BE49-F238E27FC236}">
                <a16:creationId xmlns:a16="http://schemas.microsoft.com/office/drawing/2014/main" id="{F4A37FDA-7E0B-7214-68DB-0DAED819D4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26604" y="4284339"/>
            <a:ext cx="1677382" cy="416192"/>
          </a:xfrm>
          <a:prstGeom prst="rect">
            <a:avLst/>
          </a:prstGeom>
        </p:spPr>
      </p:pic>
      <p:pic>
        <p:nvPicPr>
          <p:cNvPr id="16" name="Picture 15">
            <a:extLst>
              <a:ext uri="{FF2B5EF4-FFF2-40B4-BE49-F238E27FC236}">
                <a16:creationId xmlns:a16="http://schemas.microsoft.com/office/drawing/2014/main" id="{1BA25347-0DF8-0433-E77D-6F2B067E5FF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84676" y="4175088"/>
            <a:ext cx="2192877" cy="669747"/>
          </a:xfrm>
          <a:prstGeom prst="rect">
            <a:avLst/>
          </a:prstGeom>
        </p:spPr>
      </p:pic>
      <p:sp>
        <p:nvSpPr>
          <p:cNvPr id="17" name="Shape 395">
            <a:extLst>
              <a:ext uri="{FF2B5EF4-FFF2-40B4-BE49-F238E27FC236}">
                <a16:creationId xmlns:a16="http://schemas.microsoft.com/office/drawing/2014/main" id="{4C016432-5CB8-63E3-75AC-3B70DAC63718}"/>
              </a:ext>
            </a:extLst>
          </p:cNvPr>
          <p:cNvSpPr/>
          <p:nvPr/>
        </p:nvSpPr>
        <p:spPr>
          <a:xfrm>
            <a:off x="6227571" y="2103793"/>
            <a:ext cx="1875449" cy="259686"/>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ctr">
            <a:spAutoFit/>
          </a:bodyPr>
          <a:lstStyle>
            <a:lvl1pPr algn="ctr" defTabSz="241101">
              <a:lnSpc>
                <a:spcPct val="120000"/>
              </a:lnSpc>
              <a:defRPr sz="900">
                <a:solidFill>
                  <a:srgbClr val="FFFFFF"/>
                </a:solidFill>
              </a:defRPr>
            </a:lvl1pPr>
          </a:lstStyle>
          <a:p>
            <a:r>
              <a:rPr lang="en-GB" sz="1300" dirty="0">
                <a:solidFill>
                  <a:schemeClr val="tx1"/>
                </a:solidFill>
                <a:latin typeface="Montserrat" pitchFamily="2" charset="77"/>
              </a:rPr>
              <a:t>Sub £50,000 claims </a:t>
            </a:r>
            <a:endParaRPr sz="1300" dirty="0">
              <a:solidFill>
                <a:schemeClr val="tx1"/>
              </a:solidFill>
              <a:latin typeface="Montserrat" pitchFamily="2" charset="77"/>
            </a:endParaRPr>
          </a:p>
        </p:txBody>
      </p:sp>
      <p:sp>
        <p:nvSpPr>
          <p:cNvPr id="18" name="Shape 396">
            <a:extLst>
              <a:ext uri="{FF2B5EF4-FFF2-40B4-BE49-F238E27FC236}">
                <a16:creationId xmlns:a16="http://schemas.microsoft.com/office/drawing/2014/main" id="{611CDA36-3AA0-17F2-C296-4A8CD3CD5903}"/>
              </a:ext>
            </a:extLst>
          </p:cNvPr>
          <p:cNvSpPr/>
          <p:nvPr/>
        </p:nvSpPr>
        <p:spPr>
          <a:xfrm>
            <a:off x="9640265" y="2103793"/>
            <a:ext cx="1681699" cy="259686"/>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ctr">
            <a:spAutoFit/>
          </a:bodyPr>
          <a:lstStyle>
            <a:lvl1pPr algn="ctr" defTabSz="241101">
              <a:lnSpc>
                <a:spcPct val="120000"/>
              </a:lnSpc>
              <a:defRPr sz="900">
                <a:solidFill>
                  <a:srgbClr val="FFFFFF"/>
                </a:solidFill>
              </a:defRPr>
            </a:lvl1pPr>
          </a:lstStyle>
          <a:p>
            <a:r>
              <a:rPr lang="en-GB" sz="1300" dirty="0">
                <a:solidFill>
                  <a:schemeClr val="tx1"/>
                </a:solidFill>
                <a:latin typeface="Montserrat" pitchFamily="2" charset="77"/>
              </a:rPr>
              <a:t>Nominated lawyers</a:t>
            </a:r>
            <a:endParaRPr sz="1300" dirty="0">
              <a:solidFill>
                <a:schemeClr val="tx1"/>
              </a:solidFill>
              <a:latin typeface="Montserrat" pitchFamily="2" charset="77"/>
            </a:endParaRPr>
          </a:p>
        </p:txBody>
      </p:sp>
      <p:sp>
        <p:nvSpPr>
          <p:cNvPr id="20" name="TextBox 19">
            <a:extLst>
              <a:ext uri="{FF2B5EF4-FFF2-40B4-BE49-F238E27FC236}">
                <a16:creationId xmlns:a16="http://schemas.microsoft.com/office/drawing/2014/main" id="{020D0A2F-B329-D804-2900-0E4D68D53B70}"/>
              </a:ext>
            </a:extLst>
          </p:cNvPr>
          <p:cNvSpPr txBox="1"/>
          <p:nvPr/>
        </p:nvSpPr>
        <p:spPr>
          <a:xfrm>
            <a:off x="6068857" y="4829348"/>
            <a:ext cx="2192877" cy="1033745"/>
          </a:xfrm>
          <a:prstGeom prst="rect">
            <a:avLst/>
          </a:prstGeom>
          <a:noFill/>
        </p:spPr>
        <p:txBody>
          <a:bodyPr wrap="square">
            <a:spAutoFit/>
          </a:bodyPr>
          <a:lstStyle/>
          <a:p>
            <a:pPr algn="ctr" defTabSz="241101">
              <a:lnSpc>
                <a:spcPct val="120000"/>
              </a:lnSpc>
            </a:pPr>
            <a:r>
              <a:rPr lang="en-GB" sz="1300" dirty="0">
                <a:latin typeface="Montserrat" pitchFamily="2" charset="77"/>
              </a:rPr>
              <a:t>All claims above £50,000 and all employers liability claims</a:t>
            </a:r>
          </a:p>
        </p:txBody>
      </p:sp>
      <p:sp>
        <p:nvSpPr>
          <p:cNvPr id="22" name="TextBox 21">
            <a:extLst>
              <a:ext uri="{FF2B5EF4-FFF2-40B4-BE49-F238E27FC236}">
                <a16:creationId xmlns:a16="http://schemas.microsoft.com/office/drawing/2014/main" id="{9B199C1C-2B79-E7F9-E9AE-3DACAD70B992}"/>
              </a:ext>
            </a:extLst>
          </p:cNvPr>
          <p:cNvSpPr txBox="1"/>
          <p:nvPr/>
        </p:nvSpPr>
        <p:spPr>
          <a:xfrm>
            <a:off x="9384676" y="4874652"/>
            <a:ext cx="2192877" cy="892552"/>
          </a:xfrm>
          <a:prstGeom prst="rect">
            <a:avLst/>
          </a:prstGeom>
          <a:noFill/>
        </p:spPr>
        <p:txBody>
          <a:bodyPr wrap="square">
            <a:spAutoFit/>
          </a:bodyPr>
          <a:lstStyle/>
          <a:p>
            <a:pPr algn="ctr"/>
            <a:r>
              <a:rPr lang="en-GB" sz="1300" dirty="0">
                <a:latin typeface="Montserrat" pitchFamily="2" charset="77"/>
              </a:rPr>
              <a:t>Supporting Persimmon with queries or review and keeping agents to agreed KPI’s</a:t>
            </a:r>
          </a:p>
        </p:txBody>
      </p:sp>
      <p:cxnSp>
        <p:nvCxnSpPr>
          <p:cNvPr id="24" name="Straight Connector 23">
            <a:extLst>
              <a:ext uri="{FF2B5EF4-FFF2-40B4-BE49-F238E27FC236}">
                <a16:creationId xmlns:a16="http://schemas.microsoft.com/office/drawing/2014/main" id="{935BF51C-6A20-FD7F-7B53-D54F0D8BFB6C}"/>
              </a:ext>
            </a:extLst>
          </p:cNvPr>
          <p:cNvCxnSpPr>
            <a:cxnSpLocks/>
          </p:cNvCxnSpPr>
          <p:nvPr/>
        </p:nvCxnSpPr>
        <p:spPr>
          <a:xfrm>
            <a:off x="8845347" y="961292"/>
            <a:ext cx="0" cy="4970585"/>
          </a:xfrm>
          <a:prstGeom prst="line">
            <a:avLst/>
          </a:prstGeom>
          <a:ln w="31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25E88AE-7B08-CDD3-9B62-7FFB16ACBE76}"/>
              </a:ext>
            </a:extLst>
          </p:cNvPr>
          <p:cNvCxnSpPr>
            <a:cxnSpLocks/>
          </p:cNvCxnSpPr>
          <p:nvPr/>
        </p:nvCxnSpPr>
        <p:spPr>
          <a:xfrm>
            <a:off x="6061906" y="3429000"/>
            <a:ext cx="5566883" cy="0"/>
          </a:xfrm>
          <a:prstGeom prst="line">
            <a:avLst/>
          </a:prstGeom>
          <a:ln w="31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851AE5F-42A5-20D0-F70D-2FBDB9F54580}"/>
              </a:ext>
            </a:extLst>
          </p:cNvPr>
          <p:cNvSpPr txBox="1"/>
          <p:nvPr/>
        </p:nvSpPr>
        <p:spPr>
          <a:xfrm>
            <a:off x="6129535" y="2576171"/>
            <a:ext cx="5448018" cy="523220"/>
          </a:xfrm>
          <a:prstGeom prst="rect">
            <a:avLst/>
          </a:prstGeom>
          <a:solidFill>
            <a:schemeClr val="bg1"/>
          </a:solidFill>
          <a:ln w="3175">
            <a:noFill/>
            <a:prstDash val="solid"/>
          </a:ln>
        </p:spPr>
        <p:txBody>
          <a:bodyPr wrap="square">
            <a:spAutoFit/>
          </a:bodyPr>
          <a:lstStyle/>
          <a:p>
            <a:pPr algn="ctr"/>
            <a:r>
              <a:rPr lang="en-GB" sz="1400" dirty="0">
                <a:solidFill>
                  <a:srgbClr val="8A941E"/>
                </a:solidFill>
                <a:latin typeface="Montserrat" pitchFamily="2" charset="77"/>
              </a:rPr>
              <a:t>Both will provide advice on liability to MD’s, will seek to defend where possible or settle on your behalf</a:t>
            </a:r>
          </a:p>
        </p:txBody>
      </p:sp>
      <p:pic>
        <p:nvPicPr>
          <p:cNvPr id="3" name="Picture 2">
            <a:extLst>
              <a:ext uri="{FF2B5EF4-FFF2-40B4-BE49-F238E27FC236}">
                <a16:creationId xmlns:a16="http://schemas.microsoft.com/office/drawing/2014/main" id="{272EA526-D4B9-7B86-E48E-B090E37C747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20467" y="6102180"/>
            <a:ext cx="1794515" cy="548079"/>
          </a:xfrm>
          <a:prstGeom prst="rect">
            <a:avLst/>
          </a:prstGeom>
        </p:spPr>
      </p:pic>
      <p:pic>
        <p:nvPicPr>
          <p:cNvPr id="5" name="Picture 4">
            <a:extLst>
              <a:ext uri="{FF2B5EF4-FFF2-40B4-BE49-F238E27FC236}">
                <a16:creationId xmlns:a16="http://schemas.microsoft.com/office/drawing/2014/main" id="{307D6956-B417-2E12-F921-3C400AF1DAC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9553" y="6102180"/>
            <a:ext cx="1544606" cy="435064"/>
          </a:xfrm>
          <a:prstGeom prst="rect">
            <a:avLst/>
          </a:prstGeom>
        </p:spPr>
      </p:pic>
    </p:spTree>
    <p:extLst>
      <p:ext uri="{BB962C8B-B14F-4D97-AF65-F5344CB8AC3E}">
        <p14:creationId xmlns:p14="http://schemas.microsoft.com/office/powerpoint/2010/main" val="366301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par>
                          <p:cTn id="50" fill="hold">
                            <p:stCondLst>
                              <p:cond delay="5000"/>
                            </p:stCondLst>
                            <p:childTnLst>
                              <p:par>
                                <p:cTn id="51" presetID="10" presetClass="entr" presetSubtype="0"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par>
                          <p:cTn id="54" fill="hold">
                            <p:stCondLst>
                              <p:cond delay="55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17" grpId="0" animBg="1"/>
      <p:bldP spid="18" grpId="0" animBg="1"/>
      <p:bldP spid="20" grpId="0"/>
      <p:bldP spid="22" grpId="0"/>
      <p:bldP spid="3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5D439E-DA9B-163E-04AB-F2DC704BA27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2" name="Picture 1">
            <a:extLst>
              <a:ext uri="{FF2B5EF4-FFF2-40B4-BE49-F238E27FC236}">
                <a16:creationId xmlns:a16="http://schemas.microsoft.com/office/drawing/2014/main" id="{B88DCF86-51C2-E373-DFF7-5C235F34EA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81342" y="5965994"/>
            <a:ext cx="2075780" cy="633983"/>
          </a:xfrm>
          <a:prstGeom prst="rect">
            <a:avLst/>
          </a:prstGeom>
        </p:spPr>
      </p:pic>
      <p:pic>
        <p:nvPicPr>
          <p:cNvPr id="4" name="Picture 3">
            <a:extLst>
              <a:ext uri="{FF2B5EF4-FFF2-40B4-BE49-F238E27FC236}">
                <a16:creationId xmlns:a16="http://schemas.microsoft.com/office/drawing/2014/main" id="{B0084F6E-658A-58EF-3447-AB6EE85AF4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050" y="6015893"/>
            <a:ext cx="1786703" cy="503255"/>
          </a:xfrm>
          <a:prstGeom prst="rect">
            <a:avLst/>
          </a:prstGeom>
        </p:spPr>
      </p:pic>
      <p:sp>
        <p:nvSpPr>
          <p:cNvPr id="7" name="Rounded Rectangle 6">
            <a:extLst>
              <a:ext uri="{FF2B5EF4-FFF2-40B4-BE49-F238E27FC236}">
                <a16:creationId xmlns:a16="http://schemas.microsoft.com/office/drawing/2014/main" id="{68C5D0BA-6ED3-F5B9-A47D-DE5ABA74320C}"/>
              </a:ext>
            </a:extLst>
          </p:cNvPr>
          <p:cNvSpPr/>
          <p:nvPr/>
        </p:nvSpPr>
        <p:spPr>
          <a:xfrm>
            <a:off x="-1" y="2714625"/>
            <a:ext cx="5736372" cy="1428750"/>
          </a:xfrm>
          <a:prstGeom prst="roundRect">
            <a:avLst>
              <a:gd name="adj" fmla="val 0"/>
            </a:avLst>
          </a:prstGeom>
          <a:solidFill>
            <a:srgbClr val="F1B3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b="1" dirty="0">
              <a:solidFill>
                <a:srgbClr val="F4F3ED"/>
              </a:solidFill>
              <a:latin typeface="Montserrat" pitchFamily="2" charset="77"/>
            </a:endParaRPr>
          </a:p>
        </p:txBody>
      </p:sp>
      <p:sp>
        <p:nvSpPr>
          <p:cNvPr id="5" name="TextBox 4">
            <a:extLst>
              <a:ext uri="{FF2B5EF4-FFF2-40B4-BE49-F238E27FC236}">
                <a16:creationId xmlns:a16="http://schemas.microsoft.com/office/drawing/2014/main" id="{16027182-6A40-34D8-5A17-CCCB30AD6D17}"/>
              </a:ext>
            </a:extLst>
          </p:cNvPr>
          <p:cNvSpPr txBox="1"/>
          <p:nvPr/>
        </p:nvSpPr>
        <p:spPr>
          <a:xfrm>
            <a:off x="529050" y="2920425"/>
            <a:ext cx="4119150" cy="584775"/>
          </a:xfrm>
          <a:prstGeom prst="rect">
            <a:avLst/>
          </a:prstGeom>
          <a:noFill/>
        </p:spPr>
        <p:txBody>
          <a:bodyPr wrap="square">
            <a:spAutoFit/>
          </a:bodyPr>
          <a:lstStyle/>
          <a:p>
            <a:r>
              <a:rPr lang="en-GB" sz="3200" dirty="0">
                <a:solidFill>
                  <a:schemeClr val="bg1"/>
                </a:solidFill>
                <a:latin typeface="Montserrat" pitchFamily="2" charset="77"/>
              </a:rPr>
              <a:t>Cost of Claims</a:t>
            </a:r>
          </a:p>
        </p:txBody>
      </p:sp>
      <p:sp>
        <p:nvSpPr>
          <p:cNvPr id="3" name="TextBox 2">
            <a:extLst>
              <a:ext uri="{FF2B5EF4-FFF2-40B4-BE49-F238E27FC236}">
                <a16:creationId xmlns:a16="http://schemas.microsoft.com/office/drawing/2014/main" id="{16C385DD-0A08-9ECD-8CE3-920CA3F32E6D}"/>
              </a:ext>
            </a:extLst>
          </p:cNvPr>
          <p:cNvSpPr txBox="1"/>
          <p:nvPr/>
        </p:nvSpPr>
        <p:spPr>
          <a:xfrm>
            <a:off x="545675" y="3469065"/>
            <a:ext cx="5736372" cy="400110"/>
          </a:xfrm>
          <a:prstGeom prst="rect">
            <a:avLst/>
          </a:prstGeom>
          <a:noFill/>
        </p:spPr>
        <p:txBody>
          <a:bodyPr wrap="square">
            <a:spAutoFit/>
          </a:bodyPr>
          <a:lstStyle/>
          <a:p>
            <a:r>
              <a:rPr lang="en-US" sz="2000" dirty="0">
                <a:solidFill>
                  <a:schemeClr val="bg1"/>
                </a:solidFill>
                <a:latin typeface="Montserrat" pitchFamily="2" charset="77"/>
              </a:rPr>
              <a:t>You can impact the cost – up or down!</a:t>
            </a:r>
          </a:p>
        </p:txBody>
      </p:sp>
    </p:spTree>
    <p:extLst>
      <p:ext uri="{BB962C8B-B14F-4D97-AF65-F5344CB8AC3E}">
        <p14:creationId xmlns:p14="http://schemas.microsoft.com/office/powerpoint/2010/main" val="7339573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set of icons of bandages&#10;&#10;Description automatically generated">
            <a:extLst>
              <a:ext uri="{FF2B5EF4-FFF2-40B4-BE49-F238E27FC236}">
                <a16:creationId xmlns:a16="http://schemas.microsoft.com/office/drawing/2014/main" id="{4B482EBD-70AD-15DC-0D4A-A996029A340F}"/>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8352446" y="2126580"/>
            <a:ext cx="803649" cy="864375"/>
          </a:xfrm>
          <a:prstGeom prst="rect">
            <a:avLst/>
          </a:prstGeom>
        </p:spPr>
      </p:pic>
      <p:sp>
        <p:nvSpPr>
          <p:cNvPr id="7" name="Rounded Rectangle 6">
            <a:extLst>
              <a:ext uri="{FF2B5EF4-FFF2-40B4-BE49-F238E27FC236}">
                <a16:creationId xmlns:a16="http://schemas.microsoft.com/office/drawing/2014/main" id="{0C370730-31BC-B76C-D5EF-51A66FD1C822}"/>
              </a:ext>
            </a:extLst>
          </p:cNvPr>
          <p:cNvSpPr/>
          <p:nvPr/>
        </p:nvSpPr>
        <p:spPr>
          <a:xfrm>
            <a:off x="6289133" y="3214838"/>
            <a:ext cx="5382765" cy="2363879"/>
          </a:xfrm>
          <a:prstGeom prst="roundRect">
            <a:avLst>
              <a:gd name="adj" fmla="val 0"/>
            </a:avLst>
          </a:prstGeom>
          <a:solidFill>
            <a:srgbClr val="3AB28B">
              <a:alpha val="86000"/>
            </a:srgbClr>
          </a:solidFill>
          <a:ln w="19050">
            <a:solidFill>
              <a:srgbClr val="3AB2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b="1" dirty="0">
              <a:solidFill>
                <a:srgbClr val="F4F3ED"/>
              </a:solidFill>
              <a:latin typeface="Montserrat" pitchFamily="2" charset="77"/>
            </a:endParaRPr>
          </a:p>
        </p:txBody>
      </p:sp>
      <p:sp>
        <p:nvSpPr>
          <p:cNvPr id="6" name="Rounded Rectangle 5">
            <a:extLst>
              <a:ext uri="{FF2B5EF4-FFF2-40B4-BE49-F238E27FC236}">
                <a16:creationId xmlns:a16="http://schemas.microsoft.com/office/drawing/2014/main" id="{36395677-BD3C-AE4A-8F62-B94009B35461}"/>
              </a:ext>
            </a:extLst>
          </p:cNvPr>
          <p:cNvSpPr/>
          <p:nvPr/>
        </p:nvSpPr>
        <p:spPr>
          <a:xfrm>
            <a:off x="553970" y="1327992"/>
            <a:ext cx="5382765" cy="4250725"/>
          </a:xfrm>
          <a:prstGeom prst="roundRect">
            <a:avLst>
              <a:gd name="adj" fmla="val 0"/>
            </a:avLst>
          </a:prstGeom>
          <a:solidFill>
            <a:srgbClr val="004749">
              <a:alpha val="85063"/>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b="1" dirty="0">
              <a:solidFill>
                <a:srgbClr val="F4F3ED"/>
              </a:solidFill>
              <a:latin typeface="Montserrat" pitchFamily="2" charset="77"/>
            </a:endParaRPr>
          </a:p>
        </p:txBody>
      </p:sp>
      <p:sp>
        <p:nvSpPr>
          <p:cNvPr id="2" name="Rectangle 1">
            <a:extLst>
              <a:ext uri="{FF2B5EF4-FFF2-40B4-BE49-F238E27FC236}">
                <a16:creationId xmlns:a16="http://schemas.microsoft.com/office/drawing/2014/main" id="{55BBB0D3-21CC-AA14-E9AA-F3C083EAA06C}"/>
              </a:ext>
            </a:extLst>
          </p:cNvPr>
          <p:cNvSpPr/>
          <p:nvPr/>
        </p:nvSpPr>
        <p:spPr>
          <a:xfrm>
            <a:off x="1607146" y="4840835"/>
            <a:ext cx="3052003" cy="307392"/>
          </a:xfrm>
          <a:prstGeom prst="rect">
            <a:avLst/>
          </a:prstGeom>
        </p:spPr>
        <p:txBody>
          <a:bodyPr wrap="square">
            <a:spAutoFit/>
          </a:bodyPr>
          <a:lstStyle/>
          <a:p>
            <a:pPr>
              <a:lnSpc>
                <a:spcPct val="150000"/>
              </a:lnSpc>
            </a:pPr>
            <a:r>
              <a:rPr lang="en-US" sz="1050" dirty="0">
                <a:solidFill>
                  <a:schemeClr val="bg1"/>
                </a:solidFill>
                <a:latin typeface="Montserrat" pitchFamily="2" charset="77"/>
                <a:cs typeface="Arial" panose="020B0604020202020204" pitchFamily="34" charset="0"/>
              </a:rPr>
              <a:t>Winning at court is not always a “full win”! </a:t>
            </a:r>
          </a:p>
        </p:txBody>
      </p:sp>
      <p:sp>
        <p:nvSpPr>
          <p:cNvPr id="3" name="TextBox 2">
            <a:extLst>
              <a:ext uri="{FF2B5EF4-FFF2-40B4-BE49-F238E27FC236}">
                <a16:creationId xmlns:a16="http://schemas.microsoft.com/office/drawing/2014/main" id="{64F2EBF2-3F65-669E-8F0C-F2215A6E49B4}"/>
              </a:ext>
            </a:extLst>
          </p:cNvPr>
          <p:cNvSpPr txBox="1"/>
          <p:nvPr/>
        </p:nvSpPr>
        <p:spPr>
          <a:xfrm>
            <a:off x="1530337" y="1622607"/>
            <a:ext cx="3343276" cy="830997"/>
          </a:xfrm>
          <a:prstGeom prst="rect">
            <a:avLst/>
          </a:prstGeom>
          <a:noFill/>
        </p:spPr>
        <p:txBody>
          <a:bodyPr wrap="square" rtlCol="0">
            <a:spAutoFit/>
          </a:bodyPr>
          <a:lstStyle/>
          <a:p>
            <a:pPr algn="ctr"/>
            <a:r>
              <a:rPr lang="en-US" sz="2400" b="1" dirty="0">
                <a:solidFill>
                  <a:schemeClr val="bg1"/>
                </a:solidFill>
                <a:latin typeface="Montserrat" pitchFamily="2" charset="77"/>
                <a:cs typeface="Arial Black" panose="020B0604020202020204" pitchFamily="34" charset="0"/>
              </a:rPr>
              <a:t>Claimant costs and your costs</a:t>
            </a:r>
          </a:p>
        </p:txBody>
      </p:sp>
      <p:sp>
        <p:nvSpPr>
          <p:cNvPr id="4" name="TextBox 3">
            <a:extLst>
              <a:ext uri="{FF2B5EF4-FFF2-40B4-BE49-F238E27FC236}">
                <a16:creationId xmlns:a16="http://schemas.microsoft.com/office/drawing/2014/main" id="{988A07B1-3E94-76FF-77B1-614AB4426BC0}"/>
              </a:ext>
            </a:extLst>
          </p:cNvPr>
          <p:cNvSpPr txBox="1"/>
          <p:nvPr/>
        </p:nvSpPr>
        <p:spPr>
          <a:xfrm>
            <a:off x="7358657" y="1576440"/>
            <a:ext cx="3343276" cy="461665"/>
          </a:xfrm>
          <a:prstGeom prst="rect">
            <a:avLst/>
          </a:prstGeom>
          <a:noFill/>
        </p:spPr>
        <p:txBody>
          <a:bodyPr wrap="square" rtlCol="0">
            <a:spAutoFit/>
          </a:bodyPr>
          <a:lstStyle/>
          <a:p>
            <a:pPr algn="ctr"/>
            <a:r>
              <a:rPr lang="en-US" sz="2400" b="1" dirty="0">
                <a:solidFill>
                  <a:srgbClr val="004749"/>
                </a:solidFill>
                <a:latin typeface="Montserrat" pitchFamily="2" charset="77"/>
                <a:cs typeface="Arial Black" panose="020B0604020202020204" pitchFamily="34" charset="0"/>
              </a:rPr>
              <a:t>Injury</a:t>
            </a:r>
          </a:p>
        </p:txBody>
      </p:sp>
      <p:sp>
        <p:nvSpPr>
          <p:cNvPr id="5" name="Rectangle 4">
            <a:extLst>
              <a:ext uri="{FF2B5EF4-FFF2-40B4-BE49-F238E27FC236}">
                <a16:creationId xmlns:a16="http://schemas.microsoft.com/office/drawing/2014/main" id="{C88982A8-5EF6-AFE9-CCFA-204877872E3E}"/>
              </a:ext>
            </a:extLst>
          </p:cNvPr>
          <p:cNvSpPr/>
          <p:nvPr/>
        </p:nvSpPr>
        <p:spPr>
          <a:xfrm>
            <a:off x="6480348" y="3429000"/>
            <a:ext cx="2346743" cy="1702646"/>
          </a:xfrm>
          <a:prstGeom prst="rect">
            <a:avLst/>
          </a:prstGeom>
        </p:spPr>
        <p:txBody>
          <a:bodyPr wrap="square">
            <a:spAutoFit/>
          </a:bodyPr>
          <a:lstStyle/>
          <a:p>
            <a:pPr marR="0" lvl="0" fontAlgn="auto">
              <a:lnSpc>
                <a:spcPct val="150000"/>
              </a:lnSpc>
              <a:spcBef>
                <a:spcPts val="0"/>
              </a:spcBef>
              <a:spcAft>
                <a:spcPts val="900"/>
              </a:spcAft>
              <a:buClr>
                <a:srgbClr val="6FACDE"/>
              </a:buClr>
              <a:buSzTx/>
              <a:tabLst/>
              <a:defRPr/>
            </a:pPr>
            <a:r>
              <a:rPr lang="en-US" sz="1100" b="1" dirty="0">
                <a:solidFill>
                  <a:schemeClr val="bg1"/>
                </a:solidFill>
                <a:latin typeface="Montserrat" pitchFamily="2" charset="77"/>
                <a:cs typeface="Arial" panose="020B0604020202020204" pitchFamily="34" charset="0"/>
              </a:rPr>
              <a:t>General Damages </a:t>
            </a:r>
            <a:r>
              <a:rPr lang="en-US" sz="1100" dirty="0">
                <a:solidFill>
                  <a:schemeClr val="bg1"/>
                </a:solidFill>
                <a:latin typeface="Montserrat" pitchFamily="2" charset="77"/>
                <a:cs typeface="Arial" panose="020B0604020202020204" pitchFamily="34" charset="0"/>
              </a:rPr>
              <a:t>– </a:t>
            </a:r>
            <a:br>
              <a:rPr lang="en-US" sz="1100" dirty="0">
                <a:solidFill>
                  <a:schemeClr val="bg1"/>
                </a:solidFill>
                <a:latin typeface="Montserrat" pitchFamily="2" charset="77"/>
                <a:cs typeface="Arial" panose="020B0604020202020204" pitchFamily="34" charset="0"/>
              </a:rPr>
            </a:br>
            <a:r>
              <a:rPr lang="en-US" sz="1100" dirty="0">
                <a:solidFill>
                  <a:schemeClr val="bg1"/>
                </a:solidFill>
                <a:latin typeface="Montserrat" pitchFamily="2" charset="77"/>
                <a:cs typeface="Arial" panose="020B0604020202020204" pitchFamily="34" charset="0"/>
              </a:rPr>
              <a:t>the actual injury</a:t>
            </a:r>
          </a:p>
          <a:p>
            <a:pPr marL="285750" lvl="1" indent="-285750">
              <a:lnSpc>
                <a:spcPct val="150000"/>
              </a:lnSpc>
              <a:buFont typeface="Arial" panose="020B0604020202020204" pitchFamily="34" charset="0"/>
              <a:buChar char="•"/>
            </a:pPr>
            <a:r>
              <a:rPr lang="en-US" sz="1100" dirty="0">
                <a:solidFill>
                  <a:schemeClr val="bg1"/>
                </a:solidFill>
                <a:latin typeface="Montserrat" pitchFamily="2" charset="77"/>
                <a:cs typeface="Arial" panose="020B0604020202020204" pitchFamily="34" charset="0"/>
              </a:rPr>
              <a:t>Based on previous damage rulings </a:t>
            </a:r>
          </a:p>
          <a:p>
            <a:pPr marL="285750" lvl="1" indent="-285750">
              <a:lnSpc>
                <a:spcPct val="150000"/>
              </a:lnSpc>
              <a:buFont typeface="Arial" panose="020B0604020202020204" pitchFamily="34" charset="0"/>
              <a:buChar char="•"/>
            </a:pPr>
            <a:r>
              <a:rPr lang="en-US" sz="1100" dirty="0">
                <a:solidFill>
                  <a:schemeClr val="bg1"/>
                </a:solidFill>
                <a:latin typeface="Montserrat" pitchFamily="2" charset="77"/>
                <a:cs typeface="Arial" panose="020B0604020202020204" pitchFamily="34" charset="0"/>
              </a:rPr>
              <a:t>Scars can be classed as disfigurement</a:t>
            </a:r>
          </a:p>
        </p:txBody>
      </p:sp>
      <p:pic>
        <p:nvPicPr>
          <p:cNvPr id="10" name="Picture 9">
            <a:extLst>
              <a:ext uri="{FF2B5EF4-FFF2-40B4-BE49-F238E27FC236}">
                <a16:creationId xmlns:a16="http://schemas.microsoft.com/office/drawing/2014/main" id="{0F458AAC-5AD6-D078-8A9B-F0198737D1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20467" y="6102180"/>
            <a:ext cx="1794515" cy="548079"/>
          </a:xfrm>
          <a:prstGeom prst="rect">
            <a:avLst/>
          </a:prstGeom>
        </p:spPr>
      </p:pic>
      <p:pic>
        <p:nvPicPr>
          <p:cNvPr id="11" name="Picture 10">
            <a:extLst>
              <a:ext uri="{FF2B5EF4-FFF2-40B4-BE49-F238E27FC236}">
                <a16:creationId xmlns:a16="http://schemas.microsoft.com/office/drawing/2014/main" id="{24C7D9C7-A9CB-6307-44C7-3AE912CD35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9553" y="6102180"/>
            <a:ext cx="1544606" cy="435064"/>
          </a:xfrm>
          <a:prstGeom prst="rect">
            <a:avLst/>
          </a:prstGeom>
        </p:spPr>
      </p:pic>
      <p:sp>
        <p:nvSpPr>
          <p:cNvPr id="18" name="Rounded Rectangle 17">
            <a:extLst>
              <a:ext uri="{FF2B5EF4-FFF2-40B4-BE49-F238E27FC236}">
                <a16:creationId xmlns:a16="http://schemas.microsoft.com/office/drawing/2014/main" id="{ABA450AD-054C-A600-974A-B657299024D1}"/>
              </a:ext>
            </a:extLst>
          </p:cNvPr>
          <p:cNvSpPr/>
          <p:nvPr/>
        </p:nvSpPr>
        <p:spPr>
          <a:xfrm>
            <a:off x="556260" y="0"/>
            <a:ext cx="2446020" cy="457200"/>
          </a:xfrm>
          <a:prstGeom prst="roundRect">
            <a:avLst>
              <a:gd name="adj" fmla="val 0"/>
            </a:avLst>
          </a:prstGeom>
          <a:solidFill>
            <a:srgbClr val="F1B323">
              <a:alpha val="9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dirty="0">
                <a:solidFill>
                  <a:srgbClr val="F4F3ED"/>
                </a:solidFill>
                <a:latin typeface="Montserrat" pitchFamily="2" charset="77"/>
              </a:rPr>
              <a:t>Cost of Claims</a:t>
            </a:r>
          </a:p>
        </p:txBody>
      </p:sp>
      <p:sp>
        <p:nvSpPr>
          <p:cNvPr id="12" name="TextBox 11">
            <a:extLst>
              <a:ext uri="{FF2B5EF4-FFF2-40B4-BE49-F238E27FC236}">
                <a16:creationId xmlns:a16="http://schemas.microsoft.com/office/drawing/2014/main" id="{5019A535-C381-F4F7-F895-338ACA47A7D8}"/>
              </a:ext>
            </a:extLst>
          </p:cNvPr>
          <p:cNvSpPr txBox="1"/>
          <p:nvPr/>
        </p:nvSpPr>
        <p:spPr>
          <a:xfrm>
            <a:off x="9183784" y="3428999"/>
            <a:ext cx="2300237" cy="1731243"/>
          </a:xfrm>
          <a:prstGeom prst="rect">
            <a:avLst/>
          </a:prstGeom>
          <a:noFill/>
        </p:spPr>
        <p:txBody>
          <a:bodyPr wrap="square">
            <a:spAutoFit/>
          </a:bodyPr>
          <a:lstStyle/>
          <a:p>
            <a:pPr marR="0" lvl="0" fontAlgn="auto">
              <a:lnSpc>
                <a:spcPct val="150000"/>
              </a:lnSpc>
              <a:spcBef>
                <a:spcPts val="0"/>
              </a:spcBef>
              <a:spcAft>
                <a:spcPts val="900"/>
              </a:spcAft>
              <a:buClr>
                <a:srgbClr val="6FACDE"/>
              </a:buClr>
              <a:buSzTx/>
              <a:tabLst/>
              <a:defRPr/>
            </a:pPr>
            <a:r>
              <a:rPr lang="en-US" sz="1100" b="1" dirty="0">
                <a:solidFill>
                  <a:schemeClr val="bg1"/>
                </a:solidFill>
                <a:latin typeface="Montserrat" pitchFamily="2" charset="77"/>
                <a:cs typeface="Arial" panose="020B0604020202020204" pitchFamily="34" charset="0"/>
              </a:rPr>
              <a:t>Special Damages –       </a:t>
            </a:r>
            <a:r>
              <a:rPr lang="en-US" sz="1100" dirty="0">
                <a:solidFill>
                  <a:schemeClr val="bg1"/>
                </a:solidFill>
                <a:latin typeface="Montserrat" pitchFamily="2" charset="77"/>
                <a:cs typeface="Arial" panose="020B0604020202020204" pitchFamily="34" charset="0"/>
              </a:rPr>
              <a:t>everything else</a:t>
            </a:r>
          </a:p>
          <a:p>
            <a:pPr marL="285750" lvl="1" indent="-285750">
              <a:lnSpc>
                <a:spcPct val="150000"/>
              </a:lnSpc>
              <a:buFont typeface="Arial" panose="020B0604020202020204" pitchFamily="34" charset="0"/>
              <a:buChar char="•"/>
            </a:pPr>
            <a:r>
              <a:rPr lang="en-US" sz="1100" dirty="0">
                <a:solidFill>
                  <a:schemeClr val="bg1"/>
                </a:solidFill>
                <a:latin typeface="Montserrat" pitchFamily="2" charset="77"/>
                <a:cs typeface="Arial" panose="020B0604020202020204" pitchFamily="34" charset="0"/>
              </a:rPr>
              <a:t>Taxi’s, travel, changes to house</a:t>
            </a:r>
          </a:p>
          <a:p>
            <a:pPr marL="285750" lvl="1" indent="-285750">
              <a:lnSpc>
                <a:spcPct val="150000"/>
              </a:lnSpc>
              <a:buFont typeface="Arial" panose="020B0604020202020204" pitchFamily="34" charset="0"/>
              <a:buChar char="•"/>
            </a:pPr>
            <a:r>
              <a:rPr lang="en-US" sz="1100" dirty="0">
                <a:solidFill>
                  <a:schemeClr val="bg1"/>
                </a:solidFill>
                <a:latin typeface="Montserrat" pitchFamily="2" charset="77"/>
                <a:cs typeface="Arial" panose="020B0604020202020204" pitchFamily="34" charset="0"/>
              </a:rPr>
              <a:t>Loss of work, in-ability to work</a:t>
            </a:r>
          </a:p>
        </p:txBody>
      </p:sp>
      <p:pic>
        <p:nvPicPr>
          <p:cNvPr id="14" name="Graphic 13">
            <a:extLst>
              <a:ext uri="{FF2B5EF4-FFF2-40B4-BE49-F238E27FC236}">
                <a16:creationId xmlns:a16="http://schemas.microsoft.com/office/drawing/2014/main" id="{1F20275A-7B31-7A67-6EC8-18A1B7D7160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1781" y="2796283"/>
            <a:ext cx="418555" cy="418555"/>
          </a:xfrm>
          <a:prstGeom prst="rect">
            <a:avLst/>
          </a:prstGeom>
        </p:spPr>
      </p:pic>
      <p:sp>
        <p:nvSpPr>
          <p:cNvPr id="16" name="TextBox 15">
            <a:extLst>
              <a:ext uri="{FF2B5EF4-FFF2-40B4-BE49-F238E27FC236}">
                <a16:creationId xmlns:a16="http://schemas.microsoft.com/office/drawing/2014/main" id="{E5283D69-877E-C2DF-54A7-168E176BE8A9}"/>
              </a:ext>
            </a:extLst>
          </p:cNvPr>
          <p:cNvSpPr txBox="1"/>
          <p:nvPr/>
        </p:nvSpPr>
        <p:spPr>
          <a:xfrm>
            <a:off x="1613066" y="2844023"/>
            <a:ext cx="4176571" cy="307392"/>
          </a:xfrm>
          <a:prstGeom prst="rect">
            <a:avLst/>
          </a:prstGeom>
          <a:noFill/>
        </p:spPr>
        <p:txBody>
          <a:bodyPr wrap="square">
            <a:spAutoFit/>
          </a:bodyPr>
          <a:lstStyle/>
          <a:p>
            <a:pPr>
              <a:lnSpc>
                <a:spcPct val="150000"/>
              </a:lnSpc>
            </a:pPr>
            <a:r>
              <a:rPr lang="en-US" sz="1050" dirty="0">
                <a:solidFill>
                  <a:schemeClr val="bg1"/>
                </a:solidFill>
                <a:latin typeface="Montserrat" pitchFamily="2" charset="77"/>
                <a:cs typeface="Arial" panose="020B0604020202020204" pitchFamily="34" charset="0"/>
              </a:rPr>
              <a:t>Legal fees – the longer the claim lasts, the larger the costs</a:t>
            </a:r>
          </a:p>
        </p:txBody>
      </p:sp>
      <p:pic>
        <p:nvPicPr>
          <p:cNvPr id="19" name="Graphic 18">
            <a:extLst>
              <a:ext uri="{FF2B5EF4-FFF2-40B4-BE49-F238E27FC236}">
                <a16:creationId xmlns:a16="http://schemas.microsoft.com/office/drawing/2014/main" id="{8E79FDAD-3380-801F-F2F9-46D2B7E710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06111" y="3396865"/>
            <a:ext cx="347303" cy="347303"/>
          </a:xfrm>
          <a:prstGeom prst="rect">
            <a:avLst/>
          </a:prstGeom>
        </p:spPr>
      </p:pic>
      <p:sp>
        <p:nvSpPr>
          <p:cNvPr id="20" name="TextBox 19">
            <a:extLst>
              <a:ext uri="{FF2B5EF4-FFF2-40B4-BE49-F238E27FC236}">
                <a16:creationId xmlns:a16="http://schemas.microsoft.com/office/drawing/2014/main" id="{0218CCD0-E735-93B8-FA1C-C05BB74F4C15}"/>
              </a:ext>
            </a:extLst>
          </p:cNvPr>
          <p:cNvSpPr txBox="1"/>
          <p:nvPr/>
        </p:nvSpPr>
        <p:spPr>
          <a:xfrm>
            <a:off x="1613066" y="3343226"/>
            <a:ext cx="3826839" cy="307392"/>
          </a:xfrm>
          <a:prstGeom prst="rect">
            <a:avLst/>
          </a:prstGeom>
          <a:noFill/>
        </p:spPr>
        <p:txBody>
          <a:bodyPr wrap="square">
            <a:spAutoFit/>
          </a:bodyPr>
          <a:lstStyle/>
          <a:p>
            <a:pPr>
              <a:lnSpc>
                <a:spcPct val="150000"/>
              </a:lnSpc>
            </a:pPr>
            <a:r>
              <a:rPr lang="en-US" sz="1050" dirty="0">
                <a:solidFill>
                  <a:schemeClr val="bg1"/>
                </a:solidFill>
                <a:latin typeface="Montserrat" pitchFamily="2" charset="77"/>
                <a:cs typeface="Arial" panose="020B0604020202020204" pitchFamily="34" charset="0"/>
              </a:rPr>
              <a:t>PAD - £400 every time</a:t>
            </a:r>
          </a:p>
        </p:txBody>
      </p:sp>
      <p:pic>
        <p:nvPicPr>
          <p:cNvPr id="22" name="Graphic 21">
            <a:extLst>
              <a:ext uri="{FF2B5EF4-FFF2-40B4-BE49-F238E27FC236}">
                <a16:creationId xmlns:a16="http://schemas.microsoft.com/office/drawing/2014/main" id="{467E26BB-3B43-2CA8-480F-3A7495A60A72}"/>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144011" y="3936174"/>
            <a:ext cx="319031" cy="319031"/>
          </a:xfrm>
          <a:prstGeom prst="rect">
            <a:avLst/>
          </a:prstGeom>
        </p:spPr>
      </p:pic>
      <p:sp>
        <p:nvSpPr>
          <p:cNvPr id="23" name="TextBox 22">
            <a:extLst>
              <a:ext uri="{FF2B5EF4-FFF2-40B4-BE49-F238E27FC236}">
                <a16:creationId xmlns:a16="http://schemas.microsoft.com/office/drawing/2014/main" id="{3505A742-977F-C30E-8536-34428801E9AD}"/>
              </a:ext>
            </a:extLst>
          </p:cNvPr>
          <p:cNvSpPr txBox="1"/>
          <p:nvPr/>
        </p:nvSpPr>
        <p:spPr>
          <a:xfrm>
            <a:off x="1613066" y="3842429"/>
            <a:ext cx="3826839" cy="307392"/>
          </a:xfrm>
          <a:prstGeom prst="rect">
            <a:avLst/>
          </a:prstGeom>
          <a:noFill/>
        </p:spPr>
        <p:txBody>
          <a:bodyPr wrap="square">
            <a:spAutoFit/>
          </a:bodyPr>
          <a:lstStyle/>
          <a:p>
            <a:pPr>
              <a:lnSpc>
                <a:spcPct val="150000"/>
              </a:lnSpc>
            </a:pPr>
            <a:r>
              <a:rPr lang="en-US" sz="1050" dirty="0">
                <a:solidFill>
                  <a:schemeClr val="bg1"/>
                </a:solidFill>
                <a:latin typeface="Montserrat" pitchFamily="2" charset="77"/>
                <a:cs typeface="Arial" panose="020B0604020202020204" pitchFamily="34" charset="0"/>
              </a:rPr>
              <a:t>Defend in full and ensure you have all evidence</a:t>
            </a:r>
          </a:p>
        </p:txBody>
      </p:sp>
      <p:pic>
        <p:nvPicPr>
          <p:cNvPr id="25" name="Graphic 24">
            <a:extLst>
              <a:ext uri="{FF2B5EF4-FFF2-40B4-BE49-F238E27FC236}">
                <a16:creationId xmlns:a16="http://schemas.microsoft.com/office/drawing/2014/main" id="{B2F6CBCD-574D-EFAB-3C4B-90F354AE42F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73950" y="4831708"/>
            <a:ext cx="409905" cy="409905"/>
          </a:xfrm>
          <a:prstGeom prst="rect">
            <a:avLst/>
          </a:prstGeom>
        </p:spPr>
      </p:pic>
      <p:sp>
        <p:nvSpPr>
          <p:cNvPr id="27" name="TextBox 26">
            <a:extLst>
              <a:ext uri="{FF2B5EF4-FFF2-40B4-BE49-F238E27FC236}">
                <a16:creationId xmlns:a16="http://schemas.microsoft.com/office/drawing/2014/main" id="{00D93F59-8F09-5FC4-9067-A0452D6C97CF}"/>
              </a:ext>
            </a:extLst>
          </p:cNvPr>
          <p:cNvSpPr txBox="1"/>
          <p:nvPr/>
        </p:nvSpPr>
        <p:spPr>
          <a:xfrm>
            <a:off x="1622693" y="4341632"/>
            <a:ext cx="2910478" cy="307392"/>
          </a:xfrm>
          <a:prstGeom prst="rect">
            <a:avLst/>
          </a:prstGeom>
          <a:noFill/>
        </p:spPr>
        <p:txBody>
          <a:bodyPr wrap="square">
            <a:spAutoFit/>
          </a:bodyPr>
          <a:lstStyle/>
          <a:p>
            <a:pPr>
              <a:lnSpc>
                <a:spcPct val="150000"/>
              </a:lnSpc>
            </a:pPr>
            <a:r>
              <a:rPr lang="en-US" sz="1050" dirty="0">
                <a:solidFill>
                  <a:schemeClr val="bg1"/>
                </a:solidFill>
                <a:latin typeface="Montserrat" pitchFamily="2" charset="77"/>
                <a:cs typeface="Arial" panose="020B0604020202020204" pitchFamily="34" charset="0"/>
              </a:rPr>
              <a:t>Early settlement to keep inside “portal”</a:t>
            </a:r>
          </a:p>
        </p:txBody>
      </p:sp>
      <p:pic>
        <p:nvPicPr>
          <p:cNvPr id="31" name="Graphic 30">
            <a:extLst>
              <a:ext uri="{FF2B5EF4-FFF2-40B4-BE49-F238E27FC236}">
                <a16:creationId xmlns:a16="http://schemas.microsoft.com/office/drawing/2014/main" id="{FA307A8B-B6E9-F451-632E-F7D9BFC798D5}"/>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134791" y="4399371"/>
            <a:ext cx="347303" cy="347303"/>
          </a:xfrm>
          <a:prstGeom prst="rect">
            <a:avLst/>
          </a:prstGeom>
        </p:spPr>
      </p:pic>
      <p:sp>
        <p:nvSpPr>
          <p:cNvPr id="32" name="Rounded Rectangle 31">
            <a:extLst>
              <a:ext uri="{FF2B5EF4-FFF2-40B4-BE49-F238E27FC236}">
                <a16:creationId xmlns:a16="http://schemas.microsoft.com/office/drawing/2014/main" id="{04DE9389-5597-D92B-6A4D-1BC8C8390660}"/>
              </a:ext>
            </a:extLst>
          </p:cNvPr>
          <p:cNvSpPr/>
          <p:nvPr/>
        </p:nvSpPr>
        <p:spPr>
          <a:xfrm>
            <a:off x="6289133" y="1327993"/>
            <a:ext cx="5382765" cy="4250724"/>
          </a:xfrm>
          <a:prstGeom prst="roundRect">
            <a:avLst>
              <a:gd name="adj" fmla="val 0"/>
            </a:avLst>
          </a:prstGeom>
          <a:noFill/>
          <a:ln w="19050">
            <a:solidFill>
              <a:srgbClr val="3AB2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b="1" dirty="0">
              <a:solidFill>
                <a:srgbClr val="F4F3ED"/>
              </a:solidFill>
              <a:latin typeface="Montserrat" pitchFamily="2" charset="77"/>
            </a:endParaRPr>
          </a:p>
        </p:txBody>
      </p:sp>
      <p:cxnSp>
        <p:nvCxnSpPr>
          <p:cNvPr id="34" name="Straight Connector 33">
            <a:extLst>
              <a:ext uri="{FF2B5EF4-FFF2-40B4-BE49-F238E27FC236}">
                <a16:creationId xmlns:a16="http://schemas.microsoft.com/office/drawing/2014/main" id="{7A5985F2-7825-F2D4-89AC-0B6EB09C89C9}"/>
              </a:ext>
            </a:extLst>
          </p:cNvPr>
          <p:cNvCxnSpPr/>
          <p:nvPr/>
        </p:nvCxnSpPr>
        <p:spPr>
          <a:xfrm>
            <a:off x="8855227" y="3662604"/>
            <a:ext cx="0" cy="157900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set of icons of people with pain&#10;&#10;Description automatically generated">
            <a:extLst>
              <a:ext uri="{FF2B5EF4-FFF2-40B4-BE49-F238E27FC236}">
                <a16:creationId xmlns:a16="http://schemas.microsoft.com/office/drawing/2014/main" id="{61A6189A-1D8E-E3D5-4C6A-867573C40782}"/>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6601429" y="2144820"/>
            <a:ext cx="788804" cy="781475"/>
          </a:xfrm>
          <a:prstGeom prst="rect">
            <a:avLst/>
          </a:prstGeom>
        </p:spPr>
      </p:pic>
      <p:pic>
        <p:nvPicPr>
          <p:cNvPr id="15" name="Picture 14" descr="A black and white line drawing of a hand with a bandaged hand&#10;&#10;Description automatically generated">
            <a:extLst>
              <a:ext uri="{FF2B5EF4-FFF2-40B4-BE49-F238E27FC236}">
                <a16:creationId xmlns:a16="http://schemas.microsoft.com/office/drawing/2014/main" id="{9FE4B964-1663-9F43-9D35-AF8B157F28B1}"/>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444812" y="2051551"/>
            <a:ext cx="874800" cy="874800"/>
          </a:xfrm>
          <a:prstGeom prst="rect">
            <a:avLst/>
          </a:prstGeom>
        </p:spPr>
      </p:pic>
      <p:pic>
        <p:nvPicPr>
          <p:cNvPr id="21" name="Graphic 20" descr="Add with solid fill">
            <a:extLst>
              <a:ext uri="{FF2B5EF4-FFF2-40B4-BE49-F238E27FC236}">
                <a16:creationId xmlns:a16="http://schemas.microsoft.com/office/drawing/2014/main" id="{B7DF1539-F7A5-3D91-E5D7-0EB245DF0184}"/>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7364754" y="2402125"/>
            <a:ext cx="173652" cy="173652"/>
          </a:xfrm>
          <a:prstGeom prst="rect">
            <a:avLst/>
          </a:prstGeom>
        </p:spPr>
      </p:pic>
      <p:pic>
        <p:nvPicPr>
          <p:cNvPr id="28" name="Graphic 27" descr="Add with solid fill">
            <a:extLst>
              <a:ext uri="{FF2B5EF4-FFF2-40B4-BE49-F238E27FC236}">
                <a16:creationId xmlns:a16="http://schemas.microsoft.com/office/drawing/2014/main" id="{0BC71CC0-8216-C732-6041-B9DF362D23E0}"/>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8231751" y="2402125"/>
            <a:ext cx="173652" cy="173652"/>
          </a:xfrm>
          <a:prstGeom prst="rect">
            <a:avLst/>
          </a:prstGeom>
        </p:spPr>
      </p:pic>
      <p:pic>
        <p:nvPicPr>
          <p:cNvPr id="30" name="Graphic 29">
            <a:extLst>
              <a:ext uri="{FF2B5EF4-FFF2-40B4-BE49-F238E27FC236}">
                <a16:creationId xmlns:a16="http://schemas.microsoft.com/office/drawing/2014/main" id="{7037DD3F-5082-A57C-54E2-C5C908CA948D}"/>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9508493" y="2270419"/>
            <a:ext cx="534276" cy="534276"/>
          </a:xfrm>
          <a:prstGeom prst="rect">
            <a:avLst/>
          </a:prstGeom>
        </p:spPr>
      </p:pic>
      <p:pic>
        <p:nvPicPr>
          <p:cNvPr id="33" name="Graphic 32" descr="Add with solid fill">
            <a:extLst>
              <a:ext uri="{FF2B5EF4-FFF2-40B4-BE49-F238E27FC236}">
                <a16:creationId xmlns:a16="http://schemas.microsoft.com/office/drawing/2014/main" id="{70855896-0411-A829-C33E-8A3DD83D06A8}"/>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9208674" y="2402125"/>
            <a:ext cx="173652" cy="173652"/>
          </a:xfrm>
          <a:prstGeom prst="rect">
            <a:avLst/>
          </a:prstGeom>
        </p:spPr>
      </p:pic>
      <p:pic>
        <p:nvPicPr>
          <p:cNvPr id="40" name="Picture 39">
            <a:extLst>
              <a:ext uri="{FF2B5EF4-FFF2-40B4-BE49-F238E27FC236}">
                <a16:creationId xmlns:a16="http://schemas.microsoft.com/office/drawing/2014/main" id="{BCE6AF0D-72BB-A4E8-313F-FD0E6ECBA299}"/>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0594232" y="2236293"/>
            <a:ext cx="701883" cy="545909"/>
          </a:xfrm>
          <a:prstGeom prst="rect">
            <a:avLst/>
          </a:prstGeom>
        </p:spPr>
      </p:pic>
      <p:sp>
        <p:nvSpPr>
          <p:cNvPr id="41" name="Rectangle 40">
            <a:extLst>
              <a:ext uri="{FF2B5EF4-FFF2-40B4-BE49-F238E27FC236}">
                <a16:creationId xmlns:a16="http://schemas.microsoft.com/office/drawing/2014/main" id="{C2DE53C9-1884-C4DD-8EE5-9B5ADE06C7D6}"/>
              </a:ext>
            </a:extLst>
          </p:cNvPr>
          <p:cNvSpPr/>
          <p:nvPr/>
        </p:nvSpPr>
        <p:spPr>
          <a:xfrm>
            <a:off x="6480348" y="2038105"/>
            <a:ext cx="3853554" cy="967454"/>
          </a:xfrm>
          <a:prstGeom prst="rect">
            <a:avLst/>
          </a:prstGeom>
          <a:noFill/>
          <a:ln w="12700">
            <a:solidFill>
              <a:srgbClr val="00474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2718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par>
                                <p:cTn id="48" presetID="10" presetClass="entr" presetSubtype="0"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nodeType="with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cTn>
                              </p:par>
                              <p:par>
                                <p:cTn id="72" presetID="10" presetClass="entr" presetSubtype="0" fill="hold"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500"/>
                                        <p:tgtEl>
                                          <p:spTgt spid="1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500"/>
                                        <p:tgtEl>
                                          <p:spTgt spid="28"/>
                                        </p:tgtEl>
                                      </p:cBhvr>
                                    </p:animEffect>
                                  </p:childTnLst>
                                </p:cTn>
                              </p:par>
                              <p:par>
                                <p:cTn id="80" presetID="10" presetClass="entr" presetSubtype="0"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500"/>
                                        <p:tgtEl>
                                          <p:spTgt spid="2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fade">
                                      <p:cBhvr>
                                        <p:cTn id="87" dur="500"/>
                                        <p:tgtEl>
                                          <p:spTgt spid="33"/>
                                        </p:tgtEl>
                                      </p:cBhvr>
                                    </p:animEffect>
                                  </p:childTnLst>
                                </p:cTn>
                              </p:par>
                              <p:par>
                                <p:cTn id="88" presetID="10" presetClass="entr" presetSubtype="0" fill="hold" nodeType="with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500"/>
                                        <p:tgtEl>
                                          <p:spTgt spid="30"/>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fade">
                                      <p:cBhvr>
                                        <p:cTn id="95" dur="500"/>
                                        <p:tgtEl>
                                          <p:spTgt spid="40"/>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7"/>
                                        </p:tgtEl>
                                        <p:attrNameLst>
                                          <p:attrName>style.visibility</p:attrName>
                                        </p:attrNameLst>
                                      </p:cBhvr>
                                      <p:to>
                                        <p:strVal val="visible"/>
                                      </p:to>
                                    </p:set>
                                    <p:animEffect transition="in" filter="fade">
                                      <p:cBhvr>
                                        <p:cTn id="100" dur="500"/>
                                        <p:tgtEl>
                                          <p:spTgt spid="7"/>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fade">
                                      <p:cBhvr>
                                        <p:cTn id="103" dur="500"/>
                                        <p:tgtEl>
                                          <p:spTgt spid="5"/>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500"/>
                                        <p:tgtEl>
                                          <p:spTgt spid="34"/>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2"/>
                                        </p:tgtEl>
                                        <p:attrNameLst>
                                          <p:attrName>style.visibility</p:attrName>
                                        </p:attrNameLst>
                                      </p:cBhvr>
                                      <p:to>
                                        <p:strVal val="visible"/>
                                      </p:to>
                                    </p:set>
                                    <p:animEffect transition="in" filter="fade">
                                      <p:cBhvr>
                                        <p:cTn id="1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2" grpId="0"/>
      <p:bldP spid="3" grpId="0"/>
      <p:bldP spid="4" grpId="0"/>
      <p:bldP spid="5" grpId="0"/>
      <p:bldP spid="12" grpId="0"/>
      <p:bldP spid="16" grpId="0"/>
      <p:bldP spid="20" grpId="0"/>
      <p:bldP spid="23" grpId="0"/>
      <p:bldP spid="27" grpId="0"/>
      <p:bldP spid="32" grpId="0" animBg="1"/>
      <p:bldP spid="4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E04170-515F-8702-E9F8-CC63AD282114}"/>
              </a:ext>
            </a:extLst>
          </p:cNvPr>
          <p:cNvSpPr txBox="1"/>
          <p:nvPr/>
        </p:nvSpPr>
        <p:spPr>
          <a:xfrm>
            <a:off x="564979" y="786409"/>
            <a:ext cx="3701654" cy="523220"/>
          </a:xfrm>
          <a:prstGeom prst="rect">
            <a:avLst/>
          </a:prstGeom>
          <a:noFill/>
        </p:spPr>
        <p:txBody>
          <a:bodyPr wrap="none" rtlCol="0">
            <a:spAutoFit/>
          </a:bodyPr>
          <a:lstStyle/>
          <a:p>
            <a:r>
              <a:rPr lang="en-US" sz="2800" dirty="0">
                <a:solidFill>
                  <a:srgbClr val="004749"/>
                </a:solidFill>
                <a:latin typeface="Montserrat ExtraBold" panose="00000900000000000000" pitchFamily="50" charset="0"/>
              </a:rPr>
              <a:t>What’s in a claim?</a:t>
            </a:r>
          </a:p>
        </p:txBody>
      </p:sp>
      <p:sp>
        <p:nvSpPr>
          <p:cNvPr id="3" name="TextBox 2">
            <a:extLst>
              <a:ext uri="{FF2B5EF4-FFF2-40B4-BE49-F238E27FC236}">
                <a16:creationId xmlns:a16="http://schemas.microsoft.com/office/drawing/2014/main" id="{8D31D146-FE19-0661-4C51-2797F72EDE6C}"/>
              </a:ext>
            </a:extLst>
          </p:cNvPr>
          <p:cNvSpPr txBox="1"/>
          <p:nvPr/>
        </p:nvSpPr>
        <p:spPr>
          <a:xfrm>
            <a:off x="564979" y="1203181"/>
            <a:ext cx="610423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900"/>
              </a:spcAft>
              <a:buClr>
                <a:srgbClr val="6FACDE"/>
              </a:buClr>
              <a:buSzTx/>
              <a:buFont typeface="Arial"/>
              <a:buNone/>
              <a:tabLst/>
              <a:defRPr/>
            </a:pPr>
            <a:r>
              <a:rPr lang="en-US" noProof="0" dirty="0">
                <a:solidFill>
                  <a:srgbClr val="004749"/>
                </a:solidFill>
                <a:latin typeface="Montserrat" pitchFamily="2" charset="77"/>
              </a:rPr>
              <a:t>Is trial always the best strategy?</a:t>
            </a:r>
            <a:endParaRPr kumimoji="0" lang="en-US" sz="1800" b="1" i="0" u="none" strike="noStrike" kern="1200" cap="none" spc="0" normalizeH="0" baseline="0" noProof="0" dirty="0">
              <a:ln>
                <a:noFill/>
              </a:ln>
              <a:solidFill>
                <a:srgbClr val="004749"/>
              </a:solidFill>
              <a:effectLst/>
              <a:uLnTx/>
              <a:uFillTx/>
              <a:latin typeface="Montserrat" pitchFamily="2" charset="77"/>
              <a:cs typeface="Times New Roman"/>
            </a:endParaRPr>
          </a:p>
        </p:txBody>
      </p:sp>
      <p:cxnSp>
        <p:nvCxnSpPr>
          <p:cNvPr id="5" name="Straight Connector 4">
            <a:extLst>
              <a:ext uri="{FF2B5EF4-FFF2-40B4-BE49-F238E27FC236}">
                <a16:creationId xmlns:a16="http://schemas.microsoft.com/office/drawing/2014/main" id="{D1631031-44F1-3357-170F-92FD533152D1}"/>
              </a:ext>
            </a:extLst>
          </p:cNvPr>
          <p:cNvCxnSpPr/>
          <p:nvPr/>
        </p:nvCxnSpPr>
        <p:spPr>
          <a:xfrm>
            <a:off x="1600200" y="4135582"/>
            <a:ext cx="8728364" cy="0"/>
          </a:xfrm>
          <a:prstGeom prst="line">
            <a:avLst/>
          </a:prstGeom>
          <a:ln w="38100">
            <a:solidFill>
              <a:srgbClr val="004749"/>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37EB59B-9E62-9A2D-499B-1E26010E0493}"/>
              </a:ext>
            </a:extLst>
          </p:cNvPr>
          <p:cNvCxnSpPr>
            <a:cxnSpLocks/>
          </p:cNvCxnSpPr>
          <p:nvPr/>
        </p:nvCxnSpPr>
        <p:spPr>
          <a:xfrm flipV="1">
            <a:off x="1600200" y="3771900"/>
            <a:ext cx="0" cy="727364"/>
          </a:xfrm>
          <a:prstGeom prst="line">
            <a:avLst/>
          </a:prstGeom>
          <a:ln w="38100">
            <a:solidFill>
              <a:srgbClr val="00474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9F305B4-D229-D452-8E3C-548705991C1E}"/>
              </a:ext>
            </a:extLst>
          </p:cNvPr>
          <p:cNvCxnSpPr>
            <a:cxnSpLocks/>
          </p:cNvCxnSpPr>
          <p:nvPr/>
        </p:nvCxnSpPr>
        <p:spPr>
          <a:xfrm flipV="1">
            <a:off x="10328563" y="3771900"/>
            <a:ext cx="0" cy="727364"/>
          </a:xfrm>
          <a:prstGeom prst="line">
            <a:avLst/>
          </a:prstGeom>
          <a:ln w="38100">
            <a:solidFill>
              <a:srgbClr val="004749"/>
            </a:solidFill>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95FD990A-E01D-90E6-4AA4-5BEEE839D0E9}"/>
              </a:ext>
            </a:extLst>
          </p:cNvPr>
          <p:cNvSpPr/>
          <p:nvPr/>
        </p:nvSpPr>
        <p:spPr>
          <a:xfrm>
            <a:off x="5129429" y="2933655"/>
            <a:ext cx="1933142" cy="1948782"/>
          </a:xfrm>
          <a:prstGeom prst="roundRect">
            <a:avLst>
              <a:gd name="adj" fmla="val 0"/>
            </a:avLst>
          </a:prstGeom>
          <a:solidFill>
            <a:srgbClr val="70ACDF"/>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F4F3ED"/>
              </a:solidFill>
              <a:latin typeface="Montserrat" pitchFamily="2" charset="77"/>
            </a:endParaRPr>
          </a:p>
          <a:p>
            <a:pPr algn="ctr"/>
            <a:endParaRPr lang="en-GB" sz="2000" b="1" dirty="0">
              <a:solidFill>
                <a:srgbClr val="F4F3ED"/>
              </a:solidFill>
              <a:latin typeface="Montserrat" pitchFamily="2" charset="77"/>
            </a:endParaRPr>
          </a:p>
          <a:p>
            <a:pPr algn="ctr"/>
            <a:r>
              <a:rPr lang="en-GB" sz="2000" b="1" dirty="0">
                <a:solidFill>
                  <a:srgbClr val="F4F3ED"/>
                </a:solidFill>
                <a:latin typeface="Montserrat" pitchFamily="2" charset="77"/>
              </a:rPr>
              <a:t>Injury Value </a:t>
            </a:r>
          </a:p>
          <a:p>
            <a:pPr algn="ctr"/>
            <a:r>
              <a:rPr lang="en-GB" sz="2000" dirty="0">
                <a:solidFill>
                  <a:srgbClr val="F4F3ED"/>
                </a:solidFill>
                <a:latin typeface="Montserrat" pitchFamily="2" charset="77"/>
              </a:rPr>
              <a:t>£2,500</a:t>
            </a:r>
          </a:p>
        </p:txBody>
      </p:sp>
      <p:sp>
        <p:nvSpPr>
          <p:cNvPr id="10" name="Rounded Rectangle 9">
            <a:extLst>
              <a:ext uri="{FF2B5EF4-FFF2-40B4-BE49-F238E27FC236}">
                <a16:creationId xmlns:a16="http://schemas.microsoft.com/office/drawing/2014/main" id="{DD7213E4-9039-28B7-D198-D08F0654AFE3}"/>
              </a:ext>
            </a:extLst>
          </p:cNvPr>
          <p:cNvSpPr/>
          <p:nvPr/>
        </p:nvSpPr>
        <p:spPr>
          <a:xfrm>
            <a:off x="556260" y="0"/>
            <a:ext cx="2446020" cy="457200"/>
          </a:xfrm>
          <a:prstGeom prst="roundRect">
            <a:avLst>
              <a:gd name="adj" fmla="val 0"/>
            </a:avLst>
          </a:prstGeom>
          <a:solidFill>
            <a:srgbClr val="909A29">
              <a:alpha val="9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dirty="0">
                <a:solidFill>
                  <a:srgbClr val="F4F3ED"/>
                </a:solidFill>
                <a:latin typeface="Montserrat" pitchFamily="2" charset="77"/>
              </a:rPr>
              <a:t>Reducing Claims Costs</a:t>
            </a:r>
          </a:p>
        </p:txBody>
      </p:sp>
      <p:sp>
        <p:nvSpPr>
          <p:cNvPr id="11" name="Rounded Rectangle 10">
            <a:extLst>
              <a:ext uri="{FF2B5EF4-FFF2-40B4-BE49-F238E27FC236}">
                <a16:creationId xmlns:a16="http://schemas.microsoft.com/office/drawing/2014/main" id="{32EE6CF1-035E-1AFC-6F8D-0B1409B35788}"/>
              </a:ext>
            </a:extLst>
          </p:cNvPr>
          <p:cNvSpPr/>
          <p:nvPr/>
        </p:nvSpPr>
        <p:spPr>
          <a:xfrm>
            <a:off x="770992" y="2933655"/>
            <a:ext cx="1617106" cy="727364"/>
          </a:xfrm>
          <a:prstGeom prst="roundRect">
            <a:avLst>
              <a:gd name="adj" fmla="val 0"/>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4749"/>
                </a:solidFill>
                <a:latin typeface="Montserrat" pitchFamily="2" charset="77"/>
              </a:rPr>
              <a:t>£4,950</a:t>
            </a:r>
          </a:p>
        </p:txBody>
      </p:sp>
      <p:sp>
        <p:nvSpPr>
          <p:cNvPr id="12" name="Rounded Rectangle 11">
            <a:extLst>
              <a:ext uri="{FF2B5EF4-FFF2-40B4-BE49-F238E27FC236}">
                <a16:creationId xmlns:a16="http://schemas.microsoft.com/office/drawing/2014/main" id="{595966AB-ACBF-804D-2DF7-92C635B74F80}"/>
              </a:ext>
            </a:extLst>
          </p:cNvPr>
          <p:cNvSpPr/>
          <p:nvPr/>
        </p:nvSpPr>
        <p:spPr>
          <a:xfrm>
            <a:off x="9520010" y="2933655"/>
            <a:ext cx="1617106" cy="727364"/>
          </a:xfrm>
          <a:prstGeom prst="roundRect">
            <a:avLst>
              <a:gd name="adj" fmla="val 0"/>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4749"/>
                </a:solidFill>
                <a:latin typeface="Montserrat" pitchFamily="2" charset="77"/>
              </a:rPr>
              <a:t>£17,250</a:t>
            </a:r>
          </a:p>
        </p:txBody>
      </p:sp>
      <p:pic>
        <p:nvPicPr>
          <p:cNvPr id="7" name="Graphic 6">
            <a:extLst>
              <a:ext uri="{FF2B5EF4-FFF2-40B4-BE49-F238E27FC236}">
                <a16:creationId xmlns:a16="http://schemas.microsoft.com/office/drawing/2014/main" id="{76F25AE3-4AD4-013F-017B-3E1873554C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21764" y="3145629"/>
            <a:ext cx="748472" cy="626272"/>
          </a:xfrm>
          <a:prstGeom prst="rect">
            <a:avLst/>
          </a:prstGeom>
        </p:spPr>
      </p:pic>
      <p:pic>
        <p:nvPicPr>
          <p:cNvPr id="4" name="Picture 3">
            <a:extLst>
              <a:ext uri="{FF2B5EF4-FFF2-40B4-BE49-F238E27FC236}">
                <a16:creationId xmlns:a16="http://schemas.microsoft.com/office/drawing/2014/main" id="{4B9B081F-5E5F-4503-08D4-9702FF4B70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20467" y="6102180"/>
            <a:ext cx="1794515" cy="548079"/>
          </a:xfrm>
          <a:prstGeom prst="rect">
            <a:avLst/>
          </a:prstGeom>
        </p:spPr>
      </p:pic>
      <p:pic>
        <p:nvPicPr>
          <p:cNvPr id="13" name="Picture 12">
            <a:extLst>
              <a:ext uri="{FF2B5EF4-FFF2-40B4-BE49-F238E27FC236}">
                <a16:creationId xmlns:a16="http://schemas.microsoft.com/office/drawing/2014/main" id="{93EAD49D-2F49-A6B8-0218-6E14F6EC9E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9553" y="6102180"/>
            <a:ext cx="1544606" cy="435064"/>
          </a:xfrm>
          <a:prstGeom prst="rect">
            <a:avLst/>
          </a:prstGeom>
        </p:spPr>
      </p:pic>
    </p:spTree>
    <p:extLst>
      <p:ext uri="{BB962C8B-B14F-4D97-AF65-F5344CB8AC3E}">
        <p14:creationId xmlns:p14="http://schemas.microsoft.com/office/powerpoint/2010/main" val="24894795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0F5714E-3D53-A8BC-818C-6233F628CDE7}"/>
              </a:ext>
            </a:extLst>
          </p:cNvPr>
          <p:cNvSpPr/>
          <p:nvPr/>
        </p:nvSpPr>
        <p:spPr>
          <a:xfrm>
            <a:off x="11661181" y="1508443"/>
            <a:ext cx="31704" cy="317434"/>
          </a:xfrm>
          <a:prstGeom prst="roundRect">
            <a:avLst>
              <a:gd name="adj" fmla="val 50000"/>
            </a:avLst>
          </a:prstGeom>
          <a:gradFill>
            <a:gsLst>
              <a:gs pos="92000">
                <a:srgbClr val="EFEFEF"/>
              </a:gs>
              <a:gs pos="10000">
                <a:srgbClr val="F2F2F2"/>
              </a:gs>
              <a:gs pos="0">
                <a:srgbClr val="5F5F5F"/>
              </a:gs>
              <a:gs pos="100000">
                <a:srgbClr val="5F5F5F"/>
              </a:gs>
            </a:gsLst>
            <a:lin ang="5400000" scaled="1"/>
          </a:gradFill>
          <a:ln w="254">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5" name="AutoShape 3">
            <a:extLst>
              <a:ext uri="{FF2B5EF4-FFF2-40B4-BE49-F238E27FC236}">
                <a16:creationId xmlns:a16="http://schemas.microsoft.com/office/drawing/2014/main" id="{EDAF26C1-4E45-97A5-E319-027ADA7D2879}"/>
              </a:ext>
            </a:extLst>
          </p:cNvPr>
          <p:cNvSpPr>
            <a:spLocks noChangeAspect="1" noChangeArrowheads="1" noTextEdit="1"/>
          </p:cNvSpPr>
          <p:nvPr/>
        </p:nvSpPr>
        <p:spPr bwMode="auto">
          <a:xfrm>
            <a:off x="6096000" y="509098"/>
            <a:ext cx="5589218" cy="75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pitchFamily="2" charset="77"/>
            </a:endParaRPr>
          </a:p>
        </p:txBody>
      </p:sp>
      <p:sp>
        <p:nvSpPr>
          <p:cNvPr id="29" name="Freeform 28">
            <a:extLst>
              <a:ext uri="{FF2B5EF4-FFF2-40B4-BE49-F238E27FC236}">
                <a16:creationId xmlns:a16="http://schemas.microsoft.com/office/drawing/2014/main" id="{D38130F4-1131-8345-0A3E-CEEF2816E4AF}"/>
              </a:ext>
            </a:extLst>
          </p:cNvPr>
          <p:cNvSpPr>
            <a:spLocks/>
          </p:cNvSpPr>
          <p:nvPr/>
        </p:nvSpPr>
        <p:spPr bwMode="auto">
          <a:xfrm>
            <a:off x="6097855" y="542502"/>
            <a:ext cx="5558601" cy="6315499"/>
          </a:xfrm>
          <a:custGeom>
            <a:avLst/>
            <a:gdLst>
              <a:gd name="connsiteX0" fmla="*/ 319334 w 5558601"/>
              <a:gd name="connsiteY0" fmla="*/ 0 h 6315499"/>
              <a:gd name="connsiteX1" fmla="*/ 5239268 w 5558601"/>
              <a:gd name="connsiteY1" fmla="*/ 0 h 6315499"/>
              <a:gd name="connsiteX2" fmla="*/ 5558601 w 5558601"/>
              <a:gd name="connsiteY2" fmla="*/ 319146 h 6315499"/>
              <a:gd name="connsiteX3" fmla="*/ 5558601 w 5558601"/>
              <a:gd name="connsiteY3" fmla="*/ 6160404 h 6315499"/>
              <a:gd name="connsiteX4" fmla="*/ 5558601 w 5558601"/>
              <a:gd name="connsiteY4" fmla="*/ 6315499 h 6315499"/>
              <a:gd name="connsiteX5" fmla="*/ 5378603 w 5558601"/>
              <a:gd name="connsiteY5" fmla="*/ 6315499 h 6315499"/>
              <a:gd name="connsiteX6" fmla="*/ 5378603 w 5558601"/>
              <a:gd name="connsiteY6" fmla="*/ 6148683 h 6315499"/>
              <a:gd name="connsiteX7" fmla="*/ 5378603 w 5558601"/>
              <a:gd name="connsiteY7" fmla="*/ 325748 h 6315499"/>
              <a:gd name="connsiteX8" fmla="*/ 5242055 w 5558601"/>
              <a:gd name="connsiteY8" fmla="*/ 189277 h 6315499"/>
              <a:gd name="connsiteX9" fmla="*/ 317475 w 5558601"/>
              <a:gd name="connsiteY9" fmla="*/ 189277 h 6315499"/>
              <a:gd name="connsiteX10" fmla="*/ 180926 w 5558601"/>
              <a:gd name="connsiteY10" fmla="*/ 325748 h 6315499"/>
              <a:gd name="connsiteX11" fmla="*/ 180926 w 5558601"/>
              <a:gd name="connsiteY11" fmla="*/ 6256890 h 6315499"/>
              <a:gd name="connsiteX12" fmla="*/ 180926 w 5558601"/>
              <a:gd name="connsiteY12" fmla="*/ 6315499 h 6315499"/>
              <a:gd name="connsiteX13" fmla="*/ 0 w 5558601"/>
              <a:gd name="connsiteY13" fmla="*/ 6315499 h 6315499"/>
              <a:gd name="connsiteX14" fmla="*/ 0 w 5558601"/>
              <a:gd name="connsiteY14" fmla="*/ 6268951 h 6315499"/>
              <a:gd name="connsiteX15" fmla="*/ 0 w 5558601"/>
              <a:gd name="connsiteY15" fmla="*/ 319146 h 6315499"/>
              <a:gd name="connsiteX16" fmla="*/ 319334 w 5558601"/>
              <a:gd name="connsiteY16" fmla="*/ 0 h 631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58601" h="6315499">
                <a:moveTo>
                  <a:pt x="319334" y="0"/>
                </a:moveTo>
                <a:cubicBezTo>
                  <a:pt x="5239268" y="0"/>
                  <a:pt x="5239268" y="0"/>
                  <a:pt x="5239268" y="0"/>
                </a:cubicBezTo>
                <a:cubicBezTo>
                  <a:pt x="5415452" y="0"/>
                  <a:pt x="5558601" y="143065"/>
                  <a:pt x="5558601" y="319146"/>
                </a:cubicBezTo>
                <a:cubicBezTo>
                  <a:pt x="5558601" y="3540173"/>
                  <a:pt x="5558601" y="5251344"/>
                  <a:pt x="5558601" y="6160404"/>
                </a:cubicBezTo>
                <a:lnTo>
                  <a:pt x="5558601" y="6315499"/>
                </a:lnTo>
                <a:lnTo>
                  <a:pt x="5378603" y="6315499"/>
                </a:lnTo>
                <a:lnTo>
                  <a:pt x="5378603" y="6148683"/>
                </a:lnTo>
                <a:cubicBezTo>
                  <a:pt x="5378603" y="5242476"/>
                  <a:pt x="5378603" y="3536672"/>
                  <a:pt x="5378603" y="325748"/>
                </a:cubicBezTo>
                <a:cubicBezTo>
                  <a:pt x="5378603" y="250909"/>
                  <a:pt x="5316936" y="189277"/>
                  <a:pt x="5242055" y="189277"/>
                </a:cubicBezTo>
                <a:cubicBezTo>
                  <a:pt x="5242055" y="189277"/>
                  <a:pt x="5242055" y="189277"/>
                  <a:pt x="317475" y="189277"/>
                </a:cubicBezTo>
                <a:cubicBezTo>
                  <a:pt x="242594" y="189277"/>
                  <a:pt x="180926" y="250909"/>
                  <a:pt x="180926" y="325748"/>
                </a:cubicBezTo>
                <a:cubicBezTo>
                  <a:pt x="180926" y="325748"/>
                  <a:pt x="180926" y="325748"/>
                  <a:pt x="180926" y="6256890"/>
                </a:cubicBezTo>
                <a:lnTo>
                  <a:pt x="180926" y="6315499"/>
                </a:lnTo>
                <a:lnTo>
                  <a:pt x="0" y="6315499"/>
                </a:lnTo>
                <a:lnTo>
                  <a:pt x="0" y="6268951"/>
                </a:lnTo>
                <a:cubicBezTo>
                  <a:pt x="0" y="319146"/>
                  <a:pt x="0" y="319146"/>
                  <a:pt x="0" y="319146"/>
                </a:cubicBezTo>
                <a:cubicBezTo>
                  <a:pt x="0" y="143065"/>
                  <a:pt x="143150" y="0"/>
                  <a:pt x="319334" y="0"/>
                </a:cubicBezTo>
                <a:close/>
              </a:path>
            </a:pathLst>
          </a:custGeom>
          <a:solidFill>
            <a:srgbClr val="111111"/>
          </a:solidFill>
          <a:ln w="25400">
            <a:noFill/>
            <a:round/>
            <a:headEnd/>
            <a:tailEnd/>
          </a:ln>
        </p:spPr>
        <p:txBody>
          <a:bodyPr vert="horz" wrap="square" lIns="91440" tIns="45720" rIns="91440" bIns="45720" numCol="1" anchor="t" anchorCtr="0" compatLnSpc="1">
            <a:prstTxWarp prst="textNoShape">
              <a:avLst/>
            </a:prstTxWarp>
            <a:noAutofit/>
          </a:bodyPr>
          <a:lstStyle/>
          <a:p>
            <a:endParaRPr lang="en-US" dirty="0">
              <a:latin typeface="Montserrat" pitchFamily="2" charset="77"/>
            </a:endParaRPr>
          </a:p>
        </p:txBody>
      </p:sp>
      <p:sp>
        <p:nvSpPr>
          <p:cNvPr id="7" name="Rectangle: Rounded Corners 6">
            <a:extLst>
              <a:ext uri="{FF2B5EF4-FFF2-40B4-BE49-F238E27FC236}">
                <a16:creationId xmlns:a16="http://schemas.microsoft.com/office/drawing/2014/main" id="{AC54B139-D4B6-88AC-5146-1EA27C097E65}"/>
              </a:ext>
            </a:extLst>
          </p:cNvPr>
          <p:cNvSpPr/>
          <p:nvPr/>
        </p:nvSpPr>
        <p:spPr>
          <a:xfrm>
            <a:off x="11661181" y="2001626"/>
            <a:ext cx="31704" cy="317434"/>
          </a:xfrm>
          <a:prstGeom prst="roundRect">
            <a:avLst>
              <a:gd name="adj" fmla="val 50000"/>
            </a:avLst>
          </a:prstGeom>
          <a:gradFill>
            <a:gsLst>
              <a:gs pos="92000">
                <a:srgbClr val="EFEFEF"/>
              </a:gs>
              <a:gs pos="10000">
                <a:srgbClr val="F2F2F2"/>
              </a:gs>
              <a:gs pos="0">
                <a:srgbClr val="5F5F5F"/>
              </a:gs>
              <a:gs pos="100000">
                <a:srgbClr val="5F5F5F"/>
              </a:gs>
            </a:gsLst>
            <a:lin ang="5400000" scaled="1"/>
          </a:gradFill>
          <a:ln w="254">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8" name="Rectangle: Rounded Corners 7">
            <a:extLst>
              <a:ext uri="{FF2B5EF4-FFF2-40B4-BE49-F238E27FC236}">
                <a16:creationId xmlns:a16="http://schemas.microsoft.com/office/drawing/2014/main" id="{D87A8112-B16F-F017-41AC-B60E1E1C11C8}"/>
              </a:ext>
            </a:extLst>
          </p:cNvPr>
          <p:cNvSpPr/>
          <p:nvPr/>
        </p:nvSpPr>
        <p:spPr>
          <a:xfrm rot="16200000">
            <a:off x="10885757" y="348524"/>
            <a:ext cx="31704" cy="317434"/>
          </a:xfrm>
          <a:prstGeom prst="roundRect">
            <a:avLst>
              <a:gd name="adj" fmla="val 50000"/>
            </a:avLst>
          </a:prstGeom>
          <a:gradFill>
            <a:gsLst>
              <a:gs pos="92000">
                <a:srgbClr val="EFEFEF"/>
              </a:gs>
              <a:gs pos="10000">
                <a:srgbClr val="F2F2F2"/>
              </a:gs>
              <a:gs pos="0">
                <a:srgbClr val="5F5F5F"/>
              </a:gs>
              <a:gs pos="100000">
                <a:srgbClr val="5F5F5F"/>
              </a:gs>
            </a:gsLst>
            <a:lin ang="5400000" scaled="1"/>
          </a:gradFill>
          <a:ln w="254">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2" name="Freeform 31">
            <a:extLst>
              <a:ext uri="{FF2B5EF4-FFF2-40B4-BE49-F238E27FC236}">
                <a16:creationId xmlns:a16="http://schemas.microsoft.com/office/drawing/2014/main" id="{1CF9D8C7-7148-2271-EE2D-638AB27387AC}"/>
              </a:ext>
            </a:extLst>
          </p:cNvPr>
          <p:cNvSpPr>
            <a:spLocks/>
          </p:cNvSpPr>
          <p:nvPr/>
        </p:nvSpPr>
        <p:spPr bwMode="auto">
          <a:xfrm>
            <a:off x="6097856" y="542500"/>
            <a:ext cx="5558600" cy="6315500"/>
          </a:xfrm>
          <a:custGeom>
            <a:avLst/>
            <a:gdLst>
              <a:gd name="connsiteX0" fmla="*/ 319333 w 5558600"/>
              <a:gd name="connsiteY0" fmla="*/ 0 h 6315500"/>
              <a:gd name="connsiteX1" fmla="*/ 5239267 w 5558600"/>
              <a:gd name="connsiteY1" fmla="*/ 0 h 6315500"/>
              <a:gd name="connsiteX2" fmla="*/ 5558600 w 5558600"/>
              <a:gd name="connsiteY2" fmla="*/ 319145 h 6315500"/>
              <a:gd name="connsiteX3" fmla="*/ 5558600 w 5558600"/>
              <a:gd name="connsiteY3" fmla="*/ 6160405 h 6315500"/>
              <a:gd name="connsiteX4" fmla="*/ 5558600 w 5558600"/>
              <a:gd name="connsiteY4" fmla="*/ 6315500 h 6315500"/>
              <a:gd name="connsiteX5" fmla="*/ 0 w 5558600"/>
              <a:gd name="connsiteY5" fmla="*/ 6315500 h 6315500"/>
              <a:gd name="connsiteX6" fmla="*/ 0 w 5558600"/>
              <a:gd name="connsiteY6" fmla="*/ 6268952 h 6315500"/>
              <a:gd name="connsiteX7" fmla="*/ 0 w 5558600"/>
              <a:gd name="connsiteY7" fmla="*/ 319145 h 6315500"/>
              <a:gd name="connsiteX8" fmla="*/ 319333 w 5558600"/>
              <a:gd name="connsiteY8" fmla="*/ 0 h 63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58600" h="6315500">
                <a:moveTo>
                  <a:pt x="319333" y="0"/>
                </a:moveTo>
                <a:cubicBezTo>
                  <a:pt x="5239267" y="0"/>
                  <a:pt x="5239267" y="0"/>
                  <a:pt x="5239267" y="0"/>
                </a:cubicBezTo>
                <a:cubicBezTo>
                  <a:pt x="5415450" y="0"/>
                  <a:pt x="5558600" y="143065"/>
                  <a:pt x="5558600" y="319145"/>
                </a:cubicBezTo>
                <a:cubicBezTo>
                  <a:pt x="5558600" y="3540174"/>
                  <a:pt x="5558600" y="5251345"/>
                  <a:pt x="5558600" y="6160405"/>
                </a:cubicBezTo>
                <a:lnTo>
                  <a:pt x="5558600" y="6315500"/>
                </a:lnTo>
                <a:lnTo>
                  <a:pt x="0" y="6315500"/>
                </a:lnTo>
                <a:lnTo>
                  <a:pt x="0" y="6268952"/>
                </a:lnTo>
                <a:cubicBezTo>
                  <a:pt x="0" y="319145"/>
                  <a:pt x="0" y="319145"/>
                  <a:pt x="0" y="319145"/>
                </a:cubicBezTo>
                <a:cubicBezTo>
                  <a:pt x="0" y="143065"/>
                  <a:pt x="143150" y="0"/>
                  <a:pt x="319333" y="0"/>
                </a:cubicBezTo>
                <a:close/>
              </a:path>
            </a:pathLst>
          </a:custGeom>
          <a:noFill/>
          <a:ln w="25400">
            <a:gradFill>
              <a:gsLst>
                <a:gs pos="0">
                  <a:srgbClr val="DDDDDD"/>
                </a:gs>
                <a:gs pos="100000">
                  <a:srgbClr val="5F5F5F"/>
                </a:gs>
              </a:gsLst>
              <a:lin ang="5400000" scaled="1"/>
            </a:gradFill>
            <a:round/>
            <a:headEnd/>
            <a:tailEnd/>
          </a:ln>
        </p:spPr>
        <p:txBody>
          <a:bodyPr vert="horz" wrap="square" lIns="91440" tIns="45720" rIns="91440" bIns="45720" numCol="1" anchor="t" anchorCtr="0" compatLnSpc="1">
            <a:prstTxWarp prst="textNoShape">
              <a:avLst/>
            </a:prstTxWarp>
            <a:noAutofit/>
          </a:bodyPr>
          <a:lstStyle/>
          <a:p>
            <a:endParaRPr lang="en-US" dirty="0">
              <a:latin typeface="Montserrat" pitchFamily="2" charset="77"/>
            </a:endParaRPr>
          </a:p>
        </p:txBody>
      </p:sp>
      <p:sp>
        <p:nvSpPr>
          <p:cNvPr id="10" name="Oval 9">
            <a:extLst>
              <a:ext uri="{FF2B5EF4-FFF2-40B4-BE49-F238E27FC236}">
                <a16:creationId xmlns:a16="http://schemas.microsoft.com/office/drawing/2014/main" id="{3B31664F-42A2-62DE-1095-AD2066194C3B}"/>
              </a:ext>
            </a:extLst>
          </p:cNvPr>
          <p:cNvSpPr>
            <a:spLocks noChangeAspect="1"/>
          </p:cNvSpPr>
          <p:nvPr/>
        </p:nvSpPr>
        <p:spPr>
          <a:xfrm>
            <a:off x="8859958" y="613811"/>
            <a:ext cx="63159" cy="63159"/>
          </a:xfrm>
          <a:prstGeom prst="ellipse">
            <a:avLst/>
          </a:prstGeom>
          <a:gradFill flip="none" rotWithShape="1">
            <a:gsLst>
              <a:gs pos="44000">
                <a:srgbClr val="000066"/>
              </a:gs>
              <a:gs pos="98230">
                <a:srgbClr val="0066FF"/>
              </a:gs>
              <a:gs pos="0">
                <a:srgbClr val="0066FF"/>
              </a:gs>
            </a:gsLst>
            <a:path path="circle">
              <a:fillToRect l="100000" t="100000"/>
            </a:path>
            <a:tileRect r="-100000" b="-100000"/>
          </a:gradFill>
          <a:ln w="3175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1" name="Oval 10">
            <a:extLst>
              <a:ext uri="{FF2B5EF4-FFF2-40B4-BE49-F238E27FC236}">
                <a16:creationId xmlns:a16="http://schemas.microsoft.com/office/drawing/2014/main" id="{AC301C74-7650-A1F3-9EDB-9E305EBB0BD6}"/>
              </a:ext>
            </a:extLst>
          </p:cNvPr>
          <p:cNvSpPr>
            <a:spLocks noChangeAspect="1"/>
          </p:cNvSpPr>
          <p:nvPr/>
        </p:nvSpPr>
        <p:spPr>
          <a:xfrm>
            <a:off x="9023470" y="637074"/>
            <a:ext cx="16632" cy="16632"/>
          </a:xfrm>
          <a:prstGeom prst="ellipse">
            <a:avLst/>
          </a:prstGeom>
          <a:solidFill>
            <a:srgbClr val="0000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2" name="Oval 11">
            <a:extLst>
              <a:ext uri="{FF2B5EF4-FFF2-40B4-BE49-F238E27FC236}">
                <a16:creationId xmlns:a16="http://schemas.microsoft.com/office/drawing/2014/main" id="{582902FA-72AC-18FC-837D-C22D9B35F460}"/>
              </a:ext>
            </a:extLst>
          </p:cNvPr>
          <p:cNvSpPr>
            <a:spLocks noChangeAspect="1"/>
          </p:cNvSpPr>
          <p:nvPr/>
        </p:nvSpPr>
        <p:spPr>
          <a:xfrm>
            <a:off x="9122631" y="613811"/>
            <a:ext cx="63159" cy="63159"/>
          </a:xfrm>
          <a:prstGeom prst="ellipse">
            <a:avLst/>
          </a:prstGeom>
          <a:solidFill>
            <a:srgbClr val="0000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3" name="Oval 12">
            <a:extLst>
              <a:ext uri="{FF2B5EF4-FFF2-40B4-BE49-F238E27FC236}">
                <a16:creationId xmlns:a16="http://schemas.microsoft.com/office/drawing/2014/main" id="{BFD00014-DFB9-17EF-68A7-A8A275405FB5}"/>
              </a:ext>
            </a:extLst>
          </p:cNvPr>
          <p:cNvSpPr>
            <a:spLocks noChangeAspect="1"/>
          </p:cNvSpPr>
          <p:nvPr/>
        </p:nvSpPr>
        <p:spPr>
          <a:xfrm>
            <a:off x="8731905" y="619291"/>
            <a:ext cx="52197" cy="52197"/>
          </a:xfrm>
          <a:prstGeom prst="ellipse">
            <a:avLst/>
          </a:prstGeom>
          <a:solidFill>
            <a:srgbClr val="0000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4" name="Oval 13">
            <a:extLst>
              <a:ext uri="{FF2B5EF4-FFF2-40B4-BE49-F238E27FC236}">
                <a16:creationId xmlns:a16="http://schemas.microsoft.com/office/drawing/2014/main" id="{5E52C894-4D2E-7488-658F-9CB834804CB3}"/>
              </a:ext>
            </a:extLst>
          </p:cNvPr>
          <p:cNvSpPr>
            <a:spLocks noChangeAspect="1"/>
          </p:cNvSpPr>
          <p:nvPr/>
        </p:nvSpPr>
        <p:spPr>
          <a:xfrm>
            <a:off x="8614322" y="627564"/>
            <a:ext cx="35652" cy="35652"/>
          </a:xfrm>
          <a:prstGeom prst="ellipse">
            <a:avLst/>
          </a:prstGeom>
          <a:solidFill>
            <a:srgbClr val="0000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pic>
        <p:nvPicPr>
          <p:cNvPr id="27" name="Picture Placeholder 26" descr="A document with text and images&#10;&#10;Description automatically generated with medium confidence">
            <a:extLst>
              <a:ext uri="{FF2B5EF4-FFF2-40B4-BE49-F238E27FC236}">
                <a16:creationId xmlns:a16="http://schemas.microsoft.com/office/drawing/2014/main" id="{61A11CA1-734C-4041-A5BD-3095ADBB8766}"/>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281738" y="709613"/>
            <a:ext cx="5184775" cy="6148387"/>
          </a:xfrm>
        </p:spPr>
      </p:pic>
      <p:sp>
        <p:nvSpPr>
          <p:cNvPr id="33" name="Content Placeholder 3">
            <a:extLst>
              <a:ext uri="{FF2B5EF4-FFF2-40B4-BE49-F238E27FC236}">
                <a16:creationId xmlns:a16="http://schemas.microsoft.com/office/drawing/2014/main" id="{3217408F-8364-F202-1299-BFFB9854A308}"/>
              </a:ext>
            </a:extLst>
          </p:cNvPr>
          <p:cNvSpPr txBox="1">
            <a:spLocks/>
          </p:cNvSpPr>
          <p:nvPr/>
        </p:nvSpPr>
        <p:spPr>
          <a:xfrm>
            <a:off x="564979" y="2163212"/>
            <a:ext cx="5046926" cy="27422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300" dirty="0">
                <a:latin typeface="Montserrat" pitchFamily="2" charset="77"/>
              </a:rPr>
              <a:t>Early investigation ensures early knowledge of what’s happened</a:t>
            </a:r>
          </a:p>
          <a:p>
            <a:pPr>
              <a:lnSpc>
                <a:spcPct val="120000"/>
              </a:lnSpc>
            </a:pPr>
            <a:r>
              <a:rPr lang="en-US" sz="1300" dirty="0">
                <a:latin typeface="Montserrat" pitchFamily="2" charset="77"/>
              </a:rPr>
              <a:t>Early assessment of liability and how to handle the incident</a:t>
            </a:r>
          </a:p>
          <a:p>
            <a:pPr>
              <a:lnSpc>
                <a:spcPct val="120000"/>
              </a:lnSpc>
            </a:pPr>
            <a:r>
              <a:rPr lang="en-US" sz="1300" dirty="0">
                <a:latin typeface="Montserrat" pitchFamily="2" charset="77"/>
              </a:rPr>
              <a:t>Ensures all evidence and witnesses are contemporaneous – this is </a:t>
            </a:r>
            <a:r>
              <a:rPr lang="en-US" sz="1300" b="1" dirty="0">
                <a:latin typeface="Montserrat" pitchFamily="2" charset="77"/>
              </a:rPr>
              <a:t>critical</a:t>
            </a:r>
          </a:p>
          <a:p>
            <a:pPr>
              <a:lnSpc>
                <a:spcPct val="120000"/>
              </a:lnSpc>
            </a:pPr>
            <a:r>
              <a:rPr lang="en-US" sz="1300" b="1" dirty="0">
                <a:latin typeface="Montserrat" pitchFamily="2" charset="77"/>
              </a:rPr>
              <a:t>Retention of all evidence is imperative </a:t>
            </a:r>
          </a:p>
          <a:p>
            <a:pPr marL="0" indent="0">
              <a:buFont typeface="Arial" panose="020B0604020202020204" pitchFamily="34" charset="0"/>
              <a:buNone/>
            </a:pPr>
            <a:endParaRPr lang="en-US" sz="1300" dirty="0">
              <a:latin typeface="Montserrat" pitchFamily="2" charset="77"/>
            </a:endParaRPr>
          </a:p>
          <a:p>
            <a:endParaRPr lang="en-US" sz="1300" dirty="0">
              <a:latin typeface="Montserrat" pitchFamily="2" charset="77"/>
            </a:endParaRPr>
          </a:p>
        </p:txBody>
      </p:sp>
      <p:sp>
        <p:nvSpPr>
          <p:cNvPr id="34" name="Text Placeholder 4">
            <a:extLst>
              <a:ext uri="{FF2B5EF4-FFF2-40B4-BE49-F238E27FC236}">
                <a16:creationId xmlns:a16="http://schemas.microsoft.com/office/drawing/2014/main" id="{27601335-19B8-4214-2BF7-6039611F2DBC}"/>
              </a:ext>
            </a:extLst>
          </p:cNvPr>
          <p:cNvSpPr txBox="1">
            <a:spLocks/>
          </p:cNvSpPr>
          <p:nvPr/>
        </p:nvSpPr>
        <p:spPr>
          <a:xfrm>
            <a:off x="589730" y="1710678"/>
            <a:ext cx="4152054" cy="411480"/>
          </a:xfrm>
          <a:prstGeom prst="rect">
            <a:avLst/>
          </a:prstGeom>
        </p:spPr>
        <p:txBody>
          <a:bodyPr vert="horz" lIns="91440" tIns="45720" rIns="91440" bIns="45720" rtlCol="0">
            <a:noAutofit/>
          </a:bodyPr>
          <a:lstStyle>
            <a:lvl1pPr marL="0" indent="0" algn="l" defTabSz="457200" rtl="0" eaLnBrk="1" latinLnBrk="0" hangingPunct="1">
              <a:spcBef>
                <a:spcPts val="0"/>
              </a:spcBef>
              <a:spcAft>
                <a:spcPts val="900"/>
              </a:spcAft>
              <a:buClr>
                <a:schemeClr val="accent2"/>
              </a:buClr>
              <a:buFont typeface="Arial"/>
              <a:buNone/>
              <a:defRPr sz="1800" b="1" kern="1200">
                <a:solidFill>
                  <a:schemeClr val="accent2"/>
                </a:solidFill>
                <a:latin typeface="+mj-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4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3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900"/>
              </a:spcAft>
              <a:buClr>
                <a:srgbClr val="6FACDE"/>
              </a:buClr>
              <a:buSzTx/>
              <a:buFont typeface="Arial"/>
              <a:buNone/>
              <a:tabLst/>
              <a:defRPr/>
            </a:pPr>
            <a:r>
              <a:rPr kumimoji="0" lang="en-US" sz="1800" b="1" i="0" u="none" strike="noStrike" kern="1200" cap="none" spc="0" normalizeH="0" baseline="0" noProof="0" dirty="0">
                <a:ln>
                  <a:noFill/>
                </a:ln>
                <a:solidFill>
                  <a:srgbClr val="6FACDE"/>
                </a:solidFill>
                <a:effectLst/>
                <a:uLnTx/>
                <a:uFillTx/>
                <a:latin typeface="Montserrat" pitchFamily="2" charset="77"/>
              </a:rPr>
              <a:t>Investigation is essential</a:t>
            </a:r>
          </a:p>
        </p:txBody>
      </p:sp>
      <p:sp>
        <p:nvSpPr>
          <p:cNvPr id="36" name="TextBox 35">
            <a:extLst>
              <a:ext uri="{FF2B5EF4-FFF2-40B4-BE49-F238E27FC236}">
                <a16:creationId xmlns:a16="http://schemas.microsoft.com/office/drawing/2014/main" id="{0B022FA6-CF46-AEC6-BE2E-2192415890D0}"/>
              </a:ext>
            </a:extLst>
          </p:cNvPr>
          <p:cNvSpPr txBox="1"/>
          <p:nvPr/>
        </p:nvSpPr>
        <p:spPr>
          <a:xfrm>
            <a:off x="365761" y="4905422"/>
            <a:ext cx="5341116" cy="646331"/>
          </a:xfrm>
          <a:prstGeom prst="rect">
            <a:avLst/>
          </a:prstGeom>
          <a:noFill/>
        </p:spPr>
        <p:txBody>
          <a:bodyPr wrap="square">
            <a:spAutoFit/>
          </a:bodyPr>
          <a:lstStyle/>
          <a:p>
            <a:pPr marL="0" indent="0">
              <a:buNone/>
            </a:pPr>
            <a:r>
              <a:rPr lang="en-US" b="1" dirty="0">
                <a:solidFill>
                  <a:srgbClr val="E06533"/>
                </a:solidFill>
                <a:latin typeface="Montserrat" pitchFamily="2" charset="77"/>
              </a:rPr>
              <a:t>Only defend those cases that you have a clear chance and all the paperwork required to win </a:t>
            </a:r>
          </a:p>
        </p:txBody>
      </p:sp>
      <p:sp>
        <p:nvSpPr>
          <p:cNvPr id="2" name="Rounded Rectangle 1">
            <a:extLst>
              <a:ext uri="{FF2B5EF4-FFF2-40B4-BE49-F238E27FC236}">
                <a16:creationId xmlns:a16="http://schemas.microsoft.com/office/drawing/2014/main" id="{A461EDD7-9E96-DA43-8D69-36EB6DD80836}"/>
              </a:ext>
            </a:extLst>
          </p:cNvPr>
          <p:cNvSpPr/>
          <p:nvPr/>
        </p:nvSpPr>
        <p:spPr>
          <a:xfrm>
            <a:off x="556260" y="0"/>
            <a:ext cx="2446020" cy="457200"/>
          </a:xfrm>
          <a:prstGeom prst="roundRect">
            <a:avLst>
              <a:gd name="adj" fmla="val 0"/>
            </a:avLst>
          </a:prstGeom>
          <a:solidFill>
            <a:srgbClr val="909A29">
              <a:alpha val="9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dirty="0">
                <a:solidFill>
                  <a:srgbClr val="F4F3ED"/>
                </a:solidFill>
                <a:latin typeface="Montserrat" pitchFamily="2" charset="77"/>
              </a:rPr>
              <a:t>Reducing Claims Costs</a:t>
            </a:r>
          </a:p>
        </p:txBody>
      </p:sp>
      <p:pic>
        <p:nvPicPr>
          <p:cNvPr id="6" name="Picture 5">
            <a:extLst>
              <a:ext uri="{FF2B5EF4-FFF2-40B4-BE49-F238E27FC236}">
                <a16:creationId xmlns:a16="http://schemas.microsoft.com/office/drawing/2014/main" id="{09329F9C-DA5D-AEF2-B1D8-53E5EFDE99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553" y="6102180"/>
            <a:ext cx="1544606" cy="435064"/>
          </a:xfrm>
          <a:prstGeom prst="rect">
            <a:avLst/>
          </a:prstGeom>
        </p:spPr>
      </p:pic>
    </p:spTree>
    <p:extLst>
      <p:ext uri="{BB962C8B-B14F-4D97-AF65-F5344CB8AC3E}">
        <p14:creationId xmlns:p14="http://schemas.microsoft.com/office/powerpoint/2010/main" val="12064265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0E387F4A-3CDD-C467-43E2-F98D7B87FB5C}"/>
              </a:ext>
            </a:extLst>
          </p:cNvPr>
          <p:cNvSpPr/>
          <p:nvPr/>
        </p:nvSpPr>
        <p:spPr>
          <a:xfrm>
            <a:off x="10184192" y="1589114"/>
            <a:ext cx="1708328" cy="4278211"/>
          </a:xfrm>
          <a:prstGeom prst="roundRect">
            <a:avLst>
              <a:gd name="adj" fmla="val 0"/>
            </a:avLst>
          </a:prstGeom>
          <a:solidFill>
            <a:srgbClr val="E06533">
              <a:alpha val="9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latin typeface="Montserrat" pitchFamily="2" charset="77"/>
              </a:rPr>
              <a:t>Checks are </a:t>
            </a:r>
          </a:p>
          <a:p>
            <a:pPr algn="ctr"/>
            <a:r>
              <a:rPr lang="en-GB" sz="2400" b="1" dirty="0">
                <a:latin typeface="Montserrat" pitchFamily="2" charset="77"/>
              </a:rPr>
              <a:t>critical</a:t>
            </a:r>
          </a:p>
          <a:p>
            <a:pPr algn="ctr"/>
            <a:r>
              <a:rPr lang="en-GB" sz="1600" dirty="0">
                <a:latin typeface="Montserrat" pitchFamily="2" charset="77"/>
              </a:rPr>
              <a:t>to deny actionable defects.</a:t>
            </a:r>
          </a:p>
        </p:txBody>
      </p:sp>
      <p:sp>
        <p:nvSpPr>
          <p:cNvPr id="16" name="TextBox 15">
            <a:extLst>
              <a:ext uri="{FF2B5EF4-FFF2-40B4-BE49-F238E27FC236}">
                <a16:creationId xmlns:a16="http://schemas.microsoft.com/office/drawing/2014/main" id="{0A4EA468-37C3-296E-DC05-9AF40C738BCF}"/>
              </a:ext>
            </a:extLst>
          </p:cNvPr>
          <p:cNvSpPr txBox="1"/>
          <p:nvPr/>
        </p:nvSpPr>
        <p:spPr>
          <a:xfrm>
            <a:off x="643412" y="768278"/>
            <a:ext cx="6096000" cy="523220"/>
          </a:xfrm>
          <a:prstGeom prst="rect">
            <a:avLst/>
          </a:prstGeom>
          <a:noFill/>
        </p:spPr>
        <p:txBody>
          <a:bodyPr wrap="square">
            <a:spAutoFit/>
          </a:bodyPr>
          <a:lstStyle/>
          <a:p>
            <a:r>
              <a:rPr lang="en-US" sz="2800" b="1" dirty="0">
                <a:solidFill>
                  <a:srgbClr val="004749"/>
                </a:solidFill>
                <a:latin typeface="Montserrat" pitchFamily="2" charset="77"/>
              </a:rPr>
              <a:t>Successful Defense</a:t>
            </a:r>
          </a:p>
        </p:txBody>
      </p:sp>
      <p:sp>
        <p:nvSpPr>
          <p:cNvPr id="18" name="TextBox 17">
            <a:extLst>
              <a:ext uri="{FF2B5EF4-FFF2-40B4-BE49-F238E27FC236}">
                <a16:creationId xmlns:a16="http://schemas.microsoft.com/office/drawing/2014/main" id="{26C92CE4-550E-BE1B-CDE7-B742DD7AB967}"/>
              </a:ext>
            </a:extLst>
          </p:cNvPr>
          <p:cNvSpPr txBox="1"/>
          <p:nvPr/>
        </p:nvSpPr>
        <p:spPr>
          <a:xfrm>
            <a:off x="679270" y="1219782"/>
            <a:ext cx="6096000" cy="369332"/>
          </a:xfrm>
          <a:prstGeom prst="rect">
            <a:avLst/>
          </a:prstGeom>
          <a:noFill/>
        </p:spPr>
        <p:txBody>
          <a:bodyPr wrap="square">
            <a:spAutoFit/>
          </a:bodyPr>
          <a:lstStyle/>
          <a:p>
            <a:r>
              <a:rPr lang="en-US" dirty="0">
                <a:solidFill>
                  <a:srgbClr val="004749"/>
                </a:solidFill>
                <a:latin typeface="Montserrat" pitchFamily="2" charset="77"/>
              </a:rPr>
              <a:t>to largest block of claims</a:t>
            </a:r>
            <a:endParaRPr lang="en-GB" dirty="0">
              <a:solidFill>
                <a:srgbClr val="004749"/>
              </a:solidFill>
              <a:latin typeface="Montserrat" pitchFamily="2" charset="77"/>
            </a:endParaRPr>
          </a:p>
        </p:txBody>
      </p:sp>
      <p:grpSp>
        <p:nvGrpSpPr>
          <p:cNvPr id="39" name="Group 38">
            <a:extLst>
              <a:ext uri="{FF2B5EF4-FFF2-40B4-BE49-F238E27FC236}">
                <a16:creationId xmlns:a16="http://schemas.microsoft.com/office/drawing/2014/main" id="{9D60F439-4620-D3B7-1813-8782CB6FA645}"/>
              </a:ext>
            </a:extLst>
          </p:cNvPr>
          <p:cNvGrpSpPr/>
          <p:nvPr/>
        </p:nvGrpSpPr>
        <p:grpSpPr>
          <a:xfrm>
            <a:off x="643412" y="1601252"/>
            <a:ext cx="4952589" cy="4286992"/>
            <a:chOff x="643412" y="1900193"/>
            <a:chExt cx="4952589" cy="4286992"/>
          </a:xfrm>
        </p:grpSpPr>
        <p:sp>
          <p:nvSpPr>
            <p:cNvPr id="2" name="Rounded Rectangle 1">
              <a:extLst>
                <a:ext uri="{FF2B5EF4-FFF2-40B4-BE49-F238E27FC236}">
                  <a16:creationId xmlns:a16="http://schemas.microsoft.com/office/drawing/2014/main" id="{A10201CF-EE2F-02EC-362E-89DC7880CB3E}"/>
                </a:ext>
              </a:extLst>
            </p:cNvPr>
            <p:cNvSpPr/>
            <p:nvPr/>
          </p:nvSpPr>
          <p:spPr>
            <a:xfrm>
              <a:off x="643412" y="1900193"/>
              <a:ext cx="4273361" cy="4286991"/>
            </a:xfrm>
            <a:prstGeom prst="roundRect">
              <a:avLst>
                <a:gd name="adj" fmla="val 0"/>
              </a:avLst>
            </a:prstGeom>
            <a:solidFill>
              <a:srgbClr val="70ACDF">
                <a:alpha val="9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Montserrat" pitchFamily="2" charset="77"/>
              </a:endParaRPr>
            </a:p>
            <a:p>
              <a:pPr algn="ctr"/>
              <a:r>
                <a:rPr lang="en-GB" dirty="0">
                  <a:latin typeface="Montserrat" pitchFamily="2" charset="77"/>
                </a:rPr>
                <a:t>whilst the road/paths are </a:t>
              </a:r>
            </a:p>
            <a:p>
              <a:pPr algn="ctr"/>
              <a:r>
                <a:rPr lang="en-GB" dirty="0">
                  <a:latin typeface="Montserrat" pitchFamily="2" charset="77"/>
                </a:rPr>
                <a:t>still due to be laid or finished</a:t>
              </a:r>
              <a:endParaRPr lang="en-GB" dirty="0"/>
            </a:p>
          </p:txBody>
        </p:sp>
        <p:sp>
          <p:nvSpPr>
            <p:cNvPr id="33" name="Triangle 32">
              <a:extLst>
                <a:ext uri="{FF2B5EF4-FFF2-40B4-BE49-F238E27FC236}">
                  <a16:creationId xmlns:a16="http://schemas.microsoft.com/office/drawing/2014/main" id="{9AA4CBA1-65E7-6278-5878-59404F666E5E}"/>
                </a:ext>
              </a:extLst>
            </p:cNvPr>
            <p:cNvSpPr/>
            <p:nvPr/>
          </p:nvSpPr>
          <p:spPr>
            <a:xfrm rot="5400000">
              <a:off x="3107754" y="3698937"/>
              <a:ext cx="4286992" cy="689503"/>
            </a:xfrm>
            <a:prstGeom prst="triangle">
              <a:avLst>
                <a:gd name="adj" fmla="val 48252"/>
              </a:avLst>
            </a:prstGeom>
            <a:solidFill>
              <a:srgbClr val="78B1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a:extLst>
              <a:ext uri="{FF2B5EF4-FFF2-40B4-BE49-F238E27FC236}">
                <a16:creationId xmlns:a16="http://schemas.microsoft.com/office/drawing/2014/main" id="{487B14E6-A91F-661A-52C5-28F1328BCA20}"/>
              </a:ext>
            </a:extLst>
          </p:cNvPr>
          <p:cNvGrpSpPr/>
          <p:nvPr/>
        </p:nvGrpSpPr>
        <p:grpSpPr>
          <a:xfrm>
            <a:off x="5696693" y="1589114"/>
            <a:ext cx="4340853" cy="4299129"/>
            <a:chOff x="5676819" y="1900192"/>
            <a:chExt cx="4340853" cy="4474879"/>
          </a:xfrm>
        </p:grpSpPr>
        <p:sp>
          <p:nvSpPr>
            <p:cNvPr id="4" name="Rounded Rectangle 3">
              <a:extLst>
                <a:ext uri="{FF2B5EF4-FFF2-40B4-BE49-F238E27FC236}">
                  <a16:creationId xmlns:a16="http://schemas.microsoft.com/office/drawing/2014/main" id="{8F8C230F-0EAA-048B-A2BA-BFCED2C85ADB}"/>
                </a:ext>
              </a:extLst>
            </p:cNvPr>
            <p:cNvSpPr/>
            <p:nvPr/>
          </p:nvSpPr>
          <p:spPr>
            <a:xfrm>
              <a:off x="5676819" y="1921964"/>
              <a:ext cx="1838362" cy="4453106"/>
            </a:xfrm>
            <a:prstGeom prst="roundRect">
              <a:avLst>
                <a:gd name="adj" fmla="val 0"/>
              </a:avLst>
            </a:prstGeom>
            <a:solidFill>
              <a:srgbClr val="F1B323">
                <a:alpha val="9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latin typeface="Montserrat" pitchFamily="2" charset="77"/>
                </a:rPr>
                <a:t>43 claims </a:t>
              </a:r>
            </a:p>
            <a:p>
              <a:pPr algn="ctr"/>
              <a:r>
                <a:rPr lang="en-GB" sz="1400" dirty="0">
                  <a:latin typeface="Montserrat" pitchFamily="2" charset="77"/>
                </a:rPr>
                <a:t>per year</a:t>
              </a:r>
            </a:p>
          </p:txBody>
        </p:sp>
        <p:sp>
          <p:nvSpPr>
            <p:cNvPr id="14" name="Rounded Rectangle 13">
              <a:extLst>
                <a:ext uri="{FF2B5EF4-FFF2-40B4-BE49-F238E27FC236}">
                  <a16:creationId xmlns:a16="http://schemas.microsoft.com/office/drawing/2014/main" id="{D51FD34F-6372-0675-57EA-ACE6EAF1AE5E}"/>
                </a:ext>
              </a:extLst>
            </p:cNvPr>
            <p:cNvSpPr/>
            <p:nvPr/>
          </p:nvSpPr>
          <p:spPr>
            <a:xfrm>
              <a:off x="7505306" y="1921963"/>
              <a:ext cx="1838362" cy="4431335"/>
            </a:xfrm>
            <a:prstGeom prst="roundRect">
              <a:avLst>
                <a:gd name="adj" fmla="val 0"/>
              </a:avLst>
            </a:prstGeom>
            <a:solidFill>
              <a:srgbClr val="8A941E">
                <a:alpha val="9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latin typeface="Montserrat" pitchFamily="2" charset="77"/>
                </a:rPr>
                <a:t>£210,680 </a:t>
              </a:r>
            </a:p>
            <a:p>
              <a:pPr algn="ctr"/>
              <a:r>
                <a:rPr lang="en-GB" sz="1400" dirty="0">
                  <a:latin typeface="Montserrat" pitchFamily="2" charset="77"/>
                </a:rPr>
                <a:t>in claim reserves </a:t>
              </a:r>
              <a:endParaRPr lang="en-US" sz="1400" dirty="0">
                <a:latin typeface="Montserrat" pitchFamily="2" charset="77"/>
              </a:endParaRPr>
            </a:p>
          </p:txBody>
        </p:sp>
        <p:sp>
          <p:nvSpPr>
            <p:cNvPr id="36" name="Triangle 35">
              <a:extLst>
                <a:ext uri="{FF2B5EF4-FFF2-40B4-BE49-F238E27FC236}">
                  <a16:creationId xmlns:a16="http://schemas.microsoft.com/office/drawing/2014/main" id="{072109F3-1E23-9678-D0F5-4BA1DE398E5E}"/>
                </a:ext>
              </a:extLst>
            </p:cNvPr>
            <p:cNvSpPr/>
            <p:nvPr/>
          </p:nvSpPr>
          <p:spPr>
            <a:xfrm rot="5400000">
              <a:off x="7435481" y="3792880"/>
              <a:ext cx="4474879" cy="689503"/>
            </a:xfrm>
            <a:prstGeom prst="triangle">
              <a:avLst>
                <a:gd name="adj" fmla="val 48252"/>
              </a:avLst>
            </a:prstGeom>
            <a:solidFill>
              <a:srgbClr val="909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ounded Rectangle 5">
            <a:extLst>
              <a:ext uri="{FF2B5EF4-FFF2-40B4-BE49-F238E27FC236}">
                <a16:creationId xmlns:a16="http://schemas.microsoft.com/office/drawing/2014/main" id="{EAC9FE30-8FBD-61C5-0290-07F503720BFB}"/>
              </a:ext>
            </a:extLst>
          </p:cNvPr>
          <p:cNvSpPr/>
          <p:nvPr/>
        </p:nvSpPr>
        <p:spPr>
          <a:xfrm>
            <a:off x="556260" y="0"/>
            <a:ext cx="2446020" cy="457200"/>
          </a:xfrm>
          <a:prstGeom prst="roundRect">
            <a:avLst>
              <a:gd name="adj" fmla="val 0"/>
            </a:avLst>
          </a:prstGeom>
          <a:solidFill>
            <a:srgbClr val="909A29">
              <a:alpha val="9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dirty="0">
                <a:solidFill>
                  <a:srgbClr val="F4F3ED"/>
                </a:solidFill>
                <a:latin typeface="Montserrat" pitchFamily="2" charset="77"/>
              </a:rPr>
              <a:t>Reducing Claims Costs</a:t>
            </a:r>
          </a:p>
        </p:txBody>
      </p:sp>
      <p:pic>
        <p:nvPicPr>
          <p:cNvPr id="5" name="Picture 4">
            <a:extLst>
              <a:ext uri="{FF2B5EF4-FFF2-40B4-BE49-F238E27FC236}">
                <a16:creationId xmlns:a16="http://schemas.microsoft.com/office/drawing/2014/main" id="{771D2A8C-D40C-FB89-1B08-EF0C7740D2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20467" y="6102180"/>
            <a:ext cx="1794515" cy="548079"/>
          </a:xfrm>
          <a:prstGeom prst="rect">
            <a:avLst/>
          </a:prstGeom>
        </p:spPr>
      </p:pic>
      <p:pic>
        <p:nvPicPr>
          <p:cNvPr id="7" name="Picture 6">
            <a:extLst>
              <a:ext uri="{FF2B5EF4-FFF2-40B4-BE49-F238E27FC236}">
                <a16:creationId xmlns:a16="http://schemas.microsoft.com/office/drawing/2014/main" id="{22798F7C-AD9A-3ACE-DD44-52A0C977AF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553" y="6102180"/>
            <a:ext cx="1544606" cy="435064"/>
          </a:xfrm>
          <a:prstGeom prst="rect">
            <a:avLst/>
          </a:prstGeom>
        </p:spPr>
      </p:pic>
      <p:sp>
        <p:nvSpPr>
          <p:cNvPr id="11" name="TextBox 10">
            <a:extLst>
              <a:ext uri="{FF2B5EF4-FFF2-40B4-BE49-F238E27FC236}">
                <a16:creationId xmlns:a16="http://schemas.microsoft.com/office/drawing/2014/main" id="{CB184D6C-F7B2-F873-9475-3B3C2C30C4C6}"/>
              </a:ext>
            </a:extLst>
          </p:cNvPr>
          <p:cNvSpPr txBox="1"/>
          <p:nvPr/>
        </p:nvSpPr>
        <p:spPr>
          <a:xfrm>
            <a:off x="831331" y="3096141"/>
            <a:ext cx="4041916" cy="461665"/>
          </a:xfrm>
          <a:prstGeom prst="rect">
            <a:avLst/>
          </a:prstGeom>
          <a:noFill/>
        </p:spPr>
        <p:txBody>
          <a:bodyPr wrap="square">
            <a:spAutoFit/>
          </a:bodyPr>
          <a:lstStyle/>
          <a:p>
            <a:pPr algn="ctr"/>
            <a:r>
              <a:rPr lang="en-GB" sz="2400" b="1" dirty="0">
                <a:solidFill>
                  <a:schemeClr val="bg1"/>
                </a:solidFill>
                <a:latin typeface="Montserrat" pitchFamily="2" charset="77"/>
              </a:rPr>
              <a:t>Residents living on site</a:t>
            </a:r>
          </a:p>
        </p:txBody>
      </p:sp>
    </p:spTree>
    <p:extLst>
      <p:ext uri="{BB962C8B-B14F-4D97-AF65-F5344CB8AC3E}">
        <p14:creationId xmlns:p14="http://schemas.microsoft.com/office/powerpoint/2010/main" val="351648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5000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1+#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decel="50000"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1+#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5000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AED626-BB3B-5096-B13C-E087D179F1E1}"/>
              </a:ext>
            </a:extLst>
          </p:cNvPr>
          <p:cNvSpPr txBox="1"/>
          <p:nvPr/>
        </p:nvSpPr>
        <p:spPr>
          <a:xfrm>
            <a:off x="1904105" y="3060781"/>
            <a:ext cx="1824756" cy="600164"/>
          </a:xfrm>
          <a:prstGeom prst="rect">
            <a:avLst/>
          </a:prstGeom>
          <a:noFill/>
        </p:spPr>
        <p:txBody>
          <a:bodyPr wrap="square">
            <a:spAutoFit/>
          </a:bodyPr>
          <a:lstStyle/>
          <a:p>
            <a:pPr algn="ctr"/>
            <a:r>
              <a:rPr lang="en-US" sz="1100" dirty="0">
                <a:latin typeface="Montserrat" pitchFamily="2" charset="77"/>
              </a:rPr>
              <a:t>Paperwork – everything documented to evidence actions</a:t>
            </a:r>
          </a:p>
        </p:txBody>
      </p:sp>
      <p:pic>
        <p:nvPicPr>
          <p:cNvPr id="12" name="Graphic 11">
            <a:extLst>
              <a:ext uri="{FF2B5EF4-FFF2-40B4-BE49-F238E27FC236}">
                <a16:creationId xmlns:a16="http://schemas.microsoft.com/office/drawing/2014/main" id="{04518191-7CB3-9C98-6D39-3C47B6BDF8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9704" y="2040822"/>
            <a:ext cx="832757" cy="832757"/>
          </a:xfrm>
          <a:prstGeom prst="rect">
            <a:avLst/>
          </a:prstGeom>
        </p:spPr>
      </p:pic>
      <p:sp>
        <p:nvSpPr>
          <p:cNvPr id="7" name="TextBox 6">
            <a:extLst>
              <a:ext uri="{FF2B5EF4-FFF2-40B4-BE49-F238E27FC236}">
                <a16:creationId xmlns:a16="http://schemas.microsoft.com/office/drawing/2014/main" id="{C260F1C3-FB6F-854D-30CA-902F3CF719E2}"/>
              </a:ext>
            </a:extLst>
          </p:cNvPr>
          <p:cNvSpPr txBox="1"/>
          <p:nvPr/>
        </p:nvSpPr>
        <p:spPr>
          <a:xfrm>
            <a:off x="3702137" y="3060781"/>
            <a:ext cx="1755647" cy="376718"/>
          </a:xfrm>
          <a:prstGeom prst="rect">
            <a:avLst/>
          </a:prstGeom>
          <a:noFill/>
        </p:spPr>
        <p:txBody>
          <a:bodyPr wrap="square">
            <a:spAutoFit/>
          </a:bodyPr>
          <a:lstStyle/>
          <a:p>
            <a:pPr algn="ctr"/>
            <a:r>
              <a:rPr lang="en-US" sz="1100" dirty="0">
                <a:latin typeface="Montserrat" pitchFamily="2" charset="77"/>
              </a:rPr>
              <a:t>Risks </a:t>
            </a:r>
          </a:p>
          <a:p>
            <a:pPr algn="ctr"/>
            <a:r>
              <a:rPr lang="en-US" sz="1100" dirty="0">
                <a:latin typeface="Montserrat" pitchFamily="2" charset="77"/>
              </a:rPr>
              <a:t>assessments</a:t>
            </a:r>
          </a:p>
        </p:txBody>
      </p:sp>
      <p:pic>
        <p:nvPicPr>
          <p:cNvPr id="16" name="Graphic 15">
            <a:extLst>
              <a:ext uri="{FF2B5EF4-FFF2-40B4-BE49-F238E27FC236}">
                <a16:creationId xmlns:a16="http://schemas.microsoft.com/office/drawing/2014/main" id="{1A7B51BF-6EB0-055D-14AE-EC63D4A844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50683" y="2024331"/>
            <a:ext cx="832758" cy="865738"/>
          </a:xfrm>
          <a:prstGeom prst="rect">
            <a:avLst/>
          </a:prstGeom>
        </p:spPr>
      </p:pic>
      <p:sp>
        <p:nvSpPr>
          <p:cNvPr id="9" name="TextBox 8">
            <a:extLst>
              <a:ext uri="{FF2B5EF4-FFF2-40B4-BE49-F238E27FC236}">
                <a16:creationId xmlns:a16="http://schemas.microsoft.com/office/drawing/2014/main" id="{BF2B6F93-246D-2B33-5DA5-8E6FE1ADB3CE}"/>
              </a:ext>
            </a:extLst>
          </p:cNvPr>
          <p:cNvSpPr txBox="1"/>
          <p:nvPr/>
        </p:nvSpPr>
        <p:spPr>
          <a:xfrm>
            <a:off x="6799028" y="3060781"/>
            <a:ext cx="1755648" cy="228722"/>
          </a:xfrm>
          <a:prstGeom prst="rect">
            <a:avLst/>
          </a:prstGeom>
          <a:noFill/>
        </p:spPr>
        <p:txBody>
          <a:bodyPr wrap="square">
            <a:spAutoFit/>
          </a:bodyPr>
          <a:lstStyle/>
          <a:p>
            <a:pPr algn="ctr"/>
            <a:r>
              <a:rPr lang="en-US" sz="1100" dirty="0">
                <a:latin typeface="Montserrat" pitchFamily="2" charset="77"/>
              </a:rPr>
              <a:t>PPE</a:t>
            </a:r>
            <a:endParaRPr lang="en-US" sz="1200" dirty="0">
              <a:latin typeface="Montserrat" pitchFamily="2" charset="77"/>
            </a:endParaRPr>
          </a:p>
        </p:txBody>
      </p:sp>
      <p:pic>
        <p:nvPicPr>
          <p:cNvPr id="24" name="Graphic 23">
            <a:extLst>
              <a:ext uri="{FF2B5EF4-FFF2-40B4-BE49-F238E27FC236}">
                <a16:creationId xmlns:a16="http://schemas.microsoft.com/office/drawing/2014/main" id="{7AFBE227-5A57-F761-27F2-71EDE6C04D8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308672" y="2089023"/>
            <a:ext cx="736354" cy="736354"/>
          </a:xfrm>
          <a:prstGeom prst="rect">
            <a:avLst/>
          </a:prstGeom>
        </p:spPr>
      </p:pic>
      <p:sp>
        <p:nvSpPr>
          <p:cNvPr id="8" name="TextBox 7">
            <a:extLst>
              <a:ext uri="{FF2B5EF4-FFF2-40B4-BE49-F238E27FC236}">
                <a16:creationId xmlns:a16="http://schemas.microsoft.com/office/drawing/2014/main" id="{EEEB57C3-F7C8-9C4E-2F9E-35345F06B474}"/>
              </a:ext>
            </a:extLst>
          </p:cNvPr>
          <p:cNvSpPr txBox="1"/>
          <p:nvPr/>
        </p:nvSpPr>
        <p:spPr>
          <a:xfrm>
            <a:off x="5431061" y="3060781"/>
            <a:ext cx="1394689" cy="600164"/>
          </a:xfrm>
          <a:prstGeom prst="rect">
            <a:avLst/>
          </a:prstGeom>
          <a:noFill/>
        </p:spPr>
        <p:txBody>
          <a:bodyPr wrap="square">
            <a:spAutoFit/>
          </a:bodyPr>
          <a:lstStyle/>
          <a:p>
            <a:pPr algn="ctr"/>
            <a:r>
              <a:rPr lang="en-US" sz="1100" dirty="0">
                <a:latin typeface="Montserrat" pitchFamily="2" charset="77"/>
              </a:rPr>
              <a:t>Tool-box talks training, worker knowledge</a:t>
            </a:r>
          </a:p>
        </p:txBody>
      </p:sp>
      <p:pic>
        <p:nvPicPr>
          <p:cNvPr id="26" name="Graphic 25">
            <a:extLst>
              <a:ext uri="{FF2B5EF4-FFF2-40B4-BE49-F238E27FC236}">
                <a16:creationId xmlns:a16="http://schemas.microsoft.com/office/drawing/2014/main" id="{52AE9576-EF11-3DF5-893D-24A56C35A2E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700957" y="2108128"/>
            <a:ext cx="698145" cy="698145"/>
          </a:xfrm>
          <a:prstGeom prst="rect">
            <a:avLst/>
          </a:prstGeom>
        </p:spPr>
      </p:pic>
      <p:sp>
        <p:nvSpPr>
          <p:cNvPr id="10" name="TextBox 9">
            <a:extLst>
              <a:ext uri="{FF2B5EF4-FFF2-40B4-BE49-F238E27FC236}">
                <a16:creationId xmlns:a16="http://schemas.microsoft.com/office/drawing/2014/main" id="{534F9147-79D3-54E3-EA72-9FDC75DD9C84}"/>
              </a:ext>
            </a:extLst>
          </p:cNvPr>
          <p:cNvSpPr txBox="1"/>
          <p:nvPr/>
        </p:nvSpPr>
        <p:spPr>
          <a:xfrm>
            <a:off x="8527954" y="3060781"/>
            <a:ext cx="1394689" cy="524715"/>
          </a:xfrm>
          <a:prstGeom prst="rect">
            <a:avLst/>
          </a:prstGeom>
          <a:noFill/>
        </p:spPr>
        <p:txBody>
          <a:bodyPr wrap="square">
            <a:spAutoFit/>
          </a:bodyPr>
          <a:lstStyle/>
          <a:p>
            <a:pPr algn="ctr"/>
            <a:r>
              <a:rPr lang="en-US" sz="1100" dirty="0">
                <a:latin typeface="Montserrat" pitchFamily="2" charset="77"/>
              </a:rPr>
              <a:t>Design risk out – </a:t>
            </a:r>
          </a:p>
          <a:p>
            <a:pPr algn="ctr"/>
            <a:r>
              <a:rPr lang="en-US" sz="1100" dirty="0">
                <a:latin typeface="Montserrat" pitchFamily="2" charset="77"/>
              </a:rPr>
              <a:t>change job to reduce risk</a:t>
            </a:r>
          </a:p>
        </p:txBody>
      </p:sp>
      <p:pic>
        <p:nvPicPr>
          <p:cNvPr id="28" name="Graphic 27">
            <a:extLst>
              <a:ext uri="{FF2B5EF4-FFF2-40B4-BE49-F238E27FC236}">
                <a16:creationId xmlns:a16="http://schemas.microsoft.com/office/drawing/2014/main" id="{E1B42F3A-D15E-7FC4-F565-74DD1E2B379A}"/>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857122" y="2089023"/>
            <a:ext cx="736354" cy="736354"/>
          </a:xfrm>
          <a:prstGeom prst="rect">
            <a:avLst/>
          </a:prstGeom>
        </p:spPr>
      </p:pic>
      <p:pic>
        <p:nvPicPr>
          <p:cNvPr id="34" name="Picture 33">
            <a:extLst>
              <a:ext uri="{FF2B5EF4-FFF2-40B4-BE49-F238E27FC236}">
                <a16:creationId xmlns:a16="http://schemas.microsoft.com/office/drawing/2014/main" id="{FBB0C564-B3CE-FF1D-A968-38DD4084940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220467" y="6102180"/>
            <a:ext cx="1794515" cy="548079"/>
          </a:xfrm>
          <a:prstGeom prst="rect">
            <a:avLst/>
          </a:prstGeom>
        </p:spPr>
      </p:pic>
      <p:sp>
        <p:nvSpPr>
          <p:cNvPr id="39" name="TextBox 38">
            <a:extLst>
              <a:ext uri="{FF2B5EF4-FFF2-40B4-BE49-F238E27FC236}">
                <a16:creationId xmlns:a16="http://schemas.microsoft.com/office/drawing/2014/main" id="{9D3C81B4-BEA7-B4D8-C2EC-57CCE68F2FC8}"/>
              </a:ext>
            </a:extLst>
          </p:cNvPr>
          <p:cNvSpPr txBox="1"/>
          <p:nvPr/>
        </p:nvSpPr>
        <p:spPr>
          <a:xfrm>
            <a:off x="1211046" y="3977895"/>
            <a:ext cx="9744280"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900"/>
              </a:spcAft>
              <a:buClr>
                <a:srgbClr val="6FACDE"/>
              </a:buClr>
              <a:buSzTx/>
              <a:buFont typeface="Arial"/>
              <a:buNone/>
              <a:tabLst/>
              <a:defRPr/>
            </a:pPr>
            <a:r>
              <a:rPr kumimoji="0" lang="en-US" sz="1600" b="1" i="0" u="none" strike="noStrike" kern="1200" cap="none" spc="0" normalizeH="0" baseline="0" noProof="0" dirty="0">
                <a:ln>
                  <a:noFill/>
                </a:ln>
                <a:solidFill>
                  <a:srgbClr val="535353"/>
                </a:solidFill>
                <a:effectLst/>
                <a:uLnTx/>
                <a:uFillTx/>
                <a:latin typeface="Montserrat" pitchFamily="2" charset="77"/>
                <a:cs typeface="Times New Roman"/>
              </a:rPr>
              <a:t>Follow the Persimmon HS&amp;E team, </a:t>
            </a:r>
            <a:r>
              <a:rPr kumimoji="0" lang="en-US" sz="1600" b="1" i="0" u="sng" strike="noStrike" kern="1200" cap="none" spc="0" normalizeH="0" baseline="0" noProof="0" dirty="0">
                <a:ln>
                  <a:noFill/>
                </a:ln>
                <a:solidFill>
                  <a:srgbClr val="535353"/>
                </a:solidFill>
                <a:effectLst/>
                <a:uLnTx/>
                <a:uFillTx/>
                <a:latin typeface="Montserrat" pitchFamily="2" charset="77"/>
                <a:cs typeface="Times New Roman"/>
              </a:rPr>
              <a:t>there is a lot of resource to support</a:t>
            </a:r>
          </a:p>
        </p:txBody>
      </p:sp>
      <p:sp>
        <p:nvSpPr>
          <p:cNvPr id="41" name="TextBox 40">
            <a:extLst>
              <a:ext uri="{FF2B5EF4-FFF2-40B4-BE49-F238E27FC236}">
                <a16:creationId xmlns:a16="http://schemas.microsoft.com/office/drawing/2014/main" id="{E19F0232-AB7B-7CFE-621B-B029229461C0}"/>
              </a:ext>
            </a:extLst>
          </p:cNvPr>
          <p:cNvSpPr txBox="1"/>
          <p:nvPr/>
        </p:nvSpPr>
        <p:spPr>
          <a:xfrm>
            <a:off x="1221208" y="4762431"/>
            <a:ext cx="9845662"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900"/>
              </a:spcAft>
              <a:buClr>
                <a:srgbClr val="6FACDE"/>
              </a:buClr>
              <a:buSzTx/>
              <a:buFont typeface="Arial"/>
              <a:buNone/>
              <a:tabLst/>
              <a:defRPr/>
            </a:pPr>
            <a:r>
              <a:rPr lang="en-US" sz="2400" b="1" dirty="0">
                <a:solidFill>
                  <a:srgbClr val="3AB28B"/>
                </a:solidFill>
                <a:latin typeface="Montserrat" pitchFamily="2" charset="77"/>
              </a:rPr>
              <a:t>Importantly help to ensure incidents don’t happen and our employees, customers and contractors are kept safe</a:t>
            </a:r>
            <a:endParaRPr kumimoji="0" lang="en-US" sz="2400" b="1" i="0" u="none" strike="noStrike" kern="1200" cap="none" spc="0" normalizeH="0" baseline="0" noProof="0" dirty="0">
              <a:ln>
                <a:noFill/>
              </a:ln>
              <a:solidFill>
                <a:srgbClr val="3AB28B"/>
              </a:solidFill>
              <a:effectLst/>
              <a:uLnTx/>
              <a:uFillTx/>
              <a:latin typeface="Montserrat" pitchFamily="2" charset="77"/>
            </a:endParaRPr>
          </a:p>
        </p:txBody>
      </p:sp>
      <p:sp>
        <p:nvSpPr>
          <p:cNvPr id="2" name="Rounded Rectangle 1">
            <a:extLst>
              <a:ext uri="{FF2B5EF4-FFF2-40B4-BE49-F238E27FC236}">
                <a16:creationId xmlns:a16="http://schemas.microsoft.com/office/drawing/2014/main" id="{EA3130BB-30D8-E131-E586-C3E9E77D035E}"/>
              </a:ext>
            </a:extLst>
          </p:cNvPr>
          <p:cNvSpPr/>
          <p:nvPr/>
        </p:nvSpPr>
        <p:spPr>
          <a:xfrm>
            <a:off x="556260" y="0"/>
            <a:ext cx="2446020" cy="457200"/>
          </a:xfrm>
          <a:prstGeom prst="roundRect">
            <a:avLst>
              <a:gd name="adj" fmla="val 0"/>
            </a:avLst>
          </a:prstGeom>
          <a:solidFill>
            <a:srgbClr val="909A29">
              <a:alpha val="9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dirty="0">
                <a:solidFill>
                  <a:srgbClr val="F4F3ED"/>
                </a:solidFill>
                <a:latin typeface="Montserrat" pitchFamily="2" charset="77"/>
              </a:rPr>
              <a:t>Reducing Claims Costs</a:t>
            </a:r>
          </a:p>
        </p:txBody>
      </p:sp>
      <p:pic>
        <p:nvPicPr>
          <p:cNvPr id="4" name="Picture 3">
            <a:extLst>
              <a:ext uri="{FF2B5EF4-FFF2-40B4-BE49-F238E27FC236}">
                <a16:creationId xmlns:a16="http://schemas.microsoft.com/office/drawing/2014/main" id="{A993495D-12A3-13AC-AA91-14BC96504E2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89553" y="6102180"/>
            <a:ext cx="1544606" cy="435064"/>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2094D3D9-DA91-8EC9-01AF-9D5E92714D5A}"/>
              </a:ext>
            </a:extLst>
          </p:cNvPr>
          <p:cNvPicPr>
            <a:picLocks noChangeAspect="1"/>
          </p:cNvPicPr>
          <p:nvPr/>
        </p:nvPicPr>
        <p:blipFill>
          <a:blip r:embed="rId14"/>
          <a:stretch>
            <a:fillRect/>
          </a:stretch>
        </p:blipFill>
        <p:spPr>
          <a:xfrm>
            <a:off x="6913772" y="294559"/>
            <a:ext cx="4866856" cy="829168"/>
          </a:xfrm>
          <a:prstGeom prst="rect">
            <a:avLst/>
          </a:prstGeom>
        </p:spPr>
      </p:pic>
      <p:sp>
        <p:nvSpPr>
          <p:cNvPr id="6" name="TextBox 5">
            <a:extLst>
              <a:ext uri="{FF2B5EF4-FFF2-40B4-BE49-F238E27FC236}">
                <a16:creationId xmlns:a16="http://schemas.microsoft.com/office/drawing/2014/main" id="{8B73243C-DFDA-058D-FB12-B6C11543B426}"/>
              </a:ext>
            </a:extLst>
          </p:cNvPr>
          <p:cNvSpPr txBox="1"/>
          <p:nvPr/>
        </p:nvSpPr>
        <p:spPr>
          <a:xfrm>
            <a:off x="643412" y="768278"/>
            <a:ext cx="6096000" cy="523220"/>
          </a:xfrm>
          <a:prstGeom prst="rect">
            <a:avLst/>
          </a:prstGeom>
          <a:noFill/>
        </p:spPr>
        <p:txBody>
          <a:bodyPr wrap="square">
            <a:spAutoFit/>
          </a:bodyPr>
          <a:lstStyle/>
          <a:p>
            <a:r>
              <a:rPr lang="en-US" sz="2800" b="1" dirty="0">
                <a:solidFill>
                  <a:srgbClr val="004749"/>
                </a:solidFill>
                <a:latin typeface="Montserrat" pitchFamily="2" charset="77"/>
              </a:rPr>
              <a:t>Successful Defense</a:t>
            </a:r>
          </a:p>
        </p:txBody>
      </p:sp>
    </p:spTree>
    <p:extLst>
      <p:ext uri="{BB962C8B-B14F-4D97-AF65-F5344CB8AC3E}">
        <p14:creationId xmlns:p14="http://schemas.microsoft.com/office/powerpoint/2010/main" val="41494563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2B6B9AC-8094-4415-90F8-0D59A41757D6}"/>
              </a:ext>
            </a:extLst>
          </p:cNvPr>
          <p:cNvSpPr/>
          <p:nvPr/>
        </p:nvSpPr>
        <p:spPr>
          <a:xfrm>
            <a:off x="0" y="0"/>
            <a:ext cx="12192000" cy="6858000"/>
          </a:xfrm>
          <a:prstGeom prst="rect">
            <a:avLst/>
          </a:prstGeom>
          <a:solidFill>
            <a:srgbClr val="6FA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dirty="0">
              <a:latin typeface="Montserrat" pitchFamily="2" charset="77"/>
            </a:endParaRPr>
          </a:p>
        </p:txBody>
      </p:sp>
      <p:sp>
        <p:nvSpPr>
          <p:cNvPr id="14" name="Rectangle 13">
            <a:extLst>
              <a:ext uri="{FF2B5EF4-FFF2-40B4-BE49-F238E27FC236}">
                <a16:creationId xmlns:a16="http://schemas.microsoft.com/office/drawing/2014/main" id="{966BC618-7610-4956-AE58-A64942B5F3FF}"/>
              </a:ext>
            </a:extLst>
          </p:cNvPr>
          <p:cNvSpPr/>
          <p:nvPr/>
        </p:nvSpPr>
        <p:spPr>
          <a:xfrm>
            <a:off x="3858855" y="2006481"/>
            <a:ext cx="4474302" cy="1077218"/>
          </a:xfrm>
          <a:prstGeom prst="rect">
            <a:avLst/>
          </a:prstGeom>
        </p:spPr>
        <p:txBody>
          <a:bodyPr wrap="none">
            <a:spAutoFit/>
          </a:bodyPr>
          <a:lstStyle/>
          <a:p>
            <a:pPr algn="ctr"/>
            <a:r>
              <a:rPr lang="en-GB" sz="6400" dirty="0">
                <a:latin typeface="Montserrat" pitchFamily="2" charset="77"/>
              </a:rPr>
              <a:t>Thank you</a:t>
            </a:r>
          </a:p>
        </p:txBody>
      </p:sp>
      <p:sp>
        <p:nvSpPr>
          <p:cNvPr id="15" name="TextBox 14">
            <a:extLst>
              <a:ext uri="{FF2B5EF4-FFF2-40B4-BE49-F238E27FC236}">
                <a16:creationId xmlns:a16="http://schemas.microsoft.com/office/drawing/2014/main" id="{F151E8D8-5ABB-400C-8C6A-6BF50E90E7CA}"/>
              </a:ext>
            </a:extLst>
          </p:cNvPr>
          <p:cNvSpPr txBox="1"/>
          <p:nvPr/>
        </p:nvSpPr>
        <p:spPr>
          <a:xfrm>
            <a:off x="3896532" y="3012691"/>
            <a:ext cx="4398937" cy="502766"/>
          </a:xfrm>
          <a:prstGeom prst="rect">
            <a:avLst/>
          </a:prstGeom>
          <a:noFill/>
        </p:spPr>
        <p:txBody>
          <a:bodyPr wrap="square" rtlCol="0">
            <a:spAutoFit/>
          </a:bodyPr>
          <a:lstStyle/>
          <a:p>
            <a:pPr algn="ctr"/>
            <a:r>
              <a:rPr lang="en-GB" sz="2667" dirty="0">
                <a:solidFill>
                  <a:schemeClr val="bg1"/>
                </a:solidFill>
                <a:latin typeface="Montserrat" pitchFamily="2" charset="77"/>
                <a:ea typeface="Open sans" pitchFamily="34" charset="0"/>
                <a:cs typeface="Open sans" pitchFamily="34" charset="0"/>
              </a:rPr>
              <a:t>Any Questions</a:t>
            </a:r>
            <a:endParaRPr lang="id-ID" sz="2667" dirty="0">
              <a:solidFill>
                <a:schemeClr val="bg1"/>
              </a:solidFill>
              <a:latin typeface="Montserrat" pitchFamily="2" charset="77"/>
              <a:ea typeface="Open sans" pitchFamily="34" charset="0"/>
              <a:cs typeface="Open sans" pitchFamily="34" charset="0"/>
            </a:endParaRPr>
          </a:p>
        </p:txBody>
      </p:sp>
      <p:pic>
        <p:nvPicPr>
          <p:cNvPr id="3" name="image5.png">
            <a:extLst>
              <a:ext uri="{FF2B5EF4-FFF2-40B4-BE49-F238E27FC236}">
                <a16:creationId xmlns:a16="http://schemas.microsoft.com/office/drawing/2014/main" id="{A62E84BD-9A33-598E-E77E-EE9A2A2E6A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95525" y="4054119"/>
            <a:ext cx="2451420" cy="1194405"/>
          </a:xfrm>
          <a:prstGeom prst="rect">
            <a:avLst/>
          </a:prstGeom>
          <a:ln w="12700">
            <a:miter lim="400000"/>
          </a:ln>
        </p:spPr>
      </p:pic>
      <p:pic>
        <p:nvPicPr>
          <p:cNvPr id="4" name="Picture 3">
            <a:extLst>
              <a:ext uri="{FF2B5EF4-FFF2-40B4-BE49-F238E27FC236}">
                <a16:creationId xmlns:a16="http://schemas.microsoft.com/office/drawing/2014/main" id="{56291F15-4EA8-98A0-BC62-976F63A688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5999" y="4234445"/>
            <a:ext cx="2949679" cy="830825"/>
          </a:xfrm>
          <a:prstGeom prst="rect">
            <a:avLst/>
          </a:prstGeom>
        </p:spPr>
      </p:pic>
    </p:spTree>
    <p:extLst>
      <p:ext uri="{BB962C8B-B14F-4D97-AF65-F5344CB8AC3E}">
        <p14:creationId xmlns:p14="http://schemas.microsoft.com/office/powerpoint/2010/main" val="86132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3251B-D0E4-F0AC-D04E-54C9C81CCD71}"/>
              </a:ext>
            </a:extLst>
          </p:cNvPr>
          <p:cNvSpPr>
            <a:spLocks noGrp="1"/>
          </p:cNvSpPr>
          <p:nvPr>
            <p:ph type="title"/>
          </p:nvPr>
        </p:nvSpPr>
        <p:spPr>
          <a:xfrm>
            <a:off x="576000" y="2462706"/>
            <a:ext cx="5941404" cy="1211010"/>
          </a:xfrm>
        </p:spPr>
        <p:txBody>
          <a:bodyPr/>
          <a:lstStyle/>
          <a:p>
            <a:r>
              <a:rPr lang="en-GB" dirty="0">
                <a:latin typeface="Proxima Nova Black" panose="02000506030000020004" pitchFamily="50" charset="0"/>
              </a:rPr>
              <a:t>Leading H&amp;S </a:t>
            </a:r>
            <a:br>
              <a:rPr lang="en-GB" dirty="0">
                <a:latin typeface="Proxima Nova Black" panose="02000506030000020004" pitchFamily="50" charset="0"/>
              </a:rPr>
            </a:br>
            <a:r>
              <a:rPr lang="en-GB" dirty="0">
                <a:latin typeface="Proxima Nova Black" panose="02000506030000020004" pitchFamily="50" charset="0"/>
              </a:rPr>
              <a:t>&amp; Persimmon</a:t>
            </a:r>
          </a:p>
        </p:txBody>
      </p:sp>
      <p:sp>
        <p:nvSpPr>
          <p:cNvPr id="3" name="Text Placeholder 2">
            <a:extLst>
              <a:ext uri="{FF2B5EF4-FFF2-40B4-BE49-F238E27FC236}">
                <a16:creationId xmlns:a16="http://schemas.microsoft.com/office/drawing/2014/main" id="{1F9E3D03-3023-3EE6-80E9-34FF5D1ECD52}"/>
              </a:ext>
            </a:extLst>
          </p:cNvPr>
          <p:cNvSpPr>
            <a:spLocks noGrp="1"/>
          </p:cNvSpPr>
          <p:nvPr>
            <p:ph type="body" sz="quarter" idx="14"/>
          </p:nvPr>
        </p:nvSpPr>
        <p:spPr>
          <a:xfrm>
            <a:off x="405624" y="5037285"/>
            <a:ext cx="6282155" cy="399364"/>
          </a:xfrm>
        </p:spPr>
        <p:txBody>
          <a:bodyPr/>
          <a:lstStyle/>
          <a:p>
            <a:r>
              <a:rPr lang="en-GB" dirty="0">
                <a:latin typeface="Proxima Nova Black" panose="02000506030000020004" pitchFamily="50" charset="0"/>
              </a:rPr>
              <a:t>Barry Gorman</a:t>
            </a:r>
          </a:p>
          <a:p>
            <a:r>
              <a:rPr lang="en-GB" dirty="0">
                <a:latin typeface="Proxima Nova Black" panose="02000506030000020004" pitchFamily="50" charset="0"/>
              </a:rPr>
              <a:t>Group H&amp;S Manager</a:t>
            </a:r>
            <a:endParaRPr lang="en-GB" sz="2400" dirty="0">
              <a:latin typeface="Proxima Nova Black" panose="02000506030000020004" pitchFamily="50" charset="0"/>
            </a:endParaRPr>
          </a:p>
        </p:txBody>
      </p:sp>
      <p:sp>
        <p:nvSpPr>
          <p:cNvPr id="5" name="Text Placeholder 4">
            <a:extLst>
              <a:ext uri="{FF2B5EF4-FFF2-40B4-BE49-F238E27FC236}">
                <a16:creationId xmlns:a16="http://schemas.microsoft.com/office/drawing/2014/main" id="{088DAAA9-A1D4-8483-4363-7F5F2CEC3A8F}"/>
              </a:ext>
            </a:extLst>
          </p:cNvPr>
          <p:cNvSpPr>
            <a:spLocks noGrp="1"/>
          </p:cNvSpPr>
          <p:nvPr>
            <p:ph type="body" sz="quarter" idx="17"/>
          </p:nvPr>
        </p:nvSpPr>
        <p:spPr>
          <a:xfrm>
            <a:off x="576000" y="3869600"/>
            <a:ext cx="3600000" cy="28800"/>
          </a:xfrm>
        </p:spPr>
        <p:txBody>
          <a:bodyPr/>
          <a:lstStyle/>
          <a:p>
            <a:endParaRPr lang="en-GB" dirty="0"/>
          </a:p>
        </p:txBody>
      </p:sp>
      <p:sp>
        <p:nvSpPr>
          <p:cNvPr id="6" name="Text Placeholder 5">
            <a:extLst>
              <a:ext uri="{FF2B5EF4-FFF2-40B4-BE49-F238E27FC236}">
                <a16:creationId xmlns:a16="http://schemas.microsoft.com/office/drawing/2014/main" id="{538B03E6-B8A2-9C86-4121-B2E695ACA415}"/>
              </a:ext>
            </a:extLst>
          </p:cNvPr>
          <p:cNvSpPr>
            <a:spLocks noGrp="1"/>
          </p:cNvSpPr>
          <p:nvPr>
            <p:ph type="body" sz="quarter" idx="18"/>
          </p:nvPr>
        </p:nvSpPr>
        <p:spPr/>
        <p:txBody>
          <a:bodyPr/>
          <a:lstStyle/>
          <a:p>
            <a:r>
              <a:rPr lang="en-GB" dirty="0">
                <a:latin typeface="Proxima Nova Black" panose="02000506030000020004" pitchFamily="50" charset="0"/>
              </a:rPr>
              <a:t>October/ November 2023</a:t>
            </a:r>
          </a:p>
        </p:txBody>
      </p:sp>
      <p:sp>
        <p:nvSpPr>
          <p:cNvPr id="10" name="TextBox 9">
            <a:extLst>
              <a:ext uri="{FF2B5EF4-FFF2-40B4-BE49-F238E27FC236}">
                <a16:creationId xmlns:a16="http://schemas.microsoft.com/office/drawing/2014/main" id="{680A2F31-3E67-5803-9A30-E61B5033E7FC}"/>
              </a:ext>
            </a:extLst>
          </p:cNvPr>
          <p:cNvSpPr txBox="1"/>
          <p:nvPr/>
        </p:nvSpPr>
        <p:spPr>
          <a:xfrm>
            <a:off x="5366713" y="5595938"/>
            <a:ext cx="4025742" cy="419538"/>
          </a:xfrm>
          <a:prstGeom prst="rect">
            <a:avLst/>
          </a:prstGeom>
          <a:noFill/>
        </p:spPr>
        <p:txBody>
          <a:bodyPr wrap="square" rtlCol="0">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F795F"/>
                </a:solidFill>
                <a:effectLst/>
                <a:uLnTx/>
                <a:uFillTx/>
                <a:latin typeface="Arial Nova" panose="020B0504020202020204" pitchFamily="34" charset="0"/>
                <a:ea typeface="+mn-ea"/>
                <a:cs typeface="+mn-cs"/>
              </a:rPr>
              <a:t>Date</a:t>
            </a:r>
          </a:p>
        </p:txBody>
      </p:sp>
      <p:sp>
        <p:nvSpPr>
          <p:cNvPr id="7" name="Date Placeholder 2"/>
          <p:cNvSpPr txBox="1">
            <a:spLocks/>
          </p:cNvSpPr>
          <p:nvPr/>
        </p:nvSpPr>
        <p:spPr>
          <a:xfrm>
            <a:off x="663023" y="1097279"/>
            <a:ext cx="2763987" cy="89849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AB28B">
                    <a:lumMod val="50000"/>
                  </a:srgbClr>
                </a:solidFill>
                <a:effectLst/>
                <a:uLnTx/>
                <a:uFillTx/>
                <a:latin typeface="Arial Black" panose="020B0A04020102020204" pitchFamily="34" charset="0"/>
                <a:ea typeface="+mn-ea"/>
                <a:cs typeface="+mn-cs"/>
              </a:rPr>
              <a:t>Leading H&amp;S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AB28B">
                    <a:lumMod val="50000"/>
                  </a:srgbClr>
                </a:solidFill>
                <a:effectLst/>
                <a:uLnTx/>
                <a:uFillTx/>
                <a:latin typeface="Arial Black" panose="020B0A04020102020204" pitchFamily="34" charset="0"/>
                <a:ea typeface="+mn-ea"/>
                <a:cs typeface="+mn-cs"/>
              </a:rPr>
              <a:t>MD and HODS</a:t>
            </a:r>
          </a:p>
        </p:txBody>
      </p:sp>
    </p:spTree>
    <p:extLst>
      <p:ext uri="{BB962C8B-B14F-4D97-AF65-F5344CB8AC3E}">
        <p14:creationId xmlns:p14="http://schemas.microsoft.com/office/powerpoint/2010/main" val="1925322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F5E73CC-69F5-AA9A-BD95-BA5E2CA0E5A8}"/>
              </a:ext>
            </a:extLst>
          </p:cNvPr>
          <p:cNvSpPr>
            <a:spLocks noGrp="1"/>
          </p:cNvSpPr>
          <p:nvPr>
            <p:ph type="title"/>
          </p:nvPr>
        </p:nvSpPr>
        <p:spPr>
          <a:xfrm>
            <a:off x="504000" y="496398"/>
            <a:ext cx="9045595" cy="432000"/>
          </a:xfrm>
        </p:spPr>
        <p:txBody>
          <a:bodyPr/>
          <a:lstStyle/>
          <a:p>
            <a:r>
              <a:rPr lang="en-GB" dirty="0">
                <a:latin typeface="Proxima Nova Black" panose="02000506030000020004" pitchFamily="50" charset="0"/>
              </a:rPr>
              <a:t>The moral, legal and financial case</a:t>
            </a:r>
          </a:p>
        </p:txBody>
      </p:sp>
      <p:sp>
        <p:nvSpPr>
          <p:cNvPr id="17" name="Text Placeholder 3">
            <a:extLst>
              <a:ext uri="{FF2B5EF4-FFF2-40B4-BE49-F238E27FC236}">
                <a16:creationId xmlns:a16="http://schemas.microsoft.com/office/drawing/2014/main" id="{4270B516-793B-53FF-0BE7-E2524CD91B45}"/>
              </a:ext>
            </a:extLst>
          </p:cNvPr>
          <p:cNvSpPr>
            <a:spLocks noGrp="1"/>
          </p:cNvSpPr>
          <p:nvPr>
            <p:ph type="body" sz="quarter" idx="16"/>
          </p:nvPr>
        </p:nvSpPr>
        <p:spPr>
          <a:xfrm>
            <a:off x="504000" y="921239"/>
            <a:ext cx="9045595" cy="399364"/>
          </a:xfrm>
        </p:spPr>
        <p:txBody>
          <a:bodyPr/>
          <a:lstStyle/>
          <a:p>
            <a:r>
              <a:rPr lang="en-GB" dirty="0">
                <a:latin typeface="Proxima Nova Black" panose="02000506030000020004" pitchFamily="50" charset="0"/>
              </a:rPr>
              <a:t>What we will look at</a:t>
            </a:r>
          </a:p>
        </p:txBody>
      </p:sp>
      <p:sp>
        <p:nvSpPr>
          <p:cNvPr id="7" name="Text Placeholder 2">
            <a:extLst>
              <a:ext uri="{FF2B5EF4-FFF2-40B4-BE49-F238E27FC236}">
                <a16:creationId xmlns:a16="http://schemas.microsoft.com/office/drawing/2014/main" id="{36B16E0D-BFB1-8700-D86D-513C319174C9}"/>
              </a:ext>
            </a:extLst>
          </p:cNvPr>
          <p:cNvSpPr>
            <a:spLocks noGrp="1"/>
          </p:cNvSpPr>
          <p:nvPr>
            <p:ph type="body" sz="quarter" idx="14"/>
          </p:nvPr>
        </p:nvSpPr>
        <p:spPr>
          <a:xfrm>
            <a:off x="628889" y="1519384"/>
            <a:ext cx="9307592" cy="4602742"/>
          </a:xfrm>
        </p:spPr>
        <p:txBody>
          <a:bodyPr/>
          <a:lstStyle/>
          <a:p>
            <a:pPr>
              <a:buFont typeface="Wingdings" panose="05000000000000000000" pitchFamily="2" charset="2"/>
              <a:buChar char="v"/>
            </a:pPr>
            <a:r>
              <a:rPr lang="en-GB" sz="3600" dirty="0">
                <a:latin typeface="Proxima Nova Rg" panose="02000506030000020004" pitchFamily="50" charset="0"/>
              </a:rPr>
              <a:t>Cost of poor H&amp;S at work</a:t>
            </a:r>
          </a:p>
          <a:p>
            <a:pPr>
              <a:buFont typeface="Wingdings" panose="05000000000000000000" pitchFamily="2" charset="2"/>
              <a:buChar char="v"/>
            </a:pPr>
            <a:r>
              <a:rPr lang="en-GB" sz="3600" dirty="0">
                <a:latin typeface="Proxima Nova Rg" panose="02000506030000020004" pitchFamily="50" charset="0"/>
              </a:rPr>
              <a:t>Benefits of good H&amp;S performance</a:t>
            </a:r>
          </a:p>
          <a:p>
            <a:pPr>
              <a:buFont typeface="Wingdings" panose="05000000000000000000" pitchFamily="2" charset="2"/>
              <a:buChar char="v"/>
            </a:pPr>
            <a:r>
              <a:rPr lang="en-GB" sz="3600" dirty="0">
                <a:latin typeface="Proxima Nova Rg" panose="02000506030000020004" pitchFamily="50" charset="0"/>
              </a:rPr>
              <a:t>Key health and safety legislation</a:t>
            </a:r>
          </a:p>
          <a:p>
            <a:pPr>
              <a:buFont typeface="Wingdings" panose="05000000000000000000" pitchFamily="2" charset="2"/>
              <a:buChar char="v"/>
            </a:pPr>
            <a:r>
              <a:rPr lang="en-GB" sz="3600" dirty="0">
                <a:latin typeface="Proxima Nova Rg" panose="02000506030000020004" pitchFamily="50" charset="0"/>
              </a:rPr>
              <a:t>Corporate social responsibility</a:t>
            </a:r>
          </a:p>
          <a:p>
            <a:pPr>
              <a:buFont typeface="Wingdings" panose="05000000000000000000" pitchFamily="2" charset="2"/>
              <a:buChar char="v"/>
            </a:pPr>
            <a:r>
              <a:rPr lang="en-GB" sz="3600" dirty="0">
                <a:latin typeface="Proxima Nova Rg" panose="02000506030000020004" pitchFamily="50" charset="0"/>
              </a:rPr>
              <a:t>Three essential principals</a:t>
            </a:r>
          </a:p>
          <a:p>
            <a:pPr>
              <a:buFont typeface="Wingdings" panose="05000000000000000000" pitchFamily="2" charset="2"/>
              <a:buChar char="v"/>
            </a:pPr>
            <a:r>
              <a:rPr lang="en-GB" sz="3600" dirty="0">
                <a:latin typeface="Proxima Nova Rg" panose="02000506030000020004" pitchFamily="50" charset="0"/>
              </a:rPr>
              <a:t>Health and safety management systems</a:t>
            </a:r>
          </a:p>
          <a:p>
            <a:pPr>
              <a:buFont typeface="Wingdings" panose="05000000000000000000" pitchFamily="2" charset="2"/>
              <a:buChar char="v"/>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spTree>
    <p:extLst>
      <p:ext uri="{BB962C8B-B14F-4D97-AF65-F5344CB8AC3E}">
        <p14:creationId xmlns:p14="http://schemas.microsoft.com/office/powerpoint/2010/main" val="340635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F3F077B-5087-4EFE-81CB-ED2E09DE667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143" b="9537"/>
          <a:stretch/>
        </p:blipFill>
        <p:spPr>
          <a:xfrm>
            <a:off x="8620125" y="4454220"/>
            <a:ext cx="3571875" cy="2403780"/>
          </a:xfrm>
          <a:prstGeom prst="rect">
            <a:avLst/>
          </a:prstGeom>
        </p:spPr>
      </p:pic>
      <p:sp>
        <p:nvSpPr>
          <p:cNvPr id="16" name="Title 1">
            <a:extLst>
              <a:ext uri="{FF2B5EF4-FFF2-40B4-BE49-F238E27FC236}">
                <a16:creationId xmlns:a16="http://schemas.microsoft.com/office/drawing/2014/main" id="{DF5E73CC-69F5-AA9A-BD95-BA5E2CA0E5A8}"/>
              </a:ext>
            </a:extLst>
          </p:cNvPr>
          <p:cNvSpPr>
            <a:spLocks noGrp="1"/>
          </p:cNvSpPr>
          <p:nvPr>
            <p:ph type="title"/>
          </p:nvPr>
        </p:nvSpPr>
        <p:spPr>
          <a:xfrm>
            <a:off x="504000" y="496398"/>
            <a:ext cx="9045595" cy="432000"/>
          </a:xfrm>
        </p:spPr>
        <p:txBody>
          <a:bodyPr/>
          <a:lstStyle/>
          <a:p>
            <a:r>
              <a:rPr lang="en-GB" dirty="0">
                <a:latin typeface="Proxima Nova Black" panose="02000506030000020004" pitchFamily="50" charset="0"/>
              </a:rPr>
              <a:t>INTRODUCTION</a:t>
            </a:r>
          </a:p>
        </p:txBody>
      </p:sp>
      <p:sp>
        <p:nvSpPr>
          <p:cNvPr id="17" name="Text Placeholder 3">
            <a:extLst>
              <a:ext uri="{FF2B5EF4-FFF2-40B4-BE49-F238E27FC236}">
                <a16:creationId xmlns:a16="http://schemas.microsoft.com/office/drawing/2014/main" id="{4270B516-793B-53FF-0BE7-E2524CD91B45}"/>
              </a:ext>
            </a:extLst>
          </p:cNvPr>
          <p:cNvSpPr>
            <a:spLocks noGrp="1"/>
          </p:cNvSpPr>
          <p:nvPr>
            <p:ph type="body" sz="quarter" idx="16"/>
          </p:nvPr>
        </p:nvSpPr>
        <p:spPr>
          <a:xfrm>
            <a:off x="504000" y="921239"/>
            <a:ext cx="9045595" cy="399364"/>
          </a:xfrm>
        </p:spPr>
        <p:txBody>
          <a:bodyPr/>
          <a:lstStyle/>
          <a:p>
            <a:endParaRPr lang="en-GB" dirty="0">
              <a:latin typeface="Proxima Nova Black" panose="02000506030000020004" pitchFamily="50" charset="0"/>
            </a:endParaRPr>
          </a:p>
        </p:txBody>
      </p:sp>
      <p:sp>
        <p:nvSpPr>
          <p:cNvPr id="7" name="Text Placeholder 2">
            <a:extLst>
              <a:ext uri="{FF2B5EF4-FFF2-40B4-BE49-F238E27FC236}">
                <a16:creationId xmlns:a16="http://schemas.microsoft.com/office/drawing/2014/main" id="{36B16E0D-BFB1-8700-D86D-513C319174C9}"/>
              </a:ext>
            </a:extLst>
          </p:cNvPr>
          <p:cNvSpPr>
            <a:spLocks noGrp="1"/>
          </p:cNvSpPr>
          <p:nvPr>
            <p:ph type="body" sz="quarter" idx="14"/>
          </p:nvPr>
        </p:nvSpPr>
        <p:spPr>
          <a:xfrm>
            <a:off x="907562" y="1519384"/>
            <a:ext cx="9446929" cy="4594033"/>
          </a:xfrm>
        </p:spPr>
        <p:txBody>
          <a:bodyPr/>
          <a:lstStyle/>
          <a:p>
            <a:pPr>
              <a:buFont typeface="Wingdings" panose="05000000000000000000" pitchFamily="2" charset="2"/>
              <a:buChar char="v"/>
            </a:pPr>
            <a:r>
              <a:rPr lang="en-GB" sz="3600" dirty="0">
                <a:latin typeface="Proxima Nova Rg" panose="02000506030000020004" pitchFamily="50" charset="0"/>
              </a:rPr>
              <a:t>Persimmon HS&amp;E policy</a:t>
            </a:r>
          </a:p>
          <a:p>
            <a:pPr>
              <a:buFont typeface="Wingdings" panose="05000000000000000000" pitchFamily="2" charset="2"/>
              <a:buChar char="v"/>
            </a:pPr>
            <a:r>
              <a:rPr lang="en-GB" sz="3600" dirty="0">
                <a:latin typeface="Proxima Nova Rg" panose="02000506030000020004" pitchFamily="50" charset="0"/>
              </a:rPr>
              <a:t>Organisation and responsibilities</a:t>
            </a:r>
          </a:p>
          <a:p>
            <a:pPr>
              <a:buFont typeface="Wingdings" panose="05000000000000000000" pitchFamily="2" charset="2"/>
              <a:buChar char="v"/>
            </a:pPr>
            <a:r>
              <a:rPr lang="en-GB" sz="3600" dirty="0">
                <a:latin typeface="Proxima Nova Rg" panose="02000506030000020004" pitchFamily="50" charset="0"/>
              </a:rPr>
              <a:t>Performance monitoring and review</a:t>
            </a:r>
          </a:p>
          <a:p>
            <a:pPr>
              <a:buFont typeface="Wingdings" panose="05000000000000000000" pitchFamily="2" charset="2"/>
              <a:buChar char="v"/>
            </a:pPr>
            <a:r>
              <a:rPr lang="en-GB" sz="3600" dirty="0">
                <a:latin typeface="Proxima Nova Rg" panose="02000506030000020004" pitchFamily="50" charset="0"/>
              </a:rPr>
              <a:t>Our Risks </a:t>
            </a:r>
          </a:p>
          <a:p>
            <a:pPr>
              <a:buFont typeface="Wingdings" panose="05000000000000000000" pitchFamily="2" charset="2"/>
              <a:buChar char="v"/>
            </a:pPr>
            <a:r>
              <a:rPr lang="en-GB" sz="3600" dirty="0">
                <a:latin typeface="Proxima Nova Rg" panose="02000506030000020004" pitchFamily="50" charset="0"/>
              </a:rPr>
              <a:t>Zero Scores, why and what</a:t>
            </a:r>
          </a:p>
          <a:p>
            <a:pPr marL="0" indent="0">
              <a:buNone/>
            </a:pPr>
            <a:endParaRPr lang="en-GB" sz="4000" dirty="0">
              <a:latin typeface="Proxima Nova Rg" panose="02000506030000020004" pitchFamily="50" charset="0"/>
            </a:endParaRPr>
          </a:p>
          <a:p>
            <a:pPr marL="0" indent="0">
              <a:buNone/>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spTree>
    <p:extLst>
      <p:ext uri="{BB962C8B-B14F-4D97-AF65-F5344CB8AC3E}">
        <p14:creationId xmlns:p14="http://schemas.microsoft.com/office/powerpoint/2010/main" val="40744861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F5E73CC-69F5-AA9A-BD95-BA5E2CA0E5A8}"/>
              </a:ext>
            </a:extLst>
          </p:cNvPr>
          <p:cNvSpPr>
            <a:spLocks noGrp="1"/>
          </p:cNvSpPr>
          <p:nvPr>
            <p:ph type="title"/>
          </p:nvPr>
        </p:nvSpPr>
        <p:spPr>
          <a:xfrm>
            <a:off x="504000" y="496398"/>
            <a:ext cx="9045595" cy="432000"/>
          </a:xfrm>
        </p:spPr>
        <p:txBody>
          <a:bodyPr/>
          <a:lstStyle/>
          <a:p>
            <a:r>
              <a:rPr lang="en-GB" dirty="0">
                <a:latin typeface="Proxima Nova Black" panose="02000506030000020004" pitchFamily="50" charset="0"/>
              </a:rPr>
              <a:t>Persimmon HS&amp;E policy</a:t>
            </a:r>
          </a:p>
        </p:txBody>
      </p:sp>
      <p:sp>
        <p:nvSpPr>
          <p:cNvPr id="17" name="Text Placeholder 3">
            <a:extLst>
              <a:ext uri="{FF2B5EF4-FFF2-40B4-BE49-F238E27FC236}">
                <a16:creationId xmlns:a16="http://schemas.microsoft.com/office/drawing/2014/main" id="{4270B516-793B-53FF-0BE7-E2524CD91B45}"/>
              </a:ext>
            </a:extLst>
          </p:cNvPr>
          <p:cNvSpPr>
            <a:spLocks noGrp="1"/>
          </p:cNvSpPr>
          <p:nvPr>
            <p:ph type="body" sz="quarter" idx="16"/>
          </p:nvPr>
        </p:nvSpPr>
        <p:spPr>
          <a:xfrm>
            <a:off x="504000" y="921239"/>
            <a:ext cx="9045595" cy="399364"/>
          </a:xfrm>
        </p:spPr>
        <p:txBody>
          <a:bodyPr/>
          <a:lstStyle/>
          <a:p>
            <a:r>
              <a:rPr lang="en-GB" dirty="0">
                <a:latin typeface="Proxima Nova Black" panose="02000506030000020004" pitchFamily="50" charset="0"/>
              </a:rPr>
              <a:t>Where can you find it and what's in it?</a:t>
            </a:r>
          </a:p>
        </p:txBody>
      </p:sp>
      <p:sp>
        <p:nvSpPr>
          <p:cNvPr id="7" name="Text Placeholder 2">
            <a:extLst>
              <a:ext uri="{FF2B5EF4-FFF2-40B4-BE49-F238E27FC236}">
                <a16:creationId xmlns:a16="http://schemas.microsoft.com/office/drawing/2014/main" id="{36B16E0D-BFB1-8700-D86D-513C319174C9}"/>
              </a:ext>
            </a:extLst>
          </p:cNvPr>
          <p:cNvSpPr>
            <a:spLocks noGrp="1"/>
          </p:cNvSpPr>
          <p:nvPr>
            <p:ph type="body" sz="quarter" idx="14"/>
          </p:nvPr>
        </p:nvSpPr>
        <p:spPr>
          <a:xfrm>
            <a:off x="628889" y="1519384"/>
            <a:ext cx="9307592" cy="3636090"/>
          </a:xfrm>
        </p:spPr>
        <p:txBody>
          <a:bodyPr/>
          <a:lstStyle/>
          <a:p>
            <a:pPr marL="0" indent="0">
              <a:buNone/>
            </a:pPr>
            <a:r>
              <a:rPr lang="en-GB" sz="2400" dirty="0">
                <a:latin typeface="Proxima Nova Rg" panose="02000506030000020004" pitchFamily="50" charset="0"/>
              </a:rPr>
              <a:t>On the Persimmon Cloud and Shared drive, contains: </a:t>
            </a:r>
          </a:p>
          <a:p>
            <a:pPr>
              <a:buFont typeface="Wingdings" panose="05000000000000000000" pitchFamily="2" charset="2"/>
              <a:buChar char="v"/>
            </a:pPr>
            <a:r>
              <a:rPr lang="en-GB" sz="2400" dirty="0">
                <a:latin typeface="Proxima Nova Rg" panose="02000506030000020004" pitchFamily="50" charset="0"/>
              </a:rPr>
              <a:t>Policy statements</a:t>
            </a:r>
          </a:p>
          <a:p>
            <a:pPr>
              <a:buFont typeface="Wingdings" panose="05000000000000000000" pitchFamily="2" charset="2"/>
              <a:buChar char="v"/>
            </a:pPr>
            <a:r>
              <a:rPr lang="en-GB" sz="2400" dirty="0">
                <a:latin typeface="Proxima Nova Rg" panose="02000506030000020004" pitchFamily="50" charset="0"/>
              </a:rPr>
              <a:t>Main policy, split into sections:</a:t>
            </a:r>
          </a:p>
          <a:p>
            <a:pPr lvl="1">
              <a:buFont typeface="Wingdings" panose="05000000000000000000" pitchFamily="2" charset="2"/>
              <a:buChar char="Ø"/>
            </a:pPr>
            <a:r>
              <a:rPr lang="en-GB" sz="2400" dirty="0">
                <a:latin typeface="Proxima Nova Rg" panose="02000506030000020004" pitchFamily="50" charset="0"/>
              </a:rPr>
              <a:t>General statement of intent</a:t>
            </a:r>
          </a:p>
          <a:p>
            <a:pPr lvl="1">
              <a:buFont typeface="Wingdings" panose="05000000000000000000" pitchFamily="2" charset="2"/>
              <a:buChar char="Ø"/>
            </a:pPr>
            <a:r>
              <a:rPr lang="en-GB" sz="2400" dirty="0">
                <a:latin typeface="Proxima Nova Rg" panose="02000506030000020004" pitchFamily="50" charset="0"/>
              </a:rPr>
              <a:t>Organisation and responsibilities </a:t>
            </a:r>
          </a:p>
          <a:p>
            <a:pPr lvl="1">
              <a:buFont typeface="Wingdings" panose="05000000000000000000" pitchFamily="2" charset="2"/>
              <a:buChar char="Ø"/>
            </a:pPr>
            <a:r>
              <a:rPr lang="en-GB" sz="2400" dirty="0">
                <a:latin typeface="Proxima Nova Rg" panose="02000506030000020004" pitchFamily="50" charset="0"/>
              </a:rPr>
              <a:t>General arrangements </a:t>
            </a:r>
          </a:p>
          <a:p>
            <a:pPr lvl="1">
              <a:buFont typeface="Wingdings" panose="05000000000000000000" pitchFamily="2" charset="2"/>
              <a:buChar char="Ø"/>
            </a:pPr>
            <a:r>
              <a:rPr lang="en-GB" sz="2400" dirty="0">
                <a:latin typeface="Proxima Nova Rg" panose="02000506030000020004" pitchFamily="50" charset="0"/>
              </a:rPr>
              <a:t>Specific arrangements (link to other policies) </a:t>
            </a:r>
          </a:p>
          <a:p>
            <a:pPr>
              <a:buFont typeface="Wingdings" panose="05000000000000000000" pitchFamily="2" charset="2"/>
              <a:buChar char="v"/>
            </a:pPr>
            <a:r>
              <a:rPr lang="en-GB" sz="2400" dirty="0">
                <a:latin typeface="Proxima Nova Rg" panose="02000506030000020004" pitchFamily="50" charset="0"/>
              </a:rPr>
              <a:t>Policies link to standards, guidance, forms</a:t>
            </a:r>
          </a:p>
          <a:p>
            <a:pPr>
              <a:buFont typeface="Wingdings" panose="05000000000000000000" pitchFamily="2" charset="2"/>
              <a:buChar char="v"/>
            </a:pPr>
            <a:r>
              <a:rPr lang="en-GB" sz="2400" dirty="0">
                <a:latin typeface="Proxima Nova Rg" panose="02000506030000020004" pitchFamily="50" charset="0"/>
              </a:rPr>
              <a:t>Other useful information:</a:t>
            </a:r>
          </a:p>
          <a:p>
            <a:pPr lvl="1">
              <a:buFont typeface="Wingdings" panose="05000000000000000000" pitchFamily="2" charset="2"/>
              <a:buChar char="Ø"/>
            </a:pPr>
            <a:r>
              <a:rPr lang="en-GB" sz="2400" dirty="0">
                <a:latin typeface="Proxima Nova Rg" panose="02000506030000020004" pitchFamily="50" charset="0"/>
              </a:rPr>
              <a:t>Training and TBT material </a:t>
            </a:r>
          </a:p>
          <a:p>
            <a:pPr lvl="1">
              <a:buFont typeface="Wingdings" panose="05000000000000000000" pitchFamily="2" charset="2"/>
              <a:buChar char="Ø"/>
            </a:pPr>
            <a:r>
              <a:rPr lang="en-GB" sz="2400" dirty="0">
                <a:latin typeface="Proxima Nova Rg" panose="02000506030000020004" pitchFamily="50" charset="0"/>
              </a:rPr>
              <a:t>Template risk assessments </a:t>
            </a:r>
          </a:p>
          <a:p>
            <a:pPr marL="0" indent="0">
              <a:buNone/>
            </a:pPr>
            <a:endParaRPr lang="en-GB" sz="2800" dirty="0">
              <a:latin typeface="Proxima Nova Rg" panose="02000506030000020004" pitchFamily="50" charset="0"/>
            </a:endParaRPr>
          </a:p>
          <a:p>
            <a:pPr>
              <a:buFont typeface="Wingdings" panose="05000000000000000000" pitchFamily="2" charset="2"/>
              <a:buChar char="v"/>
            </a:pPr>
            <a:endParaRPr lang="en-GB" sz="2800" dirty="0">
              <a:latin typeface="Proxima Nova Rg" panose="02000506030000020004" pitchFamily="50" charset="0"/>
            </a:endParaRPr>
          </a:p>
          <a:p>
            <a:pPr marL="0" indent="0">
              <a:buNone/>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a:p>
            <a:pPr marL="0" indent="0">
              <a:buNone/>
            </a:pPr>
            <a:endParaRPr lang="en-GB" sz="4000" dirty="0">
              <a:latin typeface="Proxima Nova Rg" panose="02000506030000020004" pitchFamily="50"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pic>
        <p:nvPicPr>
          <p:cNvPr id="22" name="Picture 21"/>
          <p:cNvPicPr>
            <a:picLocks noChangeAspect="1"/>
          </p:cNvPicPr>
          <p:nvPr/>
        </p:nvPicPr>
        <p:blipFill>
          <a:blip r:embed="rId4"/>
          <a:stretch>
            <a:fillRect/>
          </a:stretch>
        </p:blipFill>
        <p:spPr>
          <a:xfrm>
            <a:off x="6958149" y="2320210"/>
            <a:ext cx="5251913" cy="2628117"/>
          </a:xfrm>
          <a:prstGeom prst="rect">
            <a:avLst/>
          </a:prstGeom>
        </p:spPr>
      </p:pic>
      <p:sp>
        <p:nvSpPr>
          <p:cNvPr id="23" name="TextBox 22"/>
          <p:cNvSpPr txBox="1"/>
          <p:nvPr/>
        </p:nvSpPr>
        <p:spPr>
          <a:xfrm>
            <a:off x="4530635" y="5155474"/>
            <a:ext cx="5277394" cy="1166473"/>
          </a:xfrm>
          <a:prstGeom prst="rect">
            <a:avLst/>
          </a:prstGeom>
          <a:noFill/>
        </p:spPr>
        <p:txBody>
          <a:bodyPr wrap="square" rtlCol="0">
            <a:spAutoFit/>
          </a:bodyPr>
          <a:lstStyle/>
          <a:p>
            <a:pPr marL="288000" marR="0" lvl="1" indent="-144000" algn="l" defTabSz="914400" rtl="0" eaLnBrk="1" fontAlgn="auto" latinLnBrk="0" hangingPunct="1">
              <a:lnSpc>
                <a:spcPct val="90000"/>
              </a:lnSpc>
              <a:spcBef>
                <a:spcPts val="300"/>
              </a:spcBef>
              <a:spcAft>
                <a:spcPts val="0"/>
              </a:spcAft>
              <a:buClrTx/>
              <a:buSzTx/>
              <a:buFont typeface="Wingdings" panose="05000000000000000000" pitchFamily="2" charset="2"/>
              <a:buChar char="Ø"/>
              <a:tabLst/>
              <a:defRPr/>
            </a:pPr>
            <a:r>
              <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Signs and posters</a:t>
            </a:r>
          </a:p>
          <a:p>
            <a:pPr marL="288000" marR="0" lvl="1" indent="-144000" algn="l" defTabSz="914400" rtl="0" eaLnBrk="1" fontAlgn="auto" latinLnBrk="0" hangingPunct="1">
              <a:lnSpc>
                <a:spcPct val="90000"/>
              </a:lnSpc>
              <a:spcBef>
                <a:spcPts val="300"/>
              </a:spcBef>
              <a:spcAft>
                <a:spcPts val="0"/>
              </a:spcAft>
              <a:buClrTx/>
              <a:buSzTx/>
              <a:buFont typeface="Wingdings" panose="05000000000000000000" pitchFamily="2" charset="2"/>
              <a:buChar char="Ø"/>
              <a:tabLst/>
              <a:defRPr/>
            </a:pPr>
            <a:r>
              <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Memos and alerts</a:t>
            </a:r>
          </a:p>
          <a:p>
            <a:pPr marL="288000" marR="0" lvl="1" indent="-144000" algn="l" defTabSz="914400" rtl="0" eaLnBrk="1" fontAlgn="auto" latinLnBrk="0" hangingPunct="1">
              <a:lnSpc>
                <a:spcPct val="90000"/>
              </a:lnSpc>
              <a:spcBef>
                <a:spcPts val="300"/>
              </a:spcBef>
              <a:spcAft>
                <a:spcPts val="0"/>
              </a:spcAft>
              <a:buClrTx/>
              <a:buSzTx/>
              <a:buFont typeface="Wingdings" panose="05000000000000000000" pitchFamily="2" charset="2"/>
              <a:buChar char="Ø"/>
              <a:tabLst/>
              <a:defRPr/>
            </a:pPr>
            <a:r>
              <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Site inspection help card booklets </a:t>
            </a:r>
          </a:p>
        </p:txBody>
      </p:sp>
    </p:spTree>
    <p:extLst>
      <p:ext uri="{BB962C8B-B14F-4D97-AF65-F5344CB8AC3E}">
        <p14:creationId xmlns:p14="http://schemas.microsoft.com/office/powerpoint/2010/main" val="44155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xEl>
                                              <p:pRg st="10" end="1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xEl>
                                              <p:pRg st="1" end="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F5E73CC-69F5-AA9A-BD95-BA5E2CA0E5A8}"/>
              </a:ext>
            </a:extLst>
          </p:cNvPr>
          <p:cNvSpPr>
            <a:spLocks noGrp="1"/>
          </p:cNvSpPr>
          <p:nvPr>
            <p:ph type="title"/>
          </p:nvPr>
        </p:nvSpPr>
        <p:spPr>
          <a:xfrm>
            <a:off x="504000" y="496398"/>
            <a:ext cx="9045595" cy="432000"/>
          </a:xfrm>
        </p:spPr>
        <p:txBody>
          <a:bodyPr/>
          <a:lstStyle/>
          <a:p>
            <a:r>
              <a:rPr lang="en-GB" dirty="0">
                <a:latin typeface="Proxima Nova Black" panose="02000506030000020004" pitchFamily="50" charset="0"/>
              </a:rPr>
              <a:t>Organisation and responsibilities </a:t>
            </a:r>
          </a:p>
        </p:txBody>
      </p:sp>
      <p:sp>
        <p:nvSpPr>
          <p:cNvPr id="17" name="Text Placeholder 3">
            <a:extLst>
              <a:ext uri="{FF2B5EF4-FFF2-40B4-BE49-F238E27FC236}">
                <a16:creationId xmlns:a16="http://schemas.microsoft.com/office/drawing/2014/main" id="{4270B516-793B-53FF-0BE7-E2524CD91B45}"/>
              </a:ext>
            </a:extLst>
          </p:cNvPr>
          <p:cNvSpPr>
            <a:spLocks noGrp="1"/>
          </p:cNvSpPr>
          <p:nvPr>
            <p:ph type="body" sz="quarter" idx="16"/>
          </p:nvPr>
        </p:nvSpPr>
        <p:spPr>
          <a:xfrm>
            <a:off x="504000" y="921239"/>
            <a:ext cx="9045595" cy="399364"/>
          </a:xfrm>
        </p:spPr>
        <p:txBody>
          <a:bodyPr/>
          <a:lstStyle/>
          <a:p>
            <a:r>
              <a:rPr lang="en-GB" dirty="0">
                <a:latin typeface="Proxima Nova Black" panose="02000506030000020004" pitchFamily="50" charset="0"/>
              </a:rPr>
              <a:t>This is how it is set out in the HS&amp;E policy </a:t>
            </a:r>
          </a:p>
        </p:txBody>
      </p:sp>
      <p:sp>
        <p:nvSpPr>
          <p:cNvPr id="7" name="Text Placeholder 2">
            <a:extLst>
              <a:ext uri="{FF2B5EF4-FFF2-40B4-BE49-F238E27FC236}">
                <a16:creationId xmlns:a16="http://schemas.microsoft.com/office/drawing/2014/main" id="{36B16E0D-BFB1-8700-D86D-513C319174C9}"/>
              </a:ext>
            </a:extLst>
          </p:cNvPr>
          <p:cNvSpPr>
            <a:spLocks noGrp="1"/>
          </p:cNvSpPr>
          <p:nvPr>
            <p:ph type="body" sz="quarter" idx="14"/>
          </p:nvPr>
        </p:nvSpPr>
        <p:spPr>
          <a:xfrm>
            <a:off x="628889" y="1519384"/>
            <a:ext cx="9307592" cy="3636090"/>
          </a:xfrm>
        </p:spPr>
        <p:txBody>
          <a:bodyPr/>
          <a:lstStyle/>
          <a:p>
            <a:pPr marL="0" indent="0">
              <a:buNone/>
            </a:pPr>
            <a:endParaRPr lang="en-GB" sz="2800" dirty="0">
              <a:latin typeface="Proxima Nova Rg" panose="02000506030000020004" pitchFamily="50" charset="0"/>
            </a:endParaRPr>
          </a:p>
          <a:p>
            <a:pPr>
              <a:buFont typeface="Wingdings" panose="05000000000000000000" pitchFamily="2" charset="2"/>
              <a:buChar char="v"/>
            </a:pPr>
            <a:endParaRPr lang="en-GB" sz="2800" dirty="0">
              <a:latin typeface="Proxima Nova Rg" panose="02000506030000020004" pitchFamily="50" charset="0"/>
            </a:endParaRPr>
          </a:p>
          <a:p>
            <a:pPr marL="0" indent="0">
              <a:buNone/>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a:p>
            <a:pPr marL="0" indent="0">
              <a:buNone/>
            </a:pPr>
            <a:endParaRPr lang="en-GB" sz="4000" dirty="0">
              <a:latin typeface="Proxima Nova Rg" panose="02000506030000020004" pitchFamily="50"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pic>
        <p:nvPicPr>
          <p:cNvPr id="2" name="Picture 1"/>
          <p:cNvPicPr>
            <a:picLocks noChangeAspect="1"/>
          </p:cNvPicPr>
          <p:nvPr/>
        </p:nvPicPr>
        <p:blipFill rotWithShape="1">
          <a:blip r:embed="rId4"/>
          <a:srcRect t="16970" b="4932"/>
          <a:stretch/>
        </p:blipFill>
        <p:spPr>
          <a:xfrm>
            <a:off x="1392274" y="1440063"/>
            <a:ext cx="9815657" cy="4425914"/>
          </a:xfrm>
          <a:prstGeom prst="rect">
            <a:avLst/>
          </a:prstGeom>
        </p:spPr>
      </p:pic>
    </p:spTree>
    <p:extLst>
      <p:ext uri="{BB962C8B-B14F-4D97-AF65-F5344CB8AC3E}">
        <p14:creationId xmlns:p14="http://schemas.microsoft.com/office/powerpoint/2010/main" val="38425804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F5E73CC-69F5-AA9A-BD95-BA5E2CA0E5A8}"/>
              </a:ext>
            </a:extLst>
          </p:cNvPr>
          <p:cNvSpPr>
            <a:spLocks noGrp="1"/>
          </p:cNvSpPr>
          <p:nvPr>
            <p:ph type="title"/>
          </p:nvPr>
        </p:nvSpPr>
        <p:spPr>
          <a:xfrm>
            <a:off x="504000" y="496398"/>
            <a:ext cx="9045595" cy="432000"/>
          </a:xfrm>
        </p:spPr>
        <p:txBody>
          <a:bodyPr/>
          <a:lstStyle/>
          <a:p>
            <a:r>
              <a:rPr lang="en-GB" dirty="0">
                <a:latin typeface="Proxima Nova Black" panose="02000506030000020004" pitchFamily="50" charset="0"/>
              </a:rPr>
              <a:t>Organisation and responsibilities </a:t>
            </a:r>
          </a:p>
        </p:txBody>
      </p:sp>
      <p:sp>
        <p:nvSpPr>
          <p:cNvPr id="17" name="Text Placeholder 3">
            <a:extLst>
              <a:ext uri="{FF2B5EF4-FFF2-40B4-BE49-F238E27FC236}">
                <a16:creationId xmlns:a16="http://schemas.microsoft.com/office/drawing/2014/main" id="{4270B516-793B-53FF-0BE7-E2524CD91B45}"/>
              </a:ext>
            </a:extLst>
          </p:cNvPr>
          <p:cNvSpPr>
            <a:spLocks noGrp="1"/>
          </p:cNvSpPr>
          <p:nvPr>
            <p:ph type="body" sz="quarter" idx="16"/>
          </p:nvPr>
        </p:nvSpPr>
        <p:spPr>
          <a:xfrm>
            <a:off x="504000" y="921239"/>
            <a:ext cx="9045595" cy="399364"/>
          </a:xfrm>
        </p:spPr>
        <p:txBody>
          <a:bodyPr/>
          <a:lstStyle/>
          <a:p>
            <a:r>
              <a:rPr lang="en-GB" dirty="0">
                <a:latin typeface="Proxima Nova Black" panose="02000506030000020004" pitchFamily="50" charset="0"/>
              </a:rPr>
              <a:t>Managing Directors/ Directors in Charge/ Heads of Dept. specific responsibilities</a:t>
            </a:r>
          </a:p>
        </p:txBody>
      </p:sp>
      <p:sp>
        <p:nvSpPr>
          <p:cNvPr id="7" name="Text Placeholder 2">
            <a:extLst>
              <a:ext uri="{FF2B5EF4-FFF2-40B4-BE49-F238E27FC236}">
                <a16:creationId xmlns:a16="http://schemas.microsoft.com/office/drawing/2014/main" id="{36B16E0D-BFB1-8700-D86D-513C319174C9}"/>
              </a:ext>
            </a:extLst>
          </p:cNvPr>
          <p:cNvSpPr>
            <a:spLocks noGrp="1"/>
          </p:cNvSpPr>
          <p:nvPr>
            <p:ph type="body" sz="quarter" idx="14"/>
          </p:nvPr>
        </p:nvSpPr>
        <p:spPr>
          <a:xfrm>
            <a:off x="186292" y="1510158"/>
            <a:ext cx="11586949" cy="4477935"/>
          </a:xfrm>
        </p:spPr>
        <p:txBody>
          <a:bodyPr/>
          <a:lstStyle/>
          <a:p>
            <a:pPr>
              <a:buFont typeface="Wingdings" panose="05000000000000000000" pitchFamily="2" charset="2"/>
              <a:buChar char="v"/>
            </a:pPr>
            <a:r>
              <a:rPr lang="en-GB" sz="2800" dirty="0">
                <a:latin typeface="Proxima Nova Rg" panose="02000506030000020004" pitchFamily="50" charset="0"/>
              </a:rPr>
              <a:t>Initiate, oversee and ensure implementation of this policy within their  business.</a:t>
            </a:r>
          </a:p>
          <a:p>
            <a:pPr>
              <a:buFont typeface="Wingdings" panose="05000000000000000000" pitchFamily="2" charset="2"/>
              <a:buChar char="v"/>
            </a:pPr>
            <a:r>
              <a:rPr lang="en-GB" sz="2800" dirty="0">
                <a:latin typeface="Proxima Nova Rg" panose="02000506030000020004" pitchFamily="50" charset="0"/>
              </a:rPr>
              <a:t>Ensure that funds, facilities and resources made available are suitably directed that the objectives of this policy are delivered at an operational level.</a:t>
            </a:r>
          </a:p>
          <a:p>
            <a:pPr>
              <a:buFont typeface="Wingdings" panose="05000000000000000000" pitchFamily="2" charset="2"/>
              <a:buChar char="v"/>
            </a:pPr>
            <a:r>
              <a:rPr lang="en-GB" sz="2800" dirty="0">
                <a:latin typeface="Proxima Nova Rg" panose="02000506030000020004" pitchFamily="50" charset="0"/>
              </a:rPr>
              <a:t>Ensure that appropriate arrangements are in place for effective planning, organisation, control, monitoring and review all health, safety and environmental matters.</a:t>
            </a:r>
          </a:p>
          <a:p>
            <a:pPr>
              <a:buFont typeface="Wingdings" panose="05000000000000000000" pitchFamily="2" charset="2"/>
              <a:buChar char="v"/>
            </a:pPr>
            <a:r>
              <a:rPr lang="en-GB" sz="2800" dirty="0">
                <a:latin typeface="Proxima Nova Rg" panose="02000506030000020004" pitchFamily="50" charset="0"/>
              </a:rPr>
              <a:t>Support health safety and environmental protection standards and performance monitoring audits.</a:t>
            </a:r>
          </a:p>
          <a:p>
            <a:pPr marL="450850" indent="-450850">
              <a:buFont typeface="Arial" panose="020B0604020202020204" pitchFamily="34" charset="0"/>
              <a:buChar char="•"/>
            </a:pPr>
            <a:endParaRPr lang="en-GB" sz="2800" dirty="0">
              <a:latin typeface="Proxima Nova Rg" panose="02000506030000020004" pitchFamily="50" charset="0"/>
            </a:endParaRPr>
          </a:p>
          <a:p>
            <a:pPr>
              <a:buFont typeface="Wingdings" panose="05000000000000000000" pitchFamily="2" charset="2"/>
              <a:buChar char="v"/>
            </a:pPr>
            <a:endParaRPr lang="en-GB" sz="2800" dirty="0">
              <a:latin typeface="Proxima Nova Rg" panose="02000506030000020004" pitchFamily="50" charset="0"/>
            </a:endParaRPr>
          </a:p>
          <a:p>
            <a:pPr marL="0" indent="0">
              <a:buNone/>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a:p>
            <a:pPr marL="0" indent="0">
              <a:buNone/>
            </a:pPr>
            <a:endParaRPr lang="en-GB" sz="4000" dirty="0">
              <a:latin typeface="Proxima Nova Rg" panose="02000506030000020004" pitchFamily="50"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spTree>
    <p:extLst>
      <p:ext uri="{BB962C8B-B14F-4D97-AF65-F5344CB8AC3E}">
        <p14:creationId xmlns:p14="http://schemas.microsoft.com/office/powerpoint/2010/main" val="350729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F5E73CC-69F5-AA9A-BD95-BA5E2CA0E5A8}"/>
              </a:ext>
            </a:extLst>
          </p:cNvPr>
          <p:cNvSpPr>
            <a:spLocks noGrp="1"/>
          </p:cNvSpPr>
          <p:nvPr>
            <p:ph type="title"/>
          </p:nvPr>
        </p:nvSpPr>
        <p:spPr>
          <a:xfrm>
            <a:off x="504000" y="496398"/>
            <a:ext cx="9045595" cy="432000"/>
          </a:xfrm>
        </p:spPr>
        <p:txBody>
          <a:bodyPr/>
          <a:lstStyle/>
          <a:p>
            <a:r>
              <a:rPr lang="en-GB" dirty="0">
                <a:latin typeface="Proxima Nova Black" panose="02000506030000020004" pitchFamily="50" charset="0"/>
              </a:rPr>
              <a:t>Organisation and responsibilities </a:t>
            </a:r>
          </a:p>
        </p:txBody>
      </p:sp>
      <p:sp>
        <p:nvSpPr>
          <p:cNvPr id="17" name="Text Placeholder 3">
            <a:extLst>
              <a:ext uri="{FF2B5EF4-FFF2-40B4-BE49-F238E27FC236}">
                <a16:creationId xmlns:a16="http://schemas.microsoft.com/office/drawing/2014/main" id="{4270B516-793B-53FF-0BE7-E2524CD91B45}"/>
              </a:ext>
            </a:extLst>
          </p:cNvPr>
          <p:cNvSpPr>
            <a:spLocks noGrp="1"/>
          </p:cNvSpPr>
          <p:nvPr>
            <p:ph type="body" sz="quarter" idx="16"/>
          </p:nvPr>
        </p:nvSpPr>
        <p:spPr>
          <a:xfrm>
            <a:off x="504000" y="921239"/>
            <a:ext cx="9045595" cy="399364"/>
          </a:xfrm>
        </p:spPr>
        <p:txBody>
          <a:bodyPr/>
          <a:lstStyle/>
          <a:p>
            <a:r>
              <a:rPr lang="en-GB" dirty="0">
                <a:latin typeface="Proxima Nova Black" panose="02000506030000020004" pitchFamily="50" charset="0"/>
              </a:rPr>
              <a:t>Managing Directors/ Directors in Charge/ Heads of Dept. specific responsibilities</a:t>
            </a:r>
          </a:p>
        </p:txBody>
      </p:sp>
      <p:sp>
        <p:nvSpPr>
          <p:cNvPr id="7" name="Text Placeholder 2">
            <a:extLst>
              <a:ext uri="{FF2B5EF4-FFF2-40B4-BE49-F238E27FC236}">
                <a16:creationId xmlns:a16="http://schemas.microsoft.com/office/drawing/2014/main" id="{36B16E0D-BFB1-8700-D86D-513C319174C9}"/>
              </a:ext>
            </a:extLst>
          </p:cNvPr>
          <p:cNvSpPr>
            <a:spLocks noGrp="1"/>
          </p:cNvSpPr>
          <p:nvPr>
            <p:ph type="body" sz="quarter" idx="14"/>
          </p:nvPr>
        </p:nvSpPr>
        <p:spPr>
          <a:xfrm>
            <a:off x="232012" y="1745443"/>
            <a:ext cx="11586949" cy="4477935"/>
          </a:xfrm>
        </p:spPr>
        <p:txBody>
          <a:bodyPr/>
          <a:lstStyle/>
          <a:p>
            <a:pPr>
              <a:buFont typeface="Wingdings" panose="05000000000000000000" pitchFamily="2" charset="2"/>
              <a:buChar char="v"/>
            </a:pPr>
            <a:r>
              <a:rPr lang="en-GB" sz="2800" dirty="0">
                <a:latin typeface="Proxima Nova Rg" panose="02000506030000020004" pitchFamily="50" charset="0"/>
              </a:rPr>
              <a:t>Take appropriate action when notified of a non- compliance with this policy.</a:t>
            </a:r>
          </a:p>
          <a:p>
            <a:pPr>
              <a:buFont typeface="Wingdings" panose="05000000000000000000" pitchFamily="2" charset="2"/>
              <a:buChar char="v"/>
            </a:pPr>
            <a:r>
              <a:rPr lang="en-GB" sz="2800" dirty="0">
                <a:latin typeface="Proxima Nova Rg" panose="02000506030000020004" pitchFamily="50" charset="0"/>
              </a:rPr>
              <a:t>Ensure that all employees and contractors are trained and competent to carry out their roles and responsibilities.</a:t>
            </a:r>
          </a:p>
          <a:p>
            <a:pPr>
              <a:buFont typeface="Wingdings" panose="05000000000000000000" pitchFamily="2" charset="2"/>
              <a:buChar char="v"/>
            </a:pPr>
            <a:r>
              <a:rPr lang="en-GB" sz="2800" dirty="0">
                <a:latin typeface="Proxima Nova Rg" panose="02000506030000020004" pitchFamily="50" charset="0"/>
              </a:rPr>
              <a:t>Undertake the duties allocated to them by the Directors and Heads of department Responsibility chart. </a:t>
            </a:r>
          </a:p>
          <a:p>
            <a:pPr>
              <a:buFont typeface="Wingdings" panose="05000000000000000000" pitchFamily="2" charset="2"/>
              <a:buChar char="v"/>
            </a:pPr>
            <a:endParaRPr lang="en-GB" sz="2800" dirty="0">
              <a:latin typeface="Proxima Nova Rg" panose="02000506030000020004" pitchFamily="50" charset="0"/>
            </a:endParaRPr>
          </a:p>
          <a:p>
            <a:pPr marL="0" indent="0">
              <a:buNone/>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a:p>
            <a:pPr marL="0" indent="0">
              <a:buNone/>
            </a:pPr>
            <a:endParaRPr lang="en-GB" sz="4000" dirty="0">
              <a:latin typeface="Proxima Nova Rg" panose="02000506030000020004" pitchFamily="50"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spTree>
    <p:extLst>
      <p:ext uri="{BB962C8B-B14F-4D97-AF65-F5344CB8AC3E}">
        <p14:creationId xmlns:p14="http://schemas.microsoft.com/office/powerpoint/2010/main" val="345235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F5E73CC-69F5-AA9A-BD95-BA5E2CA0E5A8}"/>
              </a:ext>
            </a:extLst>
          </p:cNvPr>
          <p:cNvSpPr>
            <a:spLocks noGrp="1"/>
          </p:cNvSpPr>
          <p:nvPr>
            <p:ph type="title"/>
          </p:nvPr>
        </p:nvSpPr>
        <p:spPr>
          <a:xfrm>
            <a:off x="504000" y="496398"/>
            <a:ext cx="9045595" cy="432000"/>
          </a:xfrm>
        </p:spPr>
        <p:txBody>
          <a:bodyPr/>
          <a:lstStyle/>
          <a:p>
            <a:r>
              <a:rPr lang="en-GB" dirty="0">
                <a:latin typeface="Proxima Nova Black" panose="02000506030000020004" pitchFamily="50" charset="0"/>
              </a:rPr>
              <a:t>Performance monitoring and review </a:t>
            </a:r>
          </a:p>
        </p:txBody>
      </p:sp>
      <p:sp>
        <p:nvSpPr>
          <p:cNvPr id="17" name="Text Placeholder 3">
            <a:extLst>
              <a:ext uri="{FF2B5EF4-FFF2-40B4-BE49-F238E27FC236}">
                <a16:creationId xmlns:a16="http://schemas.microsoft.com/office/drawing/2014/main" id="{4270B516-793B-53FF-0BE7-E2524CD91B45}"/>
              </a:ext>
            </a:extLst>
          </p:cNvPr>
          <p:cNvSpPr>
            <a:spLocks noGrp="1"/>
          </p:cNvSpPr>
          <p:nvPr>
            <p:ph type="body" sz="quarter" idx="16"/>
          </p:nvPr>
        </p:nvSpPr>
        <p:spPr>
          <a:xfrm>
            <a:off x="504000" y="921239"/>
            <a:ext cx="9045595" cy="399364"/>
          </a:xfrm>
        </p:spPr>
        <p:txBody>
          <a:bodyPr/>
          <a:lstStyle/>
          <a:p>
            <a:r>
              <a:rPr lang="en-GB" dirty="0">
                <a:latin typeface="Proxima Nova Black" panose="02000506030000020004" pitchFamily="50" charset="0"/>
              </a:rPr>
              <a:t>Specific standards for this in relation to our construction activities </a:t>
            </a:r>
          </a:p>
        </p:txBody>
      </p:sp>
      <p:sp>
        <p:nvSpPr>
          <p:cNvPr id="7" name="Text Placeholder 2">
            <a:extLst>
              <a:ext uri="{FF2B5EF4-FFF2-40B4-BE49-F238E27FC236}">
                <a16:creationId xmlns:a16="http://schemas.microsoft.com/office/drawing/2014/main" id="{36B16E0D-BFB1-8700-D86D-513C319174C9}"/>
              </a:ext>
            </a:extLst>
          </p:cNvPr>
          <p:cNvSpPr>
            <a:spLocks noGrp="1"/>
          </p:cNvSpPr>
          <p:nvPr>
            <p:ph type="body" sz="quarter" idx="14"/>
          </p:nvPr>
        </p:nvSpPr>
        <p:spPr>
          <a:xfrm>
            <a:off x="628889" y="1519384"/>
            <a:ext cx="9307592" cy="3636090"/>
          </a:xfrm>
        </p:spPr>
        <p:txBody>
          <a:bodyPr/>
          <a:lstStyle/>
          <a:p>
            <a:pPr marL="0" indent="0">
              <a:buNone/>
            </a:pPr>
            <a:endParaRPr lang="en-GB" sz="2800" dirty="0">
              <a:latin typeface="Proxima Nova Rg" panose="02000506030000020004" pitchFamily="50" charset="0"/>
            </a:endParaRPr>
          </a:p>
          <a:p>
            <a:pPr>
              <a:buFont typeface="Wingdings" panose="05000000000000000000" pitchFamily="2" charset="2"/>
              <a:buChar char="v"/>
            </a:pPr>
            <a:endParaRPr lang="en-GB" sz="2800" dirty="0">
              <a:latin typeface="Proxima Nova Rg" panose="02000506030000020004" pitchFamily="50" charset="0"/>
            </a:endParaRPr>
          </a:p>
          <a:p>
            <a:pPr marL="0" indent="0">
              <a:buNone/>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a:p>
            <a:pPr marL="0" indent="0">
              <a:buNone/>
            </a:pPr>
            <a:endParaRPr lang="en-GB" sz="4000" dirty="0">
              <a:latin typeface="Proxima Nova Rg" panose="02000506030000020004" pitchFamily="50"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pic>
        <p:nvPicPr>
          <p:cNvPr id="4" name="Picture 3"/>
          <p:cNvPicPr>
            <a:picLocks noChangeAspect="1"/>
          </p:cNvPicPr>
          <p:nvPr/>
        </p:nvPicPr>
        <p:blipFill>
          <a:blip r:embed="rId4"/>
          <a:stretch>
            <a:fillRect/>
          </a:stretch>
        </p:blipFill>
        <p:spPr>
          <a:xfrm>
            <a:off x="6894553" y="1763985"/>
            <a:ext cx="5310083" cy="2868220"/>
          </a:xfrm>
          <a:prstGeom prst="rect">
            <a:avLst/>
          </a:prstGeom>
        </p:spPr>
      </p:pic>
      <p:sp>
        <p:nvSpPr>
          <p:cNvPr id="11" name="Text Placeholder 2">
            <a:extLst>
              <a:ext uri="{FF2B5EF4-FFF2-40B4-BE49-F238E27FC236}">
                <a16:creationId xmlns:a16="http://schemas.microsoft.com/office/drawing/2014/main" id="{36B16E0D-BFB1-8700-D86D-513C319174C9}"/>
              </a:ext>
            </a:extLst>
          </p:cNvPr>
          <p:cNvSpPr txBox="1">
            <a:spLocks/>
          </p:cNvSpPr>
          <p:nvPr/>
        </p:nvSpPr>
        <p:spPr>
          <a:xfrm>
            <a:off x="628889" y="1493080"/>
            <a:ext cx="6507786" cy="3410030"/>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r>
              <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These standards set out in detail everyone's roles and responsibilities:</a:t>
            </a:r>
          </a:p>
          <a:p>
            <a:pPr marL="144000" marR="0" lvl="0" indent="-14400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Char char="v"/>
              <a:tabLst/>
              <a:defRPr/>
            </a:pPr>
            <a:r>
              <a:rPr kumimoji="0" lang="en-GB" sz="2400" b="0" i="0" u="none" strike="noStrike" kern="1200" cap="none" spc="0" normalizeH="0" baseline="0" noProof="0" dirty="0">
                <a:ln>
                  <a:noFill/>
                </a:ln>
                <a:solidFill>
                  <a:srgbClr val="FF0000"/>
                </a:solidFill>
                <a:effectLst/>
                <a:uLnTx/>
                <a:uFillTx/>
                <a:latin typeface="Proxima Nova Rg" panose="02000506030000020004" pitchFamily="50" charset="0"/>
                <a:ea typeface="+mn-ea"/>
                <a:cs typeface="+mn-cs"/>
              </a:rPr>
              <a:t>Managing Director</a:t>
            </a:r>
          </a:p>
          <a:p>
            <a:pPr marL="144000" marR="0" lvl="0" indent="-14400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Char char="v"/>
              <a:tabLst/>
              <a:defRPr/>
            </a:pPr>
            <a:r>
              <a:rPr kumimoji="0" lang="en-GB" sz="2400" b="0" i="0" u="none" strike="noStrike" kern="1200" cap="none" spc="0" normalizeH="0" baseline="0" noProof="0" dirty="0">
                <a:ln>
                  <a:noFill/>
                </a:ln>
                <a:solidFill>
                  <a:srgbClr val="FF0000"/>
                </a:solidFill>
                <a:effectLst/>
                <a:uLnTx/>
                <a:uFillTx/>
                <a:latin typeface="Proxima Nova Rg" panose="02000506030000020004" pitchFamily="50" charset="0"/>
                <a:ea typeface="+mn-ea"/>
                <a:cs typeface="+mn-cs"/>
              </a:rPr>
              <a:t>Construction Director</a:t>
            </a:r>
          </a:p>
          <a:p>
            <a:pPr marL="144000" marR="0" lvl="0" indent="-14400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Char char="v"/>
              <a:tabLst/>
              <a:defRPr/>
            </a:pPr>
            <a:r>
              <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Contracts Manager </a:t>
            </a:r>
          </a:p>
          <a:p>
            <a:pPr marL="144000" marR="0" lvl="0" indent="-14400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Char char="v"/>
              <a:tabLst/>
              <a:defRPr/>
            </a:pPr>
            <a:r>
              <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Site Manager </a:t>
            </a:r>
          </a:p>
          <a:p>
            <a:pPr marL="144000" marR="0" lvl="0" indent="-14400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Char char="v"/>
              <a:tabLst/>
              <a:defRPr/>
            </a:pPr>
            <a:r>
              <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Group HS&amp;E Advisor</a:t>
            </a:r>
          </a:p>
          <a:p>
            <a:pPr marL="144000" marR="0" lvl="0" indent="-14400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Char char="v"/>
              <a:tabLst/>
              <a:defRPr/>
            </a:pPr>
            <a:r>
              <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Senior Management </a:t>
            </a:r>
          </a:p>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endParaRPr kumimoji="0" lang="en-GB" sz="4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144000" marR="0" lvl="0" indent="-14400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Char char="v"/>
              <a:tabLst/>
              <a:defRPr/>
            </a:pPr>
            <a:endParaRPr kumimoji="0" lang="en-GB" sz="4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endParaRPr kumimoji="0" lang="en-GB" sz="4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p:txBody>
      </p:sp>
      <p:sp>
        <p:nvSpPr>
          <p:cNvPr id="9" name="TextBox 8"/>
          <p:cNvSpPr txBox="1"/>
          <p:nvPr/>
        </p:nvSpPr>
        <p:spPr>
          <a:xfrm>
            <a:off x="628889" y="5017536"/>
            <a:ext cx="11445546" cy="7571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r>
              <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Sets out processes for monitoring and review; including, committee/ CDWG meetings, contracts manager forward planning and contractor </a:t>
            </a:r>
            <a:r>
              <a:rPr kumimoji="0" lang="en-GB" sz="2400" b="0" i="0" u="none" strike="noStrike" kern="1200" cap="none" spc="0" normalizeH="0" baseline="0" noProof="0">
                <a:ln>
                  <a:noFill/>
                </a:ln>
                <a:solidFill>
                  <a:srgbClr val="004749"/>
                </a:solidFill>
                <a:effectLst/>
                <a:uLnTx/>
                <a:uFillTx/>
                <a:latin typeface="Proxima Nova Rg" panose="02000506030000020004" pitchFamily="50" charset="0"/>
                <a:ea typeface="+mn-ea"/>
                <a:cs typeface="+mn-cs"/>
              </a:rPr>
              <a:t>performance review.</a:t>
            </a:r>
            <a:endPar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p:txBody>
      </p:sp>
    </p:spTree>
    <p:extLst>
      <p:ext uri="{BB962C8B-B14F-4D97-AF65-F5344CB8AC3E}">
        <p14:creationId xmlns:p14="http://schemas.microsoft.com/office/powerpoint/2010/main" val="3342384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F5E73CC-69F5-AA9A-BD95-BA5E2CA0E5A8}"/>
              </a:ext>
            </a:extLst>
          </p:cNvPr>
          <p:cNvSpPr>
            <a:spLocks noGrp="1"/>
          </p:cNvSpPr>
          <p:nvPr>
            <p:ph type="title"/>
          </p:nvPr>
        </p:nvSpPr>
        <p:spPr>
          <a:xfrm>
            <a:off x="185194" y="251839"/>
            <a:ext cx="9045595" cy="432000"/>
          </a:xfrm>
        </p:spPr>
        <p:txBody>
          <a:bodyPr/>
          <a:lstStyle/>
          <a:p>
            <a:r>
              <a:rPr lang="en-GB" dirty="0">
                <a:latin typeface="Proxima Nova Black" panose="02000506030000020004" pitchFamily="50" charset="0"/>
              </a:rPr>
              <a:t>Performance monitoring and review </a:t>
            </a:r>
          </a:p>
        </p:txBody>
      </p:sp>
      <p:sp>
        <p:nvSpPr>
          <p:cNvPr id="17" name="Text Placeholder 3">
            <a:extLst>
              <a:ext uri="{FF2B5EF4-FFF2-40B4-BE49-F238E27FC236}">
                <a16:creationId xmlns:a16="http://schemas.microsoft.com/office/drawing/2014/main" id="{4270B516-793B-53FF-0BE7-E2524CD91B45}"/>
              </a:ext>
            </a:extLst>
          </p:cNvPr>
          <p:cNvSpPr>
            <a:spLocks noGrp="1"/>
          </p:cNvSpPr>
          <p:nvPr>
            <p:ph type="body" sz="quarter" idx="16"/>
          </p:nvPr>
        </p:nvSpPr>
        <p:spPr>
          <a:xfrm>
            <a:off x="185194" y="673101"/>
            <a:ext cx="9045595" cy="399364"/>
          </a:xfrm>
        </p:spPr>
        <p:txBody>
          <a:bodyPr/>
          <a:lstStyle/>
          <a:p>
            <a:r>
              <a:rPr lang="en-GB" sz="2800" dirty="0">
                <a:latin typeface="Proxima Nova Black" panose="02000506030000020004" pitchFamily="50" charset="0"/>
              </a:rPr>
              <a:t>MD’s Roles</a:t>
            </a:r>
          </a:p>
        </p:txBody>
      </p:sp>
      <p:sp>
        <p:nvSpPr>
          <p:cNvPr id="7" name="Text Placeholder 2">
            <a:extLst>
              <a:ext uri="{FF2B5EF4-FFF2-40B4-BE49-F238E27FC236}">
                <a16:creationId xmlns:a16="http://schemas.microsoft.com/office/drawing/2014/main" id="{36B16E0D-BFB1-8700-D86D-513C319174C9}"/>
              </a:ext>
            </a:extLst>
          </p:cNvPr>
          <p:cNvSpPr>
            <a:spLocks noGrp="1"/>
          </p:cNvSpPr>
          <p:nvPr>
            <p:ph type="body" sz="quarter" idx="14"/>
          </p:nvPr>
        </p:nvSpPr>
        <p:spPr>
          <a:xfrm>
            <a:off x="185194" y="1226917"/>
            <a:ext cx="11910350" cy="4606724"/>
          </a:xfrm>
        </p:spPr>
        <p:txBody>
          <a:bodyPr/>
          <a:lstStyle/>
          <a:p>
            <a:pPr marL="358775" indent="-358775">
              <a:buFont typeface="Wingdings" panose="05000000000000000000" pitchFamily="2" charset="2"/>
              <a:buChar char="v"/>
            </a:pPr>
            <a:r>
              <a:rPr lang="en-GB" sz="2800" dirty="0">
                <a:latin typeface="Proxima Nova Rg" panose="02000506030000020004" pitchFamily="50" charset="0"/>
              </a:rPr>
              <a:t>The Managing Director is responsible for setting the roles and  responsibilities for the planning, implementing, monitoring and review of HS&amp;E compliance. (Directors responsibility/ HOD Chart).</a:t>
            </a:r>
          </a:p>
          <a:p>
            <a:pPr marL="358775" indent="-358775">
              <a:buFont typeface="Wingdings" panose="05000000000000000000" pitchFamily="2" charset="2"/>
              <a:buChar char="v"/>
            </a:pPr>
            <a:r>
              <a:rPr lang="en-GB" sz="2800" dirty="0">
                <a:latin typeface="Proxima Nova Rg" panose="02000506030000020004" pitchFamily="50" charset="0"/>
              </a:rPr>
              <a:t>Chair quarterly committee meetings.</a:t>
            </a:r>
          </a:p>
          <a:p>
            <a:pPr marL="358775" indent="-358775">
              <a:buFont typeface="Wingdings" panose="05000000000000000000" pitchFamily="2" charset="2"/>
              <a:buChar char="v"/>
            </a:pPr>
            <a:r>
              <a:rPr lang="en-GB" sz="2800" dirty="0">
                <a:latin typeface="Proxima Nova Rg" panose="02000506030000020004" pitchFamily="50" charset="0"/>
              </a:rPr>
              <a:t>Action plan implementation and bi month review.</a:t>
            </a:r>
          </a:p>
          <a:p>
            <a:pPr marL="358775" indent="-358775">
              <a:buFont typeface="Wingdings" panose="05000000000000000000" pitchFamily="2" charset="2"/>
              <a:buChar char="v"/>
            </a:pPr>
            <a:r>
              <a:rPr lang="en-GB" sz="2800" dirty="0">
                <a:latin typeface="Proxima Nova Rg" panose="02000506030000020004" pitchFamily="50" charset="0"/>
              </a:rPr>
              <a:t>Quarterly site inspections with GHS&amp;EA (As minimum).</a:t>
            </a:r>
          </a:p>
          <a:p>
            <a:pPr marL="358775" indent="-358775">
              <a:buFont typeface="Wingdings" panose="05000000000000000000" pitchFamily="2" charset="2"/>
              <a:buChar char="v"/>
            </a:pPr>
            <a:r>
              <a:rPr lang="en-GB" sz="2800" dirty="0">
                <a:latin typeface="Proxima Nova Rg" panose="02000506030000020004" pitchFamily="50" charset="0"/>
              </a:rPr>
              <a:t>Attend and review meetings for Zero scores, Accidents and HSE/EA/LA intervention.</a:t>
            </a:r>
          </a:p>
          <a:p>
            <a:pPr marL="358775" indent="-358775">
              <a:buFont typeface="Wingdings" panose="05000000000000000000" pitchFamily="2" charset="2"/>
              <a:buChar char="v"/>
            </a:pPr>
            <a:r>
              <a:rPr lang="en-GB" sz="2800" dirty="0">
                <a:latin typeface="Proxima Nova Rg" panose="02000506030000020004" pitchFamily="50" charset="0"/>
              </a:rPr>
              <a:t>Review reports. </a:t>
            </a:r>
          </a:p>
          <a:p>
            <a:pPr marL="358775" indent="-358775">
              <a:buFont typeface="Wingdings" panose="05000000000000000000" pitchFamily="2" charset="2"/>
              <a:buChar char="v"/>
            </a:pPr>
            <a:r>
              <a:rPr lang="en-GB" sz="2800" dirty="0">
                <a:latin typeface="Proxima Nova Rg" panose="02000506030000020004" pitchFamily="50" charset="0"/>
              </a:rPr>
              <a:t>Encourage/drive  good HS&amp;E practice.</a:t>
            </a:r>
          </a:p>
          <a:p>
            <a:pPr marL="358775" indent="-358775">
              <a:buFont typeface="Wingdings" panose="05000000000000000000" pitchFamily="2" charset="2"/>
              <a:buChar char="v"/>
            </a:pPr>
            <a:endParaRPr lang="en-GB" sz="2800" dirty="0">
              <a:latin typeface="Proxima Nova Rg" panose="02000506030000020004" pitchFamily="50" charset="0"/>
            </a:endParaRPr>
          </a:p>
          <a:p>
            <a:pPr marL="358775" indent="-358775">
              <a:buFont typeface="Wingdings" panose="05000000000000000000" pitchFamily="2" charset="2"/>
              <a:buChar char="v"/>
            </a:pPr>
            <a:endParaRPr lang="en-GB" sz="2800" dirty="0">
              <a:latin typeface="Proxima Nova Rg" panose="02000506030000020004" pitchFamily="50" charset="0"/>
            </a:endParaRPr>
          </a:p>
          <a:p>
            <a:pPr marL="358775" indent="-358775">
              <a:buFont typeface="Wingdings" panose="05000000000000000000" pitchFamily="2" charset="2"/>
              <a:buChar char="v"/>
            </a:pPr>
            <a:endParaRPr lang="en-GB" sz="2800" dirty="0">
              <a:latin typeface="Proxima Nova Rg" panose="02000506030000020004" pitchFamily="50" charset="0"/>
            </a:endParaRPr>
          </a:p>
          <a:p>
            <a:pPr marL="358775" indent="-358775">
              <a:buFont typeface="Wingdings" panose="05000000000000000000" pitchFamily="2" charset="2"/>
              <a:buChar char="v"/>
            </a:pPr>
            <a:endParaRPr lang="en-GB" sz="2800" dirty="0">
              <a:latin typeface="Proxima Nova Rg" panose="02000506030000020004" pitchFamily="50" charset="0"/>
            </a:endParaRPr>
          </a:p>
          <a:p>
            <a:pPr marL="0" indent="0">
              <a:buNone/>
            </a:pPr>
            <a:endParaRPr lang="en-GB" sz="2800" dirty="0">
              <a:latin typeface="Proxima Nova Rg" panose="02000506030000020004" pitchFamily="50" charset="0"/>
            </a:endParaRPr>
          </a:p>
          <a:p>
            <a:pPr marL="0" indent="0">
              <a:buNone/>
            </a:pPr>
            <a:endParaRPr lang="en-GB" sz="2800" dirty="0">
              <a:latin typeface="Proxima Nova Rg" panose="02000506030000020004" pitchFamily="50" charset="0"/>
            </a:endParaRPr>
          </a:p>
          <a:p>
            <a:pPr>
              <a:buFont typeface="Wingdings" panose="05000000000000000000" pitchFamily="2" charset="2"/>
              <a:buChar char="v"/>
            </a:pPr>
            <a:endParaRPr lang="en-GB" sz="2800" dirty="0">
              <a:latin typeface="Proxima Nova Rg" panose="02000506030000020004" pitchFamily="50" charset="0"/>
            </a:endParaRPr>
          </a:p>
          <a:p>
            <a:pPr marL="0" indent="0">
              <a:buNone/>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a:p>
            <a:pPr marL="0" indent="0">
              <a:buNone/>
            </a:pPr>
            <a:endParaRPr lang="en-GB" sz="4000" dirty="0">
              <a:latin typeface="Proxima Nova Rg" panose="02000506030000020004" pitchFamily="50"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sp>
        <p:nvSpPr>
          <p:cNvPr id="11" name="Text Placeholder 2">
            <a:extLst>
              <a:ext uri="{FF2B5EF4-FFF2-40B4-BE49-F238E27FC236}">
                <a16:creationId xmlns:a16="http://schemas.microsoft.com/office/drawing/2014/main" id="{36B16E0D-BFB1-8700-D86D-513C319174C9}"/>
              </a:ext>
            </a:extLst>
          </p:cNvPr>
          <p:cNvSpPr txBox="1">
            <a:spLocks/>
          </p:cNvSpPr>
          <p:nvPr/>
        </p:nvSpPr>
        <p:spPr>
          <a:xfrm>
            <a:off x="628889" y="1493080"/>
            <a:ext cx="10355486" cy="3410030"/>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 marR="0" lvl="0" indent="-14400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Char char="v"/>
              <a:tabLst/>
              <a:defRPr/>
            </a:pPr>
            <a:endParaRPr kumimoji="0" lang="en-GB" sz="4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endParaRPr kumimoji="0" lang="en-GB" sz="4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p:txBody>
      </p:sp>
    </p:spTree>
    <p:extLst>
      <p:ext uri="{BB962C8B-B14F-4D97-AF65-F5344CB8AC3E}">
        <p14:creationId xmlns:p14="http://schemas.microsoft.com/office/powerpoint/2010/main" val="355471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F5E73CC-69F5-AA9A-BD95-BA5E2CA0E5A8}"/>
              </a:ext>
            </a:extLst>
          </p:cNvPr>
          <p:cNvSpPr>
            <a:spLocks noGrp="1"/>
          </p:cNvSpPr>
          <p:nvPr>
            <p:ph type="title"/>
          </p:nvPr>
        </p:nvSpPr>
        <p:spPr>
          <a:xfrm>
            <a:off x="185194" y="251839"/>
            <a:ext cx="9045595" cy="432000"/>
          </a:xfrm>
        </p:spPr>
        <p:txBody>
          <a:bodyPr/>
          <a:lstStyle/>
          <a:p>
            <a:r>
              <a:rPr lang="en-GB" dirty="0">
                <a:latin typeface="Proxima Nova Black" panose="02000506030000020004" pitchFamily="50" charset="0"/>
              </a:rPr>
              <a:t>Performance monitoring and review </a:t>
            </a:r>
          </a:p>
        </p:txBody>
      </p:sp>
      <p:sp>
        <p:nvSpPr>
          <p:cNvPr id="17" name="Text Placeholder 3">
            <a:extLst>
              <a:ext uri="{FF2B5EF4-FFF2-40B4-BE49-F238E27FC236}">
                <a16:creationId xmlns:a16="http://schemas.microsoft.com/office/drawing/2014/main" id="{4270B516-793B-53FF-0BE7-E2524CD91B45}"/>
              </a:ext>
            </a:extLst>
          </p:cNvPr>
          <p:cNvSpPr>
            <a:spLocks noGrp="1"/>
          </p:cNvSpPr>
          <p:nvPr>
            <p:ph type="body" sz="quarter" idx="16"/>
          </p:nvPr>
        </p:nvSpPr>
        <p:spPr>
          <a:xfrm>
            <a:off x="185194" y="673101"/>
            <a:ext cx="9045595" cy="399364"/>
          </a:xfrm>
        </p:spPr>
        <p:txBody>
          <a:bodyPr/>
          <a:lstStyle/>
          <a:p>
            <a:r>
              <a:rPr lang="en-GB" sz="2800" dirty="0">
                <a:latin typeface="Proxima Nova Black" panose="02000506030000020004" pitchFamily="50" charset="0"/>
              </a:rPr>
              <a:t>CD’s Roles</a:t>
            </a:r>
          </a:p>
        </p:txBody>
      </p:sp>
      <p:sp>
        <p:nvSpPr>
          <p:cNvPr id="7" name="Text Placeholder 2">
            <a:extLst>
              <a:ext uri="{FF2B5EF4-FFF2-40B4-BE49-F238E27FC236}">
                <a16:creationId xmlns:a16="http://schemas.microsoft.com/office/drawing/2014/main" id="{36B16E0D-BFB1-8700-D86D-513C319174C9}"/>
              </a:ext>
            </a:extLst>
          </p:cNvPr>
          <p:cNvSpPr>
            <a:spLocks noGrp="1"/>
          </p:cNvSpPr>
          <p:nvPr>
            <p:ph type="body" sz="quarter" idx="14"/>
          </p:nvPr>
        </p:nvSpPr>
        <p:spPr>
          <a:xfrm>
            <a:off x="185194" y="1226917"/>
            <a:ext cx="11910350" cy="4761176"/>
          </a:xfrm>
        </p:spPr>
        <p:txBody>
          <a:bodyPr/>
          <a:lstStyle/>
          <a:p>
            <a:pPr marL="358775" indent="-358775">
              <a:buFont typeface="Wingdings" panose="05000000000000000000" pitchFamily="2" charset="2"/>
              <a:buChar char="v"/>
            </a:pPr>
            <a:r>
              <a:rPr lang="en-GB" sz="2800" dirty="0">
                <a:latin typeface="Proxima Nova Rg" panose="02000506030000020004" pitchFamily="50" charset="0"/>
              </a:rPr>
              <a:t>Construction Directors must ensure that site teams undertake regular inspections and reviews of each of the sites and contractor activities under their control.</a:t>
            </a:r>
          </a:p>
          <a:p>
            <a:pPr marL="358775" indent="-358775">
              <a:buFont typeface="Wingdings" panose="05000000000000000000" pitchFamily="2" charset="2"/>
              <a:buChar char="v"/>
            </a:pPr>
            <a:r>
              <a:rPr lang="en-GB" sz="2800" dirty="0">
                <a:latin typeface="Proxima Nova Rg" panose="02000506030000020004" pitchFamily="50" charset="0"/>
              </a:rPr>
              <a:t>Chair the Construction Department Bi-Monthly Working Group Meeting to:</a:t>
            </a:r>
          </a:p>
          <a:p>
            <a:pPr marL="1076325" lvl="2" indent="-409575">
              <a:buFont typeface="Wingdings" panose="05000000000000000000" pitchFamily="2" charset="2"/>
              <a:buChar char="Ø"/>
            </a:pPr>
            <a:r>
              <a:rPr lang="en-GB" sz="2800" dirty="0">
                <a:latin typeface="Proxima Nova Rg" panose="02000506030000020004" pitchFamily="50" charset="0"/>
              </a:rPr>
              <a:t>Discuss any site issues, such as incidents and enforcement agency visits.</a:t>
            </a:r>
          </a:p>
          <a:p>
            <a:pPr marL="809625" lvl="2" indent="-142875" defTabSz="809625">
              <a:buFont typeface="Wingdings" panose="05000000000000000000" pitchFamily="2" charset="2"/>
              <a:buChar char="Ø"/>
            </a:pPr>
            <a:r>
              <a:rPr lang="en-GB" sz="2800" dirty="0">
                <a:latin typeface="Proxima Nova Rg" panose="02000506030000020004" pitchFamily="50" charset="0"/>
              </a:rPr>
              <a:t> Ensure that any actions are carried out.</a:t>
            </a:r>
          </a:p>
          <a:p>
            <a:pPr marL="666750" lvl="2" indent="0">
              <a:buNone/>
            </a:pPr>
            <a:endParaRPr lang="en-GB" sz="2800" dirty="0">
              <a:latin typeface="Proxima Nova Rg" panose="02000506030000020004" pitchFamily="50" charset="0"/>
            </a:endParaRPr>
          </a:p>
          <a:p>
            <a:pPr marL="358775" indent="-358775">
              <a:buFont typeface="Wingdings" panose="05000000000000000000" pitchFamily="2" charset="2"/>
              <a:buChar char="v"/>
            </a:pPr>
            <a:endParaRPr lang="en-GB" sz="2800" dirty="0">
              <a:latin typeface="Proxima Nova Rg" panose="02000506030000020004" pitchFamily="50" charset="0"/>
            </a:endParaRPr>
          </a:p>
          <a:p>
            <a:pPr marL="358775" indent="-358775">
              <a:buFont typeface="Wingdings" panose="05000000000000000000" pitchFamily="2" charset="2"/>
              <a:buChar char="v"/>
            </a:pPr>
            <a:endParaRPr lang="en-GB" sz="2800" dirty="0">
              <a:latin typeface="Proxima Nova Rg" panose="02000506030000020004" pitchFamily="50" charset="0"/>
            </a:endParaRPr>
          </a:p>
          <a:p>
            <a:pPr marL="0" indent="0">
              <a:buNone/>
            </a:pPr>
            <a:endParaRPr lang="en-GB" sz="2800" dirty="0">
              <a:latin typeface="Proxima Nova Rg" panose="02000506030000020004" pitchFamily="50" charset="0"/>
            </a:endParaRPr>
          </a:p>
          <a:p>
            <a:pPr marL="0" indent="0">
              <a:buNone/>
            </a:pPr>
            <a:endParaRPr lang="en-GB" sz="2800" dirty="0">
              <a:latin typeface="Proxima Nova Rg" panose="02000506030000020004" pitchFamily="50" charset="0"/>
            </a:endParaRPr>
          </a:p>
          <a:p>
            <a:pPr>
              <a:buFont typeface="Wingdings" panose="05000000000000000000" pitchFamily="2" charset="2"/>
              <a:buChar char="v"/>
            </a:pPr>
            <a:endParaRPr lang="en-GB" sz="2800" dirty="0">
              <a:latin typeface="Proxima Nova Rg" panose="02000506030000020004" pitchFamily="50" charset="0"/>
            </a:endParaRPr>
          </a:p>
          <a:p>
            <a:pPr marL="0" indent="0">
              <a:buNone/>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a:p>
            <a:pPr marL="0" indent="0">
              <a:buNone/>
            </a:pPr>
            <a:endParaRPr lang="en-GB" sz="4000" dirty="0">
              <a:latin typeface="Proxima Nova Rg" panose="02000506030000020004" pitchFamily="50"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sp>
        <p:nvSpPr>
          <p:cNvPr id="11" name="Text Placeholder 2">
            <a:extLst>
              <a:ext uri="{FF2B5EF4-FFF2-40B4-BE49-F238E27FC236}">
                <a16:creationId xmlns:a16="http://schemas.microsoft.com/office/drawing/2014/main" id="{36B16E0D-BFB1-8700-D86D-513C319174C9}"/>
              </a:ext>
            </a:extLst>
          </p:cNvPr>
          <p:cNvSpPr txBox="1">
            <a:spLocks/>
          </p:cNvSpPr>
          <p:nvPr/>
        </p:nvSpPr>
        <p:spPr>
          <a:xfrm>
            <a:off x="628889" y="1493080"/>
            <a:ext cx="10355486" cy="3410030"/>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 marR="0" lvl="0" indent="-14400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Char char="v"/>
              <a:tabLst/>
              <a:defRPr/>
            </a:pPr>
            <a:endParaRPr kumimoji="0" lang="en-GB" sz="4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endParaRPr kumimoji="0" lang="en-GB" sz="4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p:txBody>
      </p:sp>
    </p:spTree>
    <p:extLst>
      <p:ext uri="{BB962C8B-B14F-4D97-AF65-F5344CB8AC3E}">
        <p14:creationId xmlns:p14="http://schemas.microsoft.com/office/powerpoint/2010/main" val="56723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F5E73CC-69F5-AA9A-BD95-BA5E2CA0E5A8}"/>
              </a:ext>
            </a:extLst>
          </p:cNvPr>
          <p:cNvSpPr>
            <a:spLocks noGrp="1"/>
          </p:cNvSpPr>
          <p:nvPr>
            <p:ph type="title"/>
          </p:nvPr>
        </p:nvSpPr>
        <p:spPr>
          <a:xfrm>
            <a:off x="504000" y="254765"/>
            <a:ext cx="9045595" cy="432000"/>
          </a:xfrm>
        </p:spPr>
        <p:txBody>
          <a:bodyPr/>
          <a:lstStyle/>
          <a:p>
            <a:r>
              <a:rPr lang="en-GB" dirty="0">
                <a:latin typeface="Proxima Nova Black" panose="02000506030000020004" pitchFamily="50" charset="0"/>
              </a:rPr>
              <a:t>Our risks </a:t>
            </a:r>
          </a:p>
        </p:txBody>
      </p:sp>
      <p:sp>
        <p:nvSpPr>
          <p:cNvPr id="17" name="Text Placeholder 3">
            <a:extLst>
              <a:ext uri="{FF2B5EF4-FFF2-40B4-BE49-F238E27FC236}">
                <a16:creationId xmlns:a16="http://schemas.microsoft.com/office/drawing/2014/main" id="{4270B516-793B-53FF-0BE7-E2524CD91B45}"/>
              </a:ext>
            </a:extLst>
          </p:cNvPr>
          <p:cNvSpPr>
            <a:spLocks noGrp="1"/>
          </p:cNvSpPr>
          <p:nvPr>
            <p:ph type="body" sz="quarter" idx="16"/>
          </p:nvPr>
        </p:nvSpPr>
        <p:spPr>
          <a:xfrm>
            <a:off x="504000" y="637803"/>
            <a:ext cx="9045595" cy="399364"/>
          </a:xfrm>
        </p:spPr>
        <p:txBody>
          <a:bodyPr/>
          <a:lstStyle/>
          <a:p>
            <a:r>
              <a:rPr lang="en-GB" dirty="0">
                <a:latin typeface="Proxima Nova Black" panose="02000506030000020004" pitchFamily="50" charset="0"/>
              </a:rPr>
              <a:t>What do you think our top cause of injuries were in the first half of 2023?</a:t>
            </a:r>
          </a:p>
        </p:txBody>
      </p:sp>
      <p:sp>
        <p:nvSpPr>
          <p:cNvPr id="7" name="Text Placeholder 2">
            <a:extLst>
              <a:ext uri="{FF2B5EF4-FFF2-40B4-BE49-F238E27FC236}">
                <a16:creationId xmlns:a16="http://schemas.microsoft.com/office/drawing/2014/main" id="{36B16E0D-BFB1-8700-D86D-513C319174C9}"/>
              </a:ext>
            </a:extLst>
          </p:cNvPr>
          <p:cNvSpPr>
            <a:spLocks noGrp="1"/>
          </p:cNvSpPr>
          <p:nvPr>
            <p:ph type="body" sz="quarter" idx="14"/>
          </p:nvPr>
        </p:nvSpPr>
        <p:spPr>
          <a:xfrm>
            <a:off x="628889" y="1519384"/>
            <a:ext cx="9307592" cy="3636090"/>
          </a:xfrm>
        </p:spPr>
        <p:txBody>
          <a:bodyPr/>
          <a:lstStyle/>
          <a:p>
            <a:pPr marL="0" indent="0">
              <a:buNone/>
            </a:pPr>
            <a:endParaRPr lang="en-GB" sz="2800" dirty="0">
              <a:latin typeface="Proxima Nova Rg" panose="02000506030000020004" pitchFamily="50" charset="0"/>
            </a:endParaRPr>
          </a:p>
          <a:p>
            <a:pPr>
              <a:buFont typeface="Wingdings" panose="05000000000000000000" pitchFamily="2" charset="2"/>
              <a:buChar char="v"/>
            </a:pPr>
            <a:endParaRPr lang="en-GB" sz="2800" dirty="0">
              <a:latin typeface="Proxima Nova Rg" panose="02000506030000020004" pitchFamily="50" charset="0"/>
            </a:endParaRPr>
          </a:p>
          <a:p>
            <a:pPr marL="0" indent="0">
              <a:buNone/>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a:p>
            <a:pPr marL="0" indent="0">
              <a:buNone/>
            </a:pPr>
            <a:endParaRPr lang="en-GB" sz="4000" dirty="0">
              <a:latin typeface="Proxima Nova Rg" panose="02000506030000020004" pitchFamily="50"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sp>
        <p:nvSpPr>
          <p:cNvPr id="11" name="Text Placeholder 2">
            <a:extLst>
              <a:ext uri="{FF2B5EF4-FFF2-40B4-BE49-F238E27FC236}">
                <a16:creationId xmlns:a16="http://schemas.microsoft.com/office/drawing/2014/main" id="{36B16E0D-BFB1-8700-D86D-513C319174C9}"/>
              </a:ext>
            </a:extLst>
          </p:cNvPr>
          <p:cNvSpPr txBox="1">
            <a:spLocks/>
          </p:cNvSpPr>
          <p:nvPr/>
        </p:nvSpPr>
        <p:spPr>
          <a:xfrm>
            <a:off x="628889" y="1493080"/>
            <a:ext cx="6507786" cy="3410030"/>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endParaRPr kumimoji="0" lang="en-GB" sz="4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endParaRPr kumimoji="0" lang="en-GB" sz="4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p:txBody>
      </p:sp>
      <p:graphicFrame>
        <p:nvGraphicFramePr>
          <p:cNvPr id="2" name="Chart 1">
            <a:extLst>
              <a:ext uri="{FF2B5EF4-FFF2-40B4-BE49-F238E27FC236}">
                <a16:creationId xmlns:a16="http://schemas.microsoft.com/office/drawing/2014/main" id="{C319D32C-88E5-8B0A-36AD-04310721160B}"/>
              </a:ext>
            </a:extLst>
          </p:cNvPr>
          <p:cNvGraphicFramePr/>
          <p:nvPr/>
        </p:nvGraphicFramePr>
        <p:xfrm>
          <a:off x="409742" y="1063471"/>
          <a:ext cx="5686258" cy="242954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CF1664CE-5754-429F-2613-C9C7CA66235B}"/>
              </a:ext>
            </a:extLst>
          </p:cNvPr>
          <p:cNvGraphicFramePr>
            <a:graphicFrameLocks/>
          </p:cNvGraphicFramePr>
          <p:nvPr/>
        </p:nvGraphicFramePr>
        <p:xfrm>
          <a:off x="4476750" y="3657600"/>
          <a:ext cx="7553325" cy="294563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9207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Graphic spid="2" grpId="0">
        <p:bldAsOne/>
      </p:bldGraphic>
      <p:bldGraphic spid="5" grpId="0">
        <p:bldAsOne/>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F5E73CC-69F5-AA9A-BD95-BA5E2CA0E5A8}"/>
              </a:ext>
            </a:extLst>
          </p:cNvPr>
          <p:cNvSpPr>
            <a:spLocks noGrp="1"/>
          </p:cNvSpPr>
          <p:nvPr>
            <p:ph type="title"/>
          </p:nvPr>
        </p:nvSpPr>
        <p:spPr>
          <a:xfrm>
            <a:off x="504000" y="496398"/>
            <a:ext cx="9045595" cy="432000"/>
          </a:xfrm>
        </p:spPr>
        <p:txBody>
          <a:bodyPr/>
          <a:lstStyle/>
          <a:p>
            <a:r>
              <a:rPr lang="en-GB" dirty="0">
                <a:latin typeface="Proxima Nova Black" panose="02000506030000020004" pitchFamily="50" charset="0"/>
              </a:rPr>
              <a:t>Our risks </a:t>
            </a:r>
          </a:p>
        </p:txBody>
      </p:sp>
      <p:sp>
        <p:nvSpPr>
          <p:cNvPr id="17" name="Text Placeholder 3">
            <a:extLst>
              <a:ext uri="{FF2B5EF4-FFF2-40B4-BE49-F238E27FC236}">
                <a16:creationId xmlns:a16="http://schemas.microsoft.com/office/drawing/2014/main" id="{4270B516-793B-53FF-0BE7-E2524CD91B45}"/>
              </a:ext>
            </a:extLst>
          </p:cNvPr>
          <p:cNvSpPr>
            <a:spLocks noGrp="1"/>
          </p:cNvSpPr>
          <p:nvPr>
            <p:ph type="body" sz="quarter" idx="16"/>
          </p:nvPr>
        </p:nvSpPr>
        <p:spPr>
          <a:xfrm>
            <a:off x="504000" y="921239"/>
            <a:ext cx="9045595" cy="839778"/>
          </a:xfrm>
        </p:spPr>
        <p:txBody>
          <a:bodyPr/>
          <a:lstStyle/>
          <a:p>
            <a:r>
              <a:rPr lang="en-GB" dirty="0">
                <a:latin typeface="Proxima Nova Black" panose="02000506030000020004" pitchFamily="50" charset="0"/>
              </a:rPr>
              <a:t>What do you think our top non- compliance (zero and one scores)  issues were  on site in the first half of 2023?</a:t>
            </a:r>
          </a:p>
        </p:txBody>
      </p:sp>
      <p:sp>
        <p:nvSpPr>
          <p:cNvPr id="7" name="Text Placeholder 2">
            <a:extLst>
              <a:ext uri="{FF2B5EF4-FFF2-40B4-BE49-F238E27FC236}">
                <a16:creationId xmlns:a16="http://schemas.microsoft.com/office/drawing/2014/main" id="{36B16E0D-BFB1-8700-D86D-513C319174C9}"/>
              </a:ext>
            </a:extLst>
          </p:cNvPr>
          <p:cNvSpPr>
            <a:spLocks noGrp="1"/>
          </p:cNvSpPr>
          <p:nvPr>
            <p:ph type="body" sz="quarter" idx="14"/>
          </p:nvPr>
        </p:nvSpPr>
        <p:spPr>
          <a:xfrm>
            <a:off x="628889" y="1519384"/>
            <a:ext cx="9307592" cy="3636090"/>
          </a:xfrm>
        </p:spPr>
        <p:txBody>
          <a:bodyPr/>
          <a:lstStyle/>
          <a:p>
            <a:pPr marL="0" indent="0">
              <a:buNone/>
            </a:pPr>
            <a:endParaRPr lang="en-GB" sz="2800" dirty="0">
              <a:latin typeface="Proxima Nova Rg" panose="02000506030000020004" pitchFamily="50" charset="0"/>
            </a:endParaRPr>
          </a:p>
          <a:p>
            <a:pPr>
              <a:buFont typeface="Wingdings" panose="05000000000000000000" pitchFamily="2" charset="2"/>
              <a:buChar char="v"/>
            </a:pPr>
            <a:endParaRPr lang="en-GB" sz="2800" dirty="0">
              <a:latin typeface="Proxima Nova Rg" panose="02000506030000020004" pitchFamily="50" charset="0"/>
            </a:endParaRPr>
          </a:p>
          <a:p>
            <a:pPr marL="0" indent="0">
              <a:buNone/>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a:p>
            <a:pPr marL="0" indent="0">
              <a:buNone/>
            </a:pPr>
            <a:endParaRPr lang="en-GB" sz="4000" dirty="0">
              <a:latin typeface="Proxima Nova Rg" panose="02000506030000020004" pitchFamily="50"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sp>
        <p:nvSpPr>
          <p:cNvPr id="11" name="Text Placeholder 2">
            <a:extLst>
              <a:ext uri="{FF2B5EF4-FFF2-40B4-BE49-F238E27FC236}">
                <a16:creationId xmlns:a16="http://schemas.microsoft.com/office/drawing/2014/main" id="{36B16E0D-BFB1-8700-D86D-513C319174C9}"/>
              </a:ext>
            </a:extLst>
          </p:cNvPr>
          <p:cNvSpPr txBox="1">
            <a:spLocks/>
          </p:cNvSpPr>
          <p:nvPr/>
        </p:nvSpPr>
        <p:spPr>
          <a:xfrm>
            <a:off x="628889" y="1493080"/>
            <a:ext cx="6507786" cy="3410030"/>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endParaRPr kumimoji="0" lang="en-GB" sz="4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endParaRPr kumimoji="0" lang="en-GB" sz="4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p:txBody>
      </p:sp>
      <p:graphicFrame>
        <p:nvGraphicFramePr>
          <p:cNvPr id="2" name="Chart 1">
            <a:extLst>
              <a:ext uri="{FF2B5EF4-FFF2-40B4-BE49-F238E27FC236}">
                <a16:creationId xmlns:a16="http://schemas.microsoft.com/office/drawing/2014/main" id="{B570A23B-ED69-EBD3-B20B-91DCC30EBB63}"/>
              </a:ext>
            </a:extLst>
          </p:cNvPr>
          <p:cNvGraphicFramePr>
            <a:graphicFrameLocks/>
          </p:cNvGraphicFramePr>
          <p:nvPr/>
        </p:nvGraphicFramePr>
        <p:xfrm>
          <a:off x="628889" y="1741784"/>
          <a:ext cx="4770045" cy="37890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737E96D9-91D5-D55E-7EF1-1464361B7453}"/>
              </a:ext>
            </a:extLst>
          </p:cNvPr>
          <p:cNvGraphicFramePr>
            <a:graphicFrameLocks/>
          </p:cNvGraphicFramePr>
          <p:nvPr/>
        </p:nvGraphicFramePr>
        <p:xfrm>
          <a:off x="5958112" y="1725052"/>
          <a:ext cx="4770046" cy="382250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28302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Graphic spid="2" grpId="0">
        <p:bldAsOne/>
      </p:bldGraphic>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F5E73CC-69F5-AA9A-BD95-BA5E2CA0E5A8}"/>
              </a:ext>
            </a:extLst>
          </p:cNvPr>
          <p:cNvSpPr>
            <a:spLocks noGrp="1"/>
          </p:cNvSpPr>
          <p:nvPr>
            <p:ph type="title"/>
          </p:nvPr>
        </p:nvSpPr>
        <p:spPr>
          <a:xfrm>
            <a:off x="504000" y="496398"/>
            <a:ext cx="9045595" cy="432000"/>
          </a:xfrm>
        </p:spPr>
        <p:txBody>
          <a:bodyPr/>
          <a:lstStyle/>
          <a:p>
            <a:r>
              <a:rPr lang="en-GB" dirty="0">
                <a:latin typeface="Proxima Nova Black" panose="02000506030000020004" pitchFamily="50" charset="0"/>
              </a:rPr>
              <a:t>Cost of poor H&amp;S at work </a:t>
            </a:r>
          </a:p>
        </p:txBody>
      </p:sp>
      <p:sp>
        <p:nvSpPr>
          <p:cNvPr id="17" name="Text Placeholder 3">
            <a:extLst>
              <a:ext uri="{FF2B5EF4-FFF2-40B4-BE49-F238E27FC236}">
                <a16:creationId xmlns:a16="http://schemas.microsoft.com/office/drawing/2014/main" id="{4270B516-793B-53FF-0BE7-E2524CD91B45}"/>
              </a:ext>
            </a:extLst>
          </p:cNvPr>
          <p:cNvSpPr>
            <a:spLocks noGrp="1"/>
          </p:cNvSpPr>
          <p:nvPr>
            <p:ph type="body" sz="quarter" idx="16"/>
          </p:nvPr>
        </p:nvSpPr>
        <p:spPr>
          <a:xfrm>
            <a:off x="504000" y="921239"/>
            <a:ext cx="9045595" cy="399364"/>
          </a:xfrm>
        </p:spPr>
        <p:txBody>
          <a:bodyPr/>
          <a:lstStyle/>
          <a:p>
            <a:r>
              <a:rPr lang="en-GB" dirty="0">
                <a:latin typeface="Proxima Nova Black" panose="02000506030000020004" pitchFamily="50" charset="0"/>
              </a:rPr>
              <a:t>What do we think?</a:t>
            </a:r>
          </a:p>
        </p:txBody>
      </p:sp>
      <p:sp>
        <p:nvSpPr>
          <p:cNvPr id="7" name="Text Placeholder 2">
            <a:extLst>
              <a:ext uri="{FF2B5EF4-FFF2-40B4-BE49-F238E27FC236}">
                <a16:creationId xmlns:a16="http://schemas.microsoft.com/office/drawing/2014/main" id="{36B16E0D-BFB1-8700-D86D-513C319174C9}"/>
              </a:ext>
            </a:extLst>
          </p:cNvPr>
          <p:cNvSpPr>
            <a:spLocks noGrp="1"/>
          </p:cNvSpPr>
          <p:nvPr>
            <p:ph type="body" sz="quarter" idx="14"/>
          </p:nvPr>
        </p:nvSpPr>
        <p:spPr>
          <a:xfrm>
            <a:off x="628888" y="1519383"/>
            <a:ext cx="10648711" cy="4646285"/>
          </a:xfrm>
        </p:spPr>
        <p:txBody>
          <a:bodyPr/>
          <a:lstStyle/>
          <a:p>
            <a:pPr>
              <a:buFont typeface="Wingdings" panose="05000000000000000000" pitchFamily="2" charset="2"/>
              <a:buChar char="v"/>
            </a:pPr>
            <a:r>
              <a:rPr lang="en-GB" sz="3600" dirty="0">
                <a:latin typeface="Proxima Nova Rg" panose="02000506030000020004" pitchFamily="50" charset="0"/>
              </a:rPr>
              <a:t>INJURIES &amp; ILL- HEALTH</a:t>
            </a:r>
            <a:endParaRPr lang="en-GB" sz="2800" dirty="0">
              <a:latin typeface="Proxima Nova Rg" panose="02000506030000020004" pitchFamily="50" charset="0"/>
            </a:endParaRPr>
          </a:p>
          <a:p>
            <a:pPr lvl="1">
              <a:buFont typeface="Wingdings" panose="05000000000000000000" pitchFamily="2" charset="2"/>
              <a:buChar char="Ø"/>
            </a:pPr>
            <a:r>
              <a:rPr lang="en-GB" sz="2800" dirty="0">
                <a:latin typeface="Proxima Nova Rg" panose="02000506030000020004" pitchFamily="50" charset="0"/>
              </a:rPr>
              <a:t> Effects on the person and connected people</a:t>
            </a:r>
          </a:p>
          <a:p>
            <a:pPr lvl="1">
              <a:buFont typeface="Wingdings" panose="05000000000000000000" pitchFamily="2" charset="2"/>
              <a:buChar char="Ø"/>
            </a:pPr>
            <a:r>
              <a:rPr lang="en-GB" sz="2800" dirty="0">
                <a:latin typeface="Proxima Nova Rg" panose="02000506030000020004" pitchFamily="50" charset="0"/>
              </a:rPr>
              <a:t> Possible prosecution </a:t>
            </a:r>
          </a:p>
          <a:p>
            <a:pPr lvl="1">
              <a:buFont typeface="Wingdings" panose="05000000000000000000" pitchFamily="2" charset="2"/>
              <a:buChar char="Ø"/>
            </a:pPr>
            <a:r>
              <a:rPr lang="en-GB" sz="2800" dirty="0">
                <a:latin typeface="Proxima Nova Rg" panose="02000506030000020004" pitchFamily="50" charset="0"/>
              </a:rPr>
              <a:t> Likely civil action</a:t>
            </a:r>
          </a:p>
          <a:p>
            <a:pPr lvl="1">
              <a:buFont typeface="Wingdings" panose="05000000000000000000" pitchFamily="2" charset="2"/>
              <a:buChar char="Ø"/>
            </a:pPr>
            <a:r>
              <a:rPr lang="en-GB" sz="2800" dirty="0">
                <a:latin typeface="Proxima Nova Rg" panose="02000506030000020004" pitchFamily="50" charset="0"/>
              </a:rPr>
              <a:t> Bad publicity/ loss of business</a:t>
            </a:r>
          </a:p>
          <a:p>
            <a:pPr lvl="1">
              <a:buFont typeface="Wingdings" panose="05000000000000000000" pitchFamily="2" charset="2"/>
              <a:buChar char="Ø"/>
            </a:pPr>
            <a:r>
              <a:rPr lang="en-GB" sz="2800" dirty="0">
                <a:latin typeface="Proxima Nova Rg" panose="02000506030000020004" pitchFamily="50" charset="0"/>
              </a:rPr>
              <a:t> Workforce confidence</a:t>
            </a:r>
          </a:p>
          <a:p>
            <a:pPr lvl="1">
              <a:buFont typeface="Wingdings" panose="05000000000000000000" pitchFamily="2" charset="2"/>
              <a:buChar char="Ø"/>
            </a:pPr>
            <a:r>
              <a:rPr lang="en-GB" sz="2800" dirty="0">
                <a:latin typeface="Proxima Nova Rg" panose="02000506030000020004" pitchFamily="50" charset="0"/>
              </a:rPr>
              <a:t> Lost work time (not just the person)</a:t>
            </a:r>
          </a:p>
          <a:p>
            <a:pPr marL="144000" lvl="1" indent="0">
              <a:buNone/>
            </a:pPr>
            <a:endParaRPr lang="en-GB" sz="3600" dirty="0">
              <a:latin typeface="Proxima Nova Rg" panose="02000506030000020004" pitchFamily="50" charset="0"/>
            </a:endParaRPr>
          </a:p>
          <a:p>
            <a:pPr>
              <a:buFont typeface="Wingdings" panose="05000000000000000000" pitchFamily="2" charset="2"/>
              <a:buChar char="v"/>
            </a:pPr>
            <a:endParaRPr lang="en-GB" sz="2800" dirty="0">
              <a:latin typeface="Proxima Nova Rg" panose="02000506030000020004" pitchFamily="50" charset="0"/>
            </a:endParaRPr>
          </a:p>
          <a:p>
            <a:pPr marL="0" indent="0">
              <a:buNone/>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grpSp>
        <p:nvGrpSpPr>
          <p:cNvPr id="9" name="Group 8">
            <a:extLst>
              <a:ext uri="{FF2B5EF4-FFF2-40B4-BE49-F238E27FC236}">
                <a16:creationId xmlns:a16="http://schemas.microsoft.com/office/drawing/2014/main" id="{FC3CA769-EF36-B869-621E-193E1C547C00}"/>
              </a:ext>
            </a:extLst>
          </p:cNvPr>
          <p:cNvGrpSpPr/>
          <p:nvPr/>
        </p:nvGrpSpPr>
        <p:grpSpPr>
          <a:xfrm>
            <a:off x="10020300" y="4007980"/>
            <a:ext cx="1882247" cy="2575016"/>
            <a:chOff x="1163683" y="1465078"/>
            <a:chExt cx="1882247" cy="2575016"/>
          </a:xfrm>
        </p:grpSpPr>
        <p:sp>
          <p:nvSpPr>
            <p:cNvPr id="10" name="Rectangle 9">
              <a:extLst>
                <a:ext uri="{FF2B5EF4-FFF2-40B4-BE49-F238E27FC236}">
                  <a16:creationId xmlns:a16="http://schemas.microsoft.com/office/drawing/2014/main" id="{125D1E54-ED5C-BE94-0041-FB540430B2F3}"/>
                </a:ext>
              </a:extLst>
            </p:cNvPr>
            <p:cNvSpPr/>
            <p:nvPr/>
          </p:nvSpPr>
          <p:spPr>
            <a:xfrm>
              <a:off x="1163683" y="1465078"/>
              <a:ext cx="1882247" cy="2575016"/>
            </a:xfrm>
            <a:prstGeom prst="rect">
              <a:avLst/>
            </a:prstGeom>
            <a:solidFill>
              <a:srgbClr val="00263E">
                <a:alpha val="14510"/>
              </a:srgbClr>
            </a:solidFill>
            <a:ln w="38100">
              <a:solidFill>
                <a:srgbClr val="00263E"/>
              </a:solidFill>
            </a:ln>
            <a:effectLst>
              <a:outerShdw blurRad="163067" dist="12700" dir="6060000" sx="102816" sy="102816" algn="ctr" rotWithShape="0">
                <a:srgbClr val="000000">
                  <a:alpha val="12579"/>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B0447153-A515-0BB8-4E64-B15D1A53639C}"/>
                </a:ext>
              </a:extLst>
            </p:cNvPr>
            <p:cNvSpPr txBox="1"/>
            <p:nvPr/>
          </p:nvSpPr>
          <p:spPr>
            <a:xfrm>
              <a:off x="1484839" y="3153287"/>
              <a:ext cx="1241045" cy="369332"/>
            </a:xfrm>
            <a:prstGeom prst="rect">
              <a:avLst/>
            </a:prstGeom>
            <a:noFill/>
          </p:spPr>
          <p:txBody>
            <a:bodyPr wrap="none" rtlCol="0">
              <a:spAutoFit/>
            </a:bodyPr>
            <a:lstStyle/>
            <a:p>
              <a:r>
                <a:rPr lang="en-GB" b="1" dirty="0">
                  <a:latin typeface="Raleway" panose="020B0503030101060003" pitchFamily="34" charset="77"/>
                </a:rPr>
                <a:t>Financial </a:t>
              </a:r>
            </a:p>
          </p:txBody>
        </p:sp>
        <p:sp>
          <p:nvSpPr>
            <p:cNvPr id="12" name="TextBox 11">
              <a:extLst>
                <a:ext uri="{FF2B5EF4-FFF2-40B4-BE49-F238E27FC236}">
                  <a16:creationId xmlns:a16="http://schemas.microsoft.com/office/drawing/2014/main" id="{9AB5BEB4-25A3-E5E2-391A-5F739C230977}"/>
                </a:ext>
              </a:extLst>
            </p:cNvPr>
            <p:cNvSpPr txBox="1"/>
            <p:nvPr/>
          </p:nvSpPr>
          <p:spPr>
            <a:xfrm>
              <a:off x="1287668" y="3475527"/>
              <a:ext cx="1635384" cy="276999"/>
            </a:xfrm>
            <a:prstGeom prst="rect">
              <a:avLst/>
            </a:prstGeom>
            <a:noFill/>
          </p:spPr>
          <p:txBody>
            <a:bodyPr wrap="none" rtlCol="0">
              <a:spAutoFit/>
            </a:bodyPr>
            <a:lstStyle/>
            <a:p>
              <a:r>
                <a:rPr lang="en-GB" sz="1200" dirty="0">
                  <a:latin typeface="Raleway" panose="020B0503030101060003" pitchFamily="34" charset="77"/>
                  <a:cs typeface="Arial" panose="020B0604020202020204" pitchFamily="34" charset="0"/>
                </a:rPr>
                <a:t>Insured &amp; Uninsured</a:t>
              </a:r>
            </a:p>
          </p:txBody>
        </p:sp>
        <p:pic>
          <p:nvPicPr>
            <p:cNvPr id="13" name="Picture 12" descr="A picture containing text, newspaper, items, variety&#10;&#10;Description automatically generated">
              <a:extLst>
                <a:ext uri="{FF2B5EF4-FFF2-40B4-BE49-F238E27FC236}">
                  <a16:creationId xmlns:a16="http://schemas.microsoft.com/office/drawing/2014/main" id="{906DFA7B-0459-BAB4-8239-60C0289942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91945" y="1488168"/>
              <a:ext cx="1832963" cy="1596801"/>
            </a:xfrm>
            <a:prstGeom prst="rect">
              <a:avLst/>
            </a:prstGeom>
          </p:spPr>
        </p:pic>
      </p:grpSp>
      <p:grpSp>
        <p:nvGrpSpPr>
          <p:cNvPr id="15" name="Group 14">
            <a:extLst>
              <a:ext uri="{FF2B5EF4-FFF2-40B4-BE49-F238E27FC236}">
                <a16:creationId xmlns:a16="http://schemas.microsoft.com/office/drawing/2014/main" id="{3ABADF5A-AFD2-19CB-A74D-13C867DCF553}"/>
              </a:ext>
            </a:extLst>
          </p:cNvPr>
          <p:cNvGrpSpPr/>
          <p:nvPr/>
        </p:nvGrpSpPr>
        <p:grpSpPr>
          <a:xfrm>
            <a:off x="7695805" y="4023945"/>
            <a:ext cx="1882247" cy="2575016"/>
            <a:chOff x="3581602" y="1473795"/>
            <a:chExt cx="1882247" cy="2575016"/>
          </a:xfrm>
        </p:grpSpPr>
        <p:sp>
          <p:nvSpPr>
            <p:cNvPr id="18" name="Rectangle 17">
              <a:extLst>
                <a:ext uri="{FF2B5EF4-FFF2-40B4-BE49-F238E27FC236}">
                  <a16:creationId xmlns:a16="http://schemas.microsoft.com/office/drawing/2014/main" id="{54640BEA-8907-0E44-CE7E-10042983E7CE}"/>
                </a:ext>
              </a:extLst>
            </p:cNvPr>
            <p:cNvSpPr/>
            <p:nvPr/>
          </p:nvSpPr>
          <p:spPr>
            <a:xfrm>
              <a:off x="3581602" y="1473795"/>
              <a:ext cx="1882247" cy="2575016"/>
            </a:xfrm>
            <a:prstGeom prst="rect">
              <a:avLst/>
            </a:prstGeom>
            <a:solidFill>
              <a:srgbClr val="00263E">
                <a:alpha val="14510"/>
              </a:srgbClr>
            </a:solidFill>
            <a:ln w="38100">
              <a:solidFill>
                <a:srgbClr val="00263E"/>
              </a:solidFill>
            </a:ln>
            <a:effectLst>
              <a:outerShdw blurRad="163067" dist="12700" dir="6060000" sx="102816" sy="102816" algn="ctr" rotWithShape="0">
                <a:srgbClr val="000000">
                  <a:alpha val="12579"/>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93113A75-4F77-4C78-9E7C-0ADF2F2776C2}"/>
                </a:ext>
              </a:extLst>
            </p:cNvPr>
            <p:cNvSpPr txBox="1"/>
            <p:nvPr/>
          </p:nvSpPr>
          <p:spPr>
            <a:xfrm>
              <a:off x="4117806" y="3153287"/>
              <a:ext cx="809837" cy="369332"/>
            </a:xfrm>
            <a:prstGeom prst="rect">
              <a:avLst/>
            </a:prstGeom>
            <a:noFill/>
          </p:spPr>
          <p:txBody>
            <a:bodyPr wrap="none" rtlCol="0">
              <a:spAutoFit/>
            </a:bodyPr>
            <a:lstStyle/>
            <a:p>
              <a:r>
                <a:rPr lang="en-GB" b="1" dirty="0">
                  <a:latin typeface="Raleway" panose="020B0503030101060003" pitchFamily="34" charset="77"/>
                </a:rPr>
                <a:t>Legal</a:t>
              </a:r>
            </a:p>
          </p:txBody>
        </p:sp>
        <p:sp>
          <p:nvSpPr>
            <p:cNvPr id="20" name="TextBox 19">
              <a:extLst>
                <a:ext uri="{FF2B5EF4-FFF2-40B4-BE49-F238E27FC236}">
                  <a16:creationId xmlns:a16="http://schemas.microsoft.com/office/drawing/2014/main" id="{AFF5503F-F4A7-2026-312D-E0D7271896D0}"/>
                </a:ext>
              </a:extLst>
            </p:cNvPr>
            <p:cNvSpPr txBox="1"/>
            <p:nvPr/>
          </p:nvSpPr>
          <p:spPr>
            <a:xfrm>
              <a:off x="3900598" y="3522619"/>
              <a:ext cx="1244251" cy="276999"/>
            </a:xfrm>
            <a:prstGeom prst="rect">
              <a:avLst/>
            </a:prstGeom>
            <a:noFill/>
          </p:spPr>
          <p:txBody>
            <a:bodyPr wrap="none" rtlCol="0">
              <a:spAutoFit/>
            </a:bodyPr>
            <a:lstStyle/>
            <a:p>
              <a:r>
                <a:rPr lang="en-GB" sz="1200" dirty="0">
                  <a:latin typeface="Raleway" panose="020B0503030101060003" pitchFamily="34" charset="77"/>
                  <a:cs typeface="Arial" panose="020B0604020202020204" pitchFamily="34" charset="0"/>
                </a:rPr>
                <a:t>Civil &amp; Criminal</a:t>
              </a:r>
            </a:p>
          </p:txBody>
        </p:sp>
        <p:pic>
          <p:nvPicPr>
            <p:cNvPr id="21" name="Picture 20" descr="A picture containing building, outdoor, stone, old&#10;&#10;Description automatically generated">
              <a:extLst>
                <a:ext uri="{FF2B5EF4-FFF2-40B4-BE49-F238E27FC236}">
                  <a16:creationId xmlns:a16="http://schemas.microsoft.com/office/drawing/2014/main" id="{1725A1A4-8A04-1B27-C5F5-8B3DED098A5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08903" y="1497543"/>
              <a:ext cx="1833302" cy="1588084"/>
            </a:xfrm>
            <a:prstGeom prst="rect">
              <a:avLst/>
            </a:prstGeom>
          </p:spPr>
        </p:pic>
      </p:grpSp>
      <p:grpSp>
        <p:nvGrpSpPr>
          <p:cNvPr id="22" name="Group 21">
            <a:extLst>
              <a:ext uri="{FF2B5EF4-FFF2-40B4-BE49-F238E27FC236}">
                <a16:creationId xmlns:a16="http://schemas.microsoft.com/office/drawing/2014/main" id="{1AE182CD-D325-8CA4-4BE8-185F4246E1D3}"/>
              </a:ext>
            </a:extLst>
          </p:cNvPr>
          <p:cNvGrpSpPr/>
          <p:nvPr/>
        </p:nvGrpSpPr>
        <p:grpSpPr>
          <a:xfrm>
            <a:off x="9056217" y="1238276"/>
            <a:ext cx="1882247" cy="2575016"/>
            <a:chOff x="6008279" y="1473795"/>
            <a:chExt cx="1882247" cy="2575016"/>
          </a:xfrm>
        </p:grpSpPr>
        <p:sp>
          <p:nvSpPr>
            <p:cNvPr id="23" name="Rectangle 22">
              <a:extLst>
                <a:ext uri="{FF2B5EF4-FFF2-40B4-BE49-F238E27FC236}">
                  <a16:creationId xmlns:a16="http://schemas.microsoft.com/office/drawing/2014/main" id="{7B42761B-576E-E38D-F44B-0311942666A6}"/>
                </a:ext>
              </a:extLst>
            </p:cNvPr>
            <p:cNvSpPr/>
            <p:nvPr/>
          </p:nvSpPr>
          <p:spPr>
            <a:xfrm>
              <a:off x="6008279" y="1473795"/>
              <a:ext cx="1882247" cy="2575016"/>
            </a:xfrm>
            <a:prstGeom prst="rect">
              <a:avLst/>
            </a:prstGeom>
            <a:solidFill>
              <a:srgbClr val="00263E">
                <a:alpha val="14510"/>
              </a:srgbClr>
            </a:solidFill>
            <a:ln w="38100">
              <a:solidFill>
                <a:srgbClr val="00263E"/>
              </a:solidFill>
            </a:ln>
            <a:effectLst>
              <a:outerShdw blurRad="163067" dist="12700" dir="6060000" sx="102816" sy="102816" algn="ctr" rotWithShape="0">
                <a:srgbClr val="000000">
                  <a:alpha val="12579"/>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23">
              <a:extLst>
                <a:ext uri="{FF2B5EF4-FFF2-40B4-BE49-F238E27FC236}">
                  <a16:creationId xmlns:a16="http://schemas.microsoft.com/office/drawing/2014/main" id="{8550ACAE-D2F8-327F-5C5C-576924024180}"/>
                </a:ext>
              </a:extLst>
            </p:cNvPr>
            <p:cNvSpPr txBox="1"/>
            <p:nvPr/>
          </p:nvSpPr>
          <p:spPr>
            <a:xfrm>
              <a:off x="6530114" y="3153287"/>
              <a:ext cx="821059" cy="369332"/>
            </a:xfrm>
            <a:prstGeom prst="rect">
              <a:avLst/>
            </a:prstGeom>
            <a:noFill/>
          </p:spPr>
          <p:txBody>
            <a:bodyPr wrap="none" rtlCol="0">
              <a:spAutoFit/>
            </a:bodyPr>
            <a:lstStyle/>
            <a:p>
              <a:r>
                <a:rPr lang="en-GB" b="1" dirty="0">
                  <a:latin typeface="Raleway" panose="020B0503030101060003" pitchFamily="34" charset="77"/>
                </a:rPr>
                <a:t>Moral</a:t>
              </a:r>
            </a:p>
          </p:txBody>
        </p:sp>
        <p:pic>
          <p:nvPicPr>
            <p:cNvPr id="25" name="Picture 24">
              <a:extLst>
                <a:ext uri="{FF2B5EF4-FFF2-40B4-BE49-F238E27FC236}">
                  <a16:creationId xmlns:a16="http://schemas.microsoft.com/office/drawing/2014/main" id="{AE5654E8-8719-DA12-25A0-0B5D9224C72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37798" y="1496770"/>
              <a:ext cx="1830186" cy="1588084"/>
            </a:xfrm>
            <a:prstGeom prst="rect">
              <a:avLst/>
            </a:prstGeom>
          </p:spPr>
        </p:pic>
      </p:grpSp>
    </p:spTree>
    <p:extLst>
      <p:ext uri="{BB962C8B-B14F-4D97-AF65-F5344CB8AC3E}">
        <p14:creationId xmlns:p14="http://schemas.microsoft.com/office/powerpoint/2010/main" val="55570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F5E73CC-69F5-AA9A-BD95-BA5E2CA0E5A8}"/>
              </a:ext>
            </a:extLst>
          </p:cNvPr>
          <p:cNvSpPr>
            <a:spLocks noGrp="1"/>
          </p:cNvSpPr>
          <p:nvPr>
            <p:ph type="title"/>
          </p:nvPr>
        </p:nvSpPr>
        <p:spPr>
          <a:xfrm>
            <a:off x="504000" y="496398"/>
            <a:ext cx="9045595" cy="432000"/>
          </a:xfrm>
        </p:spPr>
        <p:txBody>
          <a:bodyPr/>
          <a:lstStyle/>
          <a:p>
            <a:r>
              <a:rPr lang="en-GB" dirty="0">
                <a:latin typeface="Proxima Nova Black" panose="02000506030000020004" pitchFamily="50" charset="0"/>
              </a:rPr>
              <a:t>Our risks </a:t>
            </a:r>
          </a:p>
        </p:txBody>
      </p:sp>
      <p:sp>
        <p:nvSpPr>
          <p:cNvPr id="17" name="Text Placeholder 3">
            <a:extLst>
              <a:ext uri="{FF2B5EF4-FFF2-40B4-BE49-F238E27FC236}">
                <a16:creationId xmlns:a16="http://schemas.microsoft.com/office/drawing/2014/main" id="{4270B516-793B-53FF-0BE7-E2524CD91B45}"/>
              </a:ext>
            </a:extLst>
          </p:cNvPr>
          <p:cNvSpPr>
            <a:spLocks noGrp="1"/>
          </p:cNvSpPr>
          <p:nvPr>
            <p:ph type="body" sz="quarter" idx="16"/>
          </p:nvPr>
        </p:nvSpPr>
        <p:spPr>
          <a:xfrm>
            <a:off x="504000" y="921239"/>
            <a:ext cx="9045595" cy="724681"/>
          </a:xfrm>
        </p:spPr>
        <p:txBody>
          <a:bodyPr/>
          <a:lstStyle/>
          <a:p>
            <a:pPr>
              <a:lnSpc>
                <a:spcPct val="100000"/>
              </a:lnSpc>
            </a:pPr>
            <a:r>
              <a:rPr lang="en-GB" dirty="0">
                <a:latin typeface="Proxima Nova Black" panose="02000506030000020004" pitchFamily="50" charset="0"/>
              </a:rPr>
              <a:t>HSE Notice of Contraventions – 12 so far this year with 25 material breaches What do you think these were for? </a:t>
            </a:r>
          </a:p>
          <a:p>
            <a:endParaRPr lang="en-GB" dirty="0">
              <a:latin typeface="Proxima Nova Black" panose="02000506030000020004" pitchFamily="50" charset="0"/>
            </a:endParaRPr>
          </a:p>
          <a:p>
            <a:endParaRPr lang="en-GB" dirty="0">
              <a:latin typeface="Proxima Nova Black" panose="02000506030000020004" pitchFamily="50" charset="0"/>
            </a:endParaRPr>
          </a:p>
          <a:p>
            <a:endParaRPr lang="en-GB" dirty="0">
              <a:latin typeface="Proxima Nova Black" panose="02000506030000020004" pitchFamily="50" charset="0"/>
            </a:endParaRPr>
          </a:p>
        </p:txBody>
      </p:sp>
      <p:sp>
        <p:nvSpPr>
          <p:cNvPr id="7" name="Text Placeholder 2">
            <a:extLst>
              <a:ext uri="{FF2B5EF4-FFF2-40B4-BE49-F238E27FC236}">
                <a16:creationId xmlns:a16="http://schemas.microsoft.com/office/drawing/2014/main" id="{36B16E0D-BFB1-8700-D86D-513C319174C9}"/>
              </a:ext>
            </a:extLst>
          </p:cNvPr>
          <p:cNvSpPr>
            <a:spLocks noGrp="1"/>
          </p:cNvSpPr>
          <p:nvPr>
            <p:ph type="body" sz="quarter" idx="14"/>
          </p:nvPr>
        </p:nvSpPr>
        <p:spPr>
          <a:xfrm>
            <a:off x="628889" y="1711302"/>
            <a:ext cx="9307592" cy="4030012"/>
          </a:xfrm>
        </p:spPr>
        <p:txBody>
          <a:bodyPr/>
          <a:lstStyle/>
          <a:p>
            <a:pPr marL="0" indent="0">
              <a:buNone/>
            </a:pPr>
            <a:endParaRPr lang="en-GB" sz="2800" dirty="0">
              <a:latin typeface="Proxima Nova Rg" panose="02000506030000020004" pitchFamily="50" charset="0"/>
            </a:endParaRPr>
          </a:p>
          <a:p>
            <a:pPr marL="0" indent="0">
              <a:buNone/>
            </a:pPr>
            <a:endParaRPr lang="en-GB" sz="2800" dirty="0">
              <a:latin typeface="Proxima Nova Rg" panose="02000506030000020004" pitchFamily="50" charset="0"/>
            </a:endParaRPr>
          </a:p>
          <a:p>
            <a:pPr marL="0" indent="0">
              <a:buNone/>
            </a:pPr>
            <a:endParaRPr lang="en-GB" sz="2800" dirty="0">
              <a:latin typeface="Proxima Nova Rg" panose="02000506030000020004" pitchFamily="50" charset="0"/>
            </a:endParaRPr>
          </a:p>
          <a:p>
            <a:pPr>
              <a:buFont typeface="Wingdings" panose="05000000000000000000" pitchFamily="2" charset="2"/>
              <a:buChar char="v"/>
            </a:pPr>
            <a:endParaRPr lang="en-GB" sz="2800" dirty="0">
              <a:latin typeface="Proxima Nova Rg" panose="02000506030000020004" pitchFamily="50" charset="0"/>
            </a:endParaRPr>
          </a:p>
          <a:p>
            <a:pPr marL="0" indent="0">
              <a:buNone/>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a:p>
            <a:pPr marL="0" indent="0">
              <a:buNone/>
            </a:pPr>
            <a:endParaRPr lang="en-GB" sz="4000" dirty="0">
              <a:latin typeface="Proxima Nova Rg" panose="02000506030000020004" pitchFamily="50"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sp>
        <p:nvSpPr>
          <p:cNvPr id="11" name="Text Placeholder 2">
            <a:extLst>
              <a:ext uri="{FF2B5EF4-FFF2-40B4-BE49-F238E27FC236}">
                <a16:creationId xmlns:a16="http://schemas.microsoft.com/office/drawing/2014/main" id="{36B16E0D-BFB1-8700-D86D-513C319174C9}"/>
              </a:ext>
            </a:extLst>
          </p:cNvPr>
          <p:cNvSpPr txBox="1">
            <a:spLocks/>
          </p:cNvSpPr>
          <p:nvPr/>
        </p:nvSpPr>
        <p:spPr>
          <a:xfrm>
            <a:off x="628889" y="1493080"/>
            <a:ext cx="6507786" cy="3410030"/>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endParaRPr kumimoji="0" lang="en-GB" sz="4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endParaRPr kumimoji="0" lang="en-GB" sz="4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p:txBody>
      </p:sp>
      <p:sp>
        <p:nvSpPr>
          <p:cNvPr id="9" name="Text Placeholder 2">
            <a:extLst>
              <a:ext uri="{FF2B5EF4-FFF2-40B4-BE49-F238E27FC236}">
                <a16:creationId xmlns:a16="http://schemas.microsoft.com/office/drawing/2014/main" id="{36B16E0D-BFB1-8700-D86D-513C319174C9}"/>
              </a:ext>
            </a:extLst>
          </p:cNvPr>
          <p:cNvSpPr txBox="1">
            <a:spLocks/>
          </p:cNvSpPr>
          <p:nvPr/>
        </p:nvSpPr>
        <p:spPr>
          <a:xfrm>
            <a:off x="694204" y="1711302"/>
            <a:ext cx="11219122" cy="4276791"/>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 marR="0" lvl="1" indent="0" algn="l" defTabSz="914400" rtl="0" eaLnBrk="1" fontAlgn="auto" latinLnBrk="0" hangingPunct="1">
              <a:lnSpc>
                <a:spcPct val="90000"/>
              </a:lnSpc>
              <a:spcBef>
                <a:spcPts val="300"/>
              </a:spcBef>
              <a:spcAft>
                <a:spcPts val="0"/>
              </a:spcAft>
              <a:buClrTx/>
              <a:buSzTx/>
              <a:buNone/>
              <a:tabLst/>
              <a:defRPr/>
            </a:pPr>
            <a:endParaRPr kumimoji="0" lang="en-GB" sz="5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144000" marR="0" lvl="0" indent="-14400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Char char="v"/>
              <a:tabLst/>
              <a:defRPr/>
            </a:pPr>
            <a:r>
              <a:rPr lang="en-GB" sz="2400" dirty="0">
                <a:solidFill>
                  <a:srgbClr val="004749"/>
                </a:solidFill>
                <a:latin typeface="Proxima Nova Rg" panose="02000506030000020004" pitchFamily="50" charset="0"/>
              </a:rPr>
              <a:t>21</a:t>
            </a:r>
            <a:r>
              <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 (84%) were following unscheduled HSE site visits:</a:t>
            </a:r>
          </a:p>
          <a:p>
            <a:pPr marL="288000" marR="0" lvl="1" indent="-144000" algn="l" defTabSz="914400" rtl="0" eaLnBrk="1" fontAlgn="auto" latinLnBrk="0" hangingPunct="1">
              <a:lnSpc>
                <a:spcPct val="90000"/>
              </a:lnSpc>
              <a:spcBef>
                <a:spcPts val="3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8 related to working at height </a:t>
            </a:r>
          </a:p>
          <a:p>
            <a:pPr marL="288000" marR="0" lvl="1" indent="-144000" algn="l" defTabSz="914400" rtl="0" eaLnBrk="1" fontAlgn="auto" latinLnBrk="0" hangingPunct="1">
              <a:lnSpc>
                <a:spcPct val="90000"/>
              </a:lnSpc>
              <a:spcBef>
                <a:spcPts val="3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3 related to traffic management </a:t>
            </a:r>
          </a:p>
          <a:p>
            <a:pPr marL="288000" marR="0" lvl="1" indent="-144000" algn="l" defTabSz="914400" rtl="0" eaLnBrk="1" fontAlgn="auto" latinLnBrk="0" hangingPunct="1">
              <a:lnSpc>
                <a:spcPct val="90000"/>
              </a:lnSpc>
              <a:spcBef>
                <a:spcPts val="3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3 related to control of dust </a:t>
            </a:r>
            <a:endPar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288000" marR="0" lvl="1" indent="-144000" algn="l" defTabSz="914400" rtl="0" eaLnBrk="1" fontAlgn="auto" latinLnBrk="0" hangingPunct="1">
              <a:lnSpc>
                <a:spcPct val="90000"/>
              </a:lnSpc>
              <a:spcBef>
                <a:spcPts val="3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2 related to keys left in plant </a:t>
            </a:r>
          </a:p>
          <a:p>
            <a:pPr marL="288000" marR="0" lvl="1" indent="-144000" algn="l" defTabSz="914400" rtl="0" eaLnBrk="1" fontAlgn="auto" latinLnBrk="0" hangingPunct="1">
              <a:lnSpc>
                <a:spcPct val="90000"/>
              </a:lnSpc>
              <a:spcBef>
                <a:spcPts val="300"/>
              </a:spcBef>
              <a:spcAft>
                <a:spcPts val="0"/>
              </a:spcAft>
              <a:buClrTx/>
              <a:buSzTx/>
              <a:buFont typeface="Wingdings" panose="05000000000000000000" pitchFamily="2" charset="2"/>
              <a:buChar char="Ø"/>
              <a:tabLst/>
              <a:defRPr/>
            </a:pPr>
            <a:r>
              <a:rPr lang="en-GB" sz="2400" dirty="0">
                <a:solidFill>
                  <a:srgbClr val="004749"/>
                </a:solidFill>
                <a:latin typeface="Proxima Nova Rg" panose="02000506030000020004" pitchFamily="50" charset="0"/>
              </a:rPr>
              <a:t>2 related to welfare </a:t>
            </a:r>
          </a:p>
          <a:p>
            <a:pPr marL="288000" marR="0" lvl="1" indent="-144000" algn="l" defTabSz="914400" rtl="0" eaLnBrk="1" fontAlgn="auto" latinLnBrk="0" hangingPunct="1">
              <a:lnSpc>
                <a:spcPct val="90000"/>
              </a:lnSpc>
              <a:spcBef>
                <a:spcPts val="300"/>
              </a:spcBef>
              <a:spcAft>
                <a:spcPts val="0"/>
              </a:spcAft>
              <a:buClrTx/>
              <a:buSzTx/>
              <a:buFont typeface="Wingdings" panose="05000000000000000000" pitchFamily="2" charset="2"/>
              <a:buChar char="Ø"/>
              <a:tabLst/>
              <a:defRPr/>
            </a:pPr>
            <a:r>
              <a:rPr lang="en-GB" sz="2400" dirty="0">
                <a:solidFill>
                  <a:srgbClr val="004749"/>
                </a:solidFill>
                <a:latin typeface="Proxima Nova Rg" panose="02000506030000020004" pitchFamily="50" charset="0"/>
              </a:rPr>
              <a:t>2 related to storage of materials </a:t>
            </a:r>
          </a:p>
          <a:p>
            <a:pPr marL="288000" marR="0" lvl="1" indent="-144000" algn="l" defTabSz="914400" rtl="0" eaLnBrk="1" fontAlgn="auto" latinLnBrk="0" hangingPunct="1">
              <a:lnSpc>
                <a:spcPct val="90000"/>
              </a:lnSpc>
              <a:spcBef>
                <a:spcPts val="300"/>
              </a:spcBef>
              <a:spcAft>
                <a:spcPts val="0"/>
              </a:spcAft>
              <a:buClrTx/>
              <a:buSzTx/>
              <a:buFont typeface="Wingdings" panose="05000000000000000000" pitchFamily="2" charset="2"/>
              <a:buChar char="Ø"/>
              <a:tabLst/>
              <a:defRPr/>
            </a:pPr>
            <a:r>
              <a:rPr lang="en-GB" sz="2400" dirty="0">
                <a:solidFill>
                  <a:srgbClr val="004749"/>
                </a:solidFill>
                <a:latin typeface="Proxima Nova Rg" panose="02000506030000020004" pitchFamily="50" charset="0"/>
              </a:rPr>
              <a:t>1 related to site security </a:t>
            </a:r>
          </a:p>
          <a:p>
            <a:pPr marL="288000" marR="0" lvl="1" indent="-144000" algn="l" defTabSz="914400" rtl="0" eaLnBrk="1" fontAlgn="auto" latinLnBrk="0" hangingPunct="1">
              <a:lnSpc>
                <a:spcPct val="90000"/>
              </a:lnSpc>
              <a:spcBef>
                <a:spcPts val="300"/>
              </a:spcBef>
              <a:spcAft>
                <a:spcPts val="0"/>
              </a:spcAft>
              <a:buClrTx/>
              <a:buSzTx/>
              <a:buFont typeface="Wingdings" panose="05000000000000000000" pitchFamily="2" charset="2"/>
              <a:buChar char="Ø"/>
              <a:tabLst/>
              <a:defRPr/>
            </a:pPr>
            <a:endPar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endPar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r>
              <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 </a:t>
            </a:r>
          </a:p>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endPar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144000" marR="0" lvl="0" indent="-14400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Char char="v"/>
              <a:tabLst/>
              <a:defRPr/>
            </a:pPr>
            <a:endPar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p:txBody>
      </p:sp>
    </p:spTree>
    <p:extLst>
      <p:ext uri="{BB962C8B-B14F-4D97-AF65-F5344CB8AC3E}">
        <p14:creationId xmlns:p14="http://schemas.microsoft.com/office/powerpoint/2010/main" val="293921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F5E73CC-69F5-AA9A-BD95-BA5E2CA0E5A8}"/>
              </a:ext>
            </a:extLst>
          </p:cNvPr>
          <p:cNvSpPr>
            <a:spLocks noGrp="1"/>
          </p:cNvSpPr>
          <p:nvPr>
            <p:ph type="title"/>
          </p:nvPr>
        </p:nvSpPr>
        <p:spPr>
          <a:xfrm>
            <a:off x="504000" y="496398"/>
            <a:ext cx="9045595" cy="432000"/>
          </a:xfrm>
        </p:spPr>
        <p:txBody>
          <a:bodyPr/>
          <a:lstStyle/>
          <a:p>
            <a:r>
              <a:rPr lang="en-GB" dirty="0">
                <a:latin typeface="Proxima Nova Black" panose="02000506030000020004" pitchFamily="50" charset="0"/>
              </a:rPr>
              <a:t>Our risks </a:t>
            </a:r>
          </a:p>
        </p:txBody>
      </p:sp>
      <p:sp>
        <p:nvSpPr>
          <p:cNvPr id="17" name="Text Placeholder 3">
            <a:extLst>
              <a:ext uri="{FF2B5EF4-FFF2-40B4-BE49-F238E27FC236}">
                <a16:creationId xmlns:a16="http://schemas.microsoft.com/office/drawing/2014/main" id="{4270B516-793B-53FF-0BE7-E2524CD91B45}"/>
              </a:ext>
            </a:extLst>
          </p:cNvPr>
          <p:cNvSpPr>
            <a:spLocks noGrp="1"/>
          </p:cNvSpPr>
          <p:nvPr>
            <p:ph type="body" sz="quarter" idx="16"/>
          </p:nvPr>
        </p:nvSpPr>
        <p:spPr>
          <a:xfrm>
            <a:off x="504000" y="921239"/>
            <a:ext cx="9045595" cy="724681"/>
          </a:xfrm>
        </p:spPr>
        <p:txBody>
          <a:bodyPr/>
          <a:lstStyle/>
          <a:p>
            <a:pPr>
              <a:lnSpc>
                <a:spcPct val="100000"/>
              </a:lnSpc>
            </a:pPr>
            <a:r>
              <a:rPr lang="en-GB" dirty="0">
                <a:latin typeface="Proxima Nova Black" panose="02000506030000020004" pitchFamily="50" charset="0"/>
              </a:rPr>
              <a:t>HSE Notice of Contraventions – 12 so far this year with 25 material breaches What do you think these were for? </a:t>
            </a:r>
          </a:p>
          <a:p>
            <a:endParaRPr lang="en-GB" dirty="0">
              <a:latin typeface="Proxima Nova Black" panose="02000506030000020004" pitchFamily="50" charset="0"/>
            </a:endParaRPr>
          </a:p>
          <a:p>
            <a:endParaRPr lang="en-GB" dirty="0">
              <a:latin typeface="Proxima Nova Black" panose="02000506030000020004" pitchFamily="50" charset="0"/>
            </a:endParaRPr>
          </a:p>
          <a:p>
            <a:endParaRPr lang="en-GB" dirty="0">
              <a:latin typeface="Proxima Nova Black" panose="02000506030000020004" pitchFamily="50" charset="0"/>
            </a:endParaRPr>
          </a:p>
        </p:txBody>
      </p:sp>
      <p:sp>
        <p:nvSpPr>
          <p:cNvPr id="7" name="Text Placeholder 2">
            <a:extLst>
              <a:ext uri="{FF2B5EF4-FFF2-40B4-BE49-F238E27FC236}">
                <a16:creationId xmlns:a16="http://schemas.microsoft.com/office/drawing/2014/main" id="{36B16E0D-BFB1-8700-D86D-513C319174C9}"/>
              </a:ext>
            </a:extLst>
          </p:cNvPr>
          <p:cNvSpPr>
            <a:spLocks noGrp="1"/>
          </p:cNvSpPr>
          <p:nvPr>
            <p:ph type="body" sz="quarter" idx="14"/>
          </p:nvPr>
        </p:nvSpPr>
        <p:spPr>
          <a:xfrm>
            <a:off x="628889" y="1711302"/>
            <a:ext cx="9307592" cy="4030012"/>
          </a:xfrm>
        </p:spPr>
        <p:txBody>
          <a:bodyPr/>
          <a:lstStyle/>
          <a:p>
            <a:pPr marL="0" indent="0">
              <a:buNone/>
            </a:pPr>
            <a:endParaRPr lang="en-GB" sz="2800" dirty="0">
              <a:latin typeface="Proxima Nova Rg" panose="02000506030000020004" pitchFamily="50" charset="0"/>
            </a:endParaRPr>
          </a:p>
          <a:p>
            <a:pPr marL="0" indent="0">
              <a:buNone/>
            </a:pPr>
            <a:endParaRPr lang="en-GB" sz="2800" dirty="0">
              <a:latin typeface="Proxima Nova Rg" panose="02000506030000020004" pitchFamily="50" charset="0"/>
            </a:endParaRPr>
          </a:p>
          <a:p>
            <a:pPr marL="0" indent="0">
              <a:buNone/>
            </a:pPr>
            <a:endParaRPr lang="en-GB" sz="2800" dirty="0">
              <a:latin typeface="Proxima Nova Rg" panose="02000506030000020004" pitchFamily="50" charset="0"/>
            </a:endParaRPr>
          </a:p>
          <a:p>
            <a:pPr>
              <a:buFont typeface="Wingdings" panose="05000000000000000000" pitchFamily="2" charset="2"/>
              <a:buChar char="v"/>
            </a:pPr>
            <a:endParaRPr lang="en-GB" sz="2800" dirty="0">
              <a:latin typeface="Proxima Nova Rg" panose="02000506030000020004" pitchFamily="50" charset="0"/>
            </a:endParaRPr>
          </a:p>
          <a:p>
            <a:pPr marL="0" indent="0">
              <a:buNone/>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a:p>
            <a:pPr marL="0" indent="0">
              <a:buNone/>
            </a:pPr>
            <a:endParaRPr lang="en-GB" sz="4000" dirty="0">
              <a:latin typeface="Proxima Nova Rg" panose="02000506030000020004" pitchFamily="50"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sp>
        <p:nvSpPr>
          <p:cNvPr id="11" name="Text Placeholder 2">
            <a:extLst>
              <a:ext uri="{FF2B5EF4-FFF2-40B4-BE49-F238E27FC236}">
                <a16:creationId xmlns:a16="http://schemas.microsoft.com/office/drawing/2014/main" id="{36B16E0D-BFB1-8700-D86D-513C319174C9}"/>
              </a:ext>
            </a:extLst>
          </p:cNvPr>
          <p:cNvSpPr txBox="1">
            <a:spLocks/>
          </p:cNvSpPr>
          <p:nvPr/>
        </p:nvSpPr>
        <p:spPr>
          <a:xfrm>
            <a:off x="628889" y="1493080"/>
            <a:ext cx="6507786" cy="3410030"/>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endParaRPr kumimoji="0" lang="en-GB" sz="4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endParaRPr kumimoji="0" lang="en-GB" sz="4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p:txBody>
      </p:sp>
      <p:sp>
        <p:nvSpPr>
          <p:cNvPr id="9" name="Text Placeholder 2">
            <a:extLst>
              <a:ext uri="{FF2B5EF4-FFF2-40B4-BE49-F238E27FC236}">
                <a16:creationId xmlns:a16="http://schemas.microsoft.com/office/drawing/2014/main" id="{36B16E0D-BFB1-8700-D86D-513C319174C9}"/>
              </a:ext>
            </a:extLst>
          </p:cNvPr>
          <p:cNvSpPr txBox="1">
            <a:spLocks/>
          </p:cNvSpPr>
          <p:nvPr/>
        </p:nvSpPr>
        <p:spPr>
          <a:xfrm>
            <a:off x="628889" y="2210601"/>
            <a:ext cx="11219122" cy="1218399"/>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3AB28B"/>
              </a:buClr>
              <a:buFont typeface="Wingdings" panose="05000000000000000000" pitchFamily="2" charset="2"/>
              <a:buChar char="v"/>
              <a:defRPr/>
            </a:pPr>
            <a:r>
              <a:rPr lang="en-GB" sz="2400" dirty="0">
                <a:solidFill>
                  <a:srgbClr val="004749"/>
                </a:solidFill>
                <a:latin typeface="Proxima Nova Rg" panose="02000506030000020004" pitchFamily="50" charset="0"/>
              </a:rPr>
              <a:t>4 (16%) were incident led:</a:t>
            </a:r>
          </a:p>
          <a:p>
            <a:pPr lvl="1">
              <a:buFont typeface="Wingdings" panose="05000000000000000000" pitchFamily="2" charset="2"/>
              <a:buChar char="Ø"/>
              <a:defRPr/>
            </a:pPr>
            <a:r>
              <a:rPr lang="en-US" sz="2400" dirty="0">
                <a:solidFill>
                  <a:srgbClr val="004749"/>
                </a:solidFill>
                <a:latin typeface="Proxima Nova Rg" panose="02000506030000020004" pitchFamily="50" charset="0"/>
              </a:rPr>
              <a:t> 3 related to working at height </a:t>
            </a:r>
          </a:p>
          <a:p>
            <a:pPr lvl="1">
              <a:buFont typeface="Wingdings" panose="05000000000000000000" pitchFamily="2" charset="2"/>
              <a:buChar char="Ø"/>
              <a:defRPr/>
            </a:pPr>
            <a:r>
              <a:rPr lang="en-US" sz="2400" dirty="0">
                <a:solidFill>
                  <a:srgbClr val="004749"/>
                </a:solidFill>
                <a:latin typeface="Proxima Nova Rg" panose="02000506030000020004" pitchFamily="50" charset="0"/>
              </a:rPr>
              <a:t> 1</a:t>
            </a:r>
            <a:r>
              <a:rPr lang="en-GB" sz="2400" dirty="0">
                <a:solidFill>
                  <a:srgbClr val="004749"/>
                </a:solidFill>
                <a:latin typeface="Proxima Nova Rg" panose="02000506030000020004" pitchFamily="50" charset="0"/>
              </a:rPr>
              <a:t> related to a </a:t>
            </a:r>
            <a:r>
              <a:rPr lang="en-GB" sz="2400" dirty="0" err="1">
                <a:solidFill>
                  <a:srgbClr val="004749"/>
                </a:solidFill>
                <a:latin typeface="Proxima Nova Rg" panose="02000506030000020004" pitchFamily="50" charset="0"/>
              </a:rPr>
              <a:t>telehandler</a:t>
            </a:r>
            <a:r>
              <a:rPr lang="en-GB" sz="2400" dirty="0">
                <a:solidFill>
                  <a:srgbClr val="004749"/>
                </a:solidFill>
                <a:latin typeface="Proxima Nova Rg" panose="02000506030000020004" pitchFamily="50" charset="0"/>
              </a:rPr>
              <a:t> that was used whist lifting equipment was defective</a:t>
            </a:r>
          </a:p>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endPar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144000" marR="0" lvl="0" indent="-14400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Char char="v"/>
              <a:tabLst/>
              <a:defRPr/>
            </a:pPr>
            <a:r>
              <a:rPr lang="en-GB" sz="3200" dirty="0">
                <a:solidFill>
                  <a:srgbClr val="004749"/>
                </a:solidFill>
                <a:latin typeface="Proxima Nova Rg" panose="02000506030000020004" pitchFamily="50" charset="0"/>
              </a:rPr>
              <a:t>Nearly all contraventions </a:t>
            </a:r>
            <a:r>
              <a:rPr kumimoji="0" lang="en-GB" sz="32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were as a result of clear non-conformance to our Group HS&amp;E standards.</a:t>
            </a:r>
          </a:p>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endPar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endPar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p:txBody>
      </p:sp>
    </p:spTree>
    <p:extLst>
      <p:ext uri="{BB962C8B-B14F-4D97-AF65-F5344CB8AC3E}">
        <p14:creationId xmlns:p14="http://schemas.microsoft.com/office/powerpoint/2010/main" val="68677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F5E73CC-69F5-AA9A-BD95-BA5E2CA0E5A8}"/>
              </a:ext>
            </a:extLst>
          </p:cNvPr>
          <p:cNvSpPr>
            <a:spLocks noGrp="1"/>
          </p:cNvSpPr>
          <p:nvPr>
            <p:ph type="title"/>
          </p:nvPr>
        </p:nvSpPr>
        <p:spPr>
          <a:xfrm>
            <a:off x="504000" y="496398"/>
            <a:ext cx="9045595" cy="432000"/>
          </a:xfrm>
        </p:spPr>
        <p:txBody>
          <a:bodyPr/>
          <a:lstStyle/>
          <a:p>
            <a:r>
              <a:rPr lang="en-GB" dirty="0">
                <a:latin typeface="Proxima Nova Black" panose="02000506030000020004" pitchFamily="50" charset="0"/>
              </a:rPr>
              <a:t>Zero Scores </a:t>
            </a:r>
          </a:p>
        </p:txBody>
      </p:sp>
      <p:sp>
        <p:nvSpPr>
          <p:cNvPr id="17" name="Text Placeholder 3">
            <a:extLst>
              <a:ext uri="{FF2B5EF4-FFF2-40B4-BE49-F238E27FC236}">
                <a16:creationId xmlns:a16="http://schemas.microsoft.com/office/drawing/2014/main" id="{4270B516-793B-53FF-0BE7-E2524CD91B45}"/>
              </a:ext>
            </a:extLst>
          </p:cNvPr>
          <p:cNvSpPr>
            <a:spLocks noGrp="1"/>
          </p:cNvSpPr>
          <p:nvPr>
            <p:ph type="body" sz="quarter" idx="16"/>
          </p:nvPr>
        </p:nvSpPr>
        <p:spPr>
          <a:xfrm>
            <a:off x="504000" y="1114785"/>
            <a:ext cx="9045595" cy="2586395"/>
          </a:xfrm>
        </p:spPr>
        <p:txBody>
          <a:bodyPr/>
          <a:lstStyle/>
          <a:p>
            <a:r>
              <a:rPr lang="en-GB" sz="2400" dirty="0">
                <a:latin typeface="Proxima Nova Black" panose="02000506030000020004" pitchFamily="50" charset="0"/>
              </a:rPr>
              <a:t>When are Zero Score issued?</a:t>
            </a:r>
          </a:p>
          <a:p>
            <a:endParaRPr lang="en-GB" dirty="0">
              <a:latin typeface="Proxima Nova Black" panose="02000506030000020004" pitchFamily="50" charset="0"/>
            </a:endParaRPr>
          </a:p>
        </p:txBody>
      </p:sp>
      <p:sp>
        <p:nvSpPr>
          <p:cNvPr id="7" name="Text Placeholder 2">
            <a:extLst>
              <a:ext uri="{FF2B5EF4-FFF2-40B4-BE49-F238E27FC236}">
                <a16:creationId xmlns:a16="http://schemas.microsoft.com/office/drawing/2014/main" id="{36B16E0D-BFB1-8700-D86D-513C319174C9}"/>
              </a:ext>
            </a:extLst>
          </p:cNvPr>
          <p:cNvSpPr>
            <a:spLocks noGrp="1"/>
          </p:cNvSpPr>
          <p:nvPr>
            <p:ph type="body" sz="quarter" idx="14"/>
          </p:nvPr>
        </p:nvSpPr>
        <p:spPr>
          <a:xfrm>
            <a:off x="503999" y="1736202"/>
            <a:ext cx="10954937" cy="4089437"/>
          </a:xfrm>
        </p:spPr>
        <p:txBody>
          <a:bodyPr/>
          <a:lstStyle/>
          <a:p>
            <a:pPr marL="0" indent="0">
              <a:buNone/>
            </a:pPr>
            <a:r>
              <a:rPr lang="en-GB" sz="2400" dirty="0">
                <a:latin typeface="Proxima Nova Rg" panose="02000506030000020004" pitchFamily="50" charset="0"/>
              </a:rPr>
              <a:t>When a  </a:t>
            </a:r>
            <a:r>
              <a:rPr lang="en-GB" sz="2400" u="sng" dirty="0">
                <a:latin typeface="Proxima Nova Rg" panose="02000506030000020004" pitchFamily="50" charset="0"/>
              </a:rPr>
              <a:t>Major</a:t>
            </a:r>
            <a:r>
              <a:rPr lang="en-GB" sz="2400" dirty="0">
                <a:latin typeface="Proxima Nova Rg" panose="02000506030000020004" pitchFamily="50" charset="0"/>
              </a:rPr>
              <a:t> non-conformity has been observed which is in breach of the group HS&amp;E policy, such as:</a:t>
            </a:r>
          </a:p>
          <a:p>
            <a:pPr marL="0" indent="0">
              <a:buNone/>
            </a:pPr>
            <a:endParaRPr lang="en-GB" sz="2400" dirty="0">
              <a:latin typeface="Proxima Nova Rg" panose="02000506030000020004" pitchFamily="50" charset="0"/>
            </a:endParaRPr>
          </a:p>
          <a:p>
            <a:pPr>
              <a:buFont typeface="Wingdings" panose="05000000000000000000" pitchFamily="2" charset="2"/>
              <a:buChar char="v"/>
            </a:pPr>
            <a:r>
              <a:rPr lang="en-GB" sz="2400" dirty="0">
                <a:latin typeface="Proxima Nova Rg" panose="02000506030000020004" pitchFamily="50" charset="0"/>
              </a:rPr>
              <a:t> Evidence of a risk of serious imminent personal injury.</a:t>
            </a:r>
          </a:p>
          <a:p>
            <a:pPr>
              <a:buFont typeface="Wingdings" panose="05000000000000000000" pitchFamily="2" charset="2"/>
              <a:buChar char="v"/>
            </a:pPr>
            <a:r>
              <a:rPr lang="en-GB" sz="2400" dirty="0">
                <a:latin typeface="Proxima Nova Rg" panose="02000506030000020004" pitchFamily="50" charset="0"/>
              </a:rPr>
              <a:t>Evidence of a risk of imminent significant environmental incident.</a:t>
            </a:r>
          </a:p>
          <a:p>
            <a:pPr>
              <a:buFont typeface="Wingdings" panose="05000000000000000000" pitchFamily="2" charset="2"/>
              <a:buChar char="v"/>
            </a:pPr>
            <a:r>
              <a:rPr lang="en-GB" sz="2400" dirty="0">
                <a:latin typeface="Proxima Nova Rg" panose="02000506030000020004" pitchFamily="50" charset="0"/>
              </a:rPr>
              <a:t>Evidence that no supporting paperwork can be found or significantly out of date. </a:t>
            </a:r>
          </a:p>
          <a:p>
            <a:pPr marL="0" indent="0">
              <a:buNone/>
            </a:pPr>
            <a:endParaRPr lang="en-GB" sz="2400" dirty="0">
              <a:latin typeface="Proxima Nova Rg" panose="02000506030000020004" pitchFamily="50" charset="0"/>
            </a:endParaRPr>
          </a:p>
          <a:p>
            <a:pPr marL="0" indent="0">
              <a:buNone/>
            </a:pPr>
            <a:r>
              <a:rPr lang="en-GB" sz="2400" dirty="0">
                <a:latin typeface="Proxima Nova Rg" panose="02000506030000020004" pitchFamily="50" charset="0"/>
              </a:rPr>
              <a:t>If the HSE or Environmental Regulatory Authority observed the contravention they would issue a notice or commence a prosecution.</a:t>
            </a:r>
          </a:p>
          <a:p>
            <a:pPr>
              <a:buFont typeface="Wingdings" panose="05000000000000000000" pitchFamily="2" charset="2"/>
              <a:buChar char="v"/>
            </a:pPr>
            <a:endParaRPr lang="en-GB" sz="2800" dirty="0">
              <a:latin typeface="Proxima Nova Rg" panose="02000506030000020004" pitchFamily="50" charset="0"/>
            </a:endParaRPr>
          </a:p>
          <a:p>
            <a:pPr marL="0" indent="0">
              <a:buNone/>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a:p>
            <a:pPr marL="0" indent="0">
              <a:buNone/>
            </a:pPr>
            <a:endParaRPr lang="en-GB" sz="4000" dirty="0">
              <a:latin typeface="Proxima Nova Rg" panose="02000506030000020004" pitchFamily="50"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sp>
        <p:nvSpPr>
          <p:cNvPr id="11" name="Text Placeholder 2">
            <a:extLst>
              <a:ext uri="{FF2B5EF4-FFF2-40B4-BE49-F238E27FC236}">
                <a16:creationId xmlns:a16="http://schemas.microsoft.com/office/drawing/2014/main" id="{36B16E0D-BFB1-8700-D86D-513C319174C9}"/>
              </a:ext>
            </a:extLst>
          </p:cNvPr>
          <p:cNvSpPr txBox="1">
            <a:spLocks/>
          </p:cNvSpPr>
          <p:nvPr/>
        </p:nvSpPr>
        <p:spPr>
          <a:xfrm>
            <a:off x="628889" y="1114785"/>
            <a:ext cx="6507786" cy="3410030"/>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endParaRPr kumimoji="0" lang="en-GB" sz="4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endParaRPr kumimoji="0" lang="en-GB" sz="4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p:txBody>
      </p:sp>
      <p:sp>
        <p:nvSpPr>
          <p:cNvPr id="9" name="Text Placeholder 2">
            <a:extLst>
              <a:ext uri="{FF2B5EF4-FFF2-40B4-BE49-F238E27FC236}">
                <a16:creationId xmlns:a16="http://schemas.microsoft.com/office/drawing/2014/main" id="{36B16E0D-BFB1-8700-D86D-513C319174C9}"/>
              </a:ext>
            </a:extLst>
          </p:cNvPr>
          <p:cNvSpPr txBox="1">
            <a:spLocks/>
          </p:cNvSpPr>
          <p:nvPr/>
        </p:nvSpPr>
        <p:spPr>
          <a:xfrm>
            <a:off x="628889" y="2210601"/>
            <a:ext cx="11219122" cy="1218399"/>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endPar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endParaRPr kumimoji="0" lang="en-GB" sz="32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endPar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endPar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p:txBody>
      </p:sp>
    </p:spTree>
    <p:extLst>
      <p:ext uri="{BB962C8B-B14F-4D97-AF65-F5344CB8AC3E}">
        <p14:creationId xmlns:p14="http://schemas.microsoft.com/office/powerpoint/2010/main" val="94502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F5E73CC-69F5-AA9A-BD95-BA5E2CA0E5A8}"/>
              </a:ext>
            </a:extLst>
          </p:cNvPr>
          <p:cNvSpPr>
            <a:spLocks noGrp="1"/>
          </p:cNvSpPr>
          <p:nvPr>
            <p:ph type="title"/>
          </p:nvPr>
        </p:nvSpPr>
        <p:spPr>
          <a:xfrm>
            <a:off x="504000" y="496398"/>
            <a:ext cx="9045595" cy="432000"/>
          </a:xfrm>
        </p:spPr>
        <p:txBody>
          <a:bodyPr/>
          <a:lstStyle/>
          <a:p>
            <a:r>
              <a:rPr lang="en-GB" dirty="0">
                <a:latin typeface="Proxima Nova Black" panose="02000506030000020004" pitchFamily="50" charset="0"/>
              </a:rPr>
              <a:t>Zero Scores </a:t>
            </a:r>
          </a:p>
        </p:txBody>
      </p:sp>
      <p:sp>
        <p:nvSpPr>
          <p:cNvPr id="17" name="Text Placeholder 3">
            <a:extLst>
              <a:ext uri="{FF2B5EF4-FFF2-40B4-BE49-F238E27FC236}">
                <a16:creationId xmlns:a16="http://schemas.microsoft.com/office/drawing/2014/main" id="{4270B516-793B-53FF-0BE7-E2524CD91B45}"/>
              </a:ext>
            </a:extLst>
          </p:cNvPr>
          <p:cNvSpPr>
            <a:spLocks noGrp="1"/>
          </p:cNvSpPr>
          <p:nvPr>
            <p:ph type="body" sz="quarter" idx="16"/>
          </p:nvPr>
        </p:nvSpPr>
        <p:spPr>
          <a:xfrm>
            <a:off x="504000" y="1114785"/>
            <a:ext cx="9045595" cy="2586395"/>
          </a:xfrm>
        </p:spPr>
        <p:txBody>
          <a:bodyPr/>
          <a:lstStyle/>
          <a:p>
            <a:r>
              <a:rPr lang="en-GB" sz="2400" dirty="0">
                <a:latin typeface="Proxima Nova Black" panose="02000506030000020004" pitchFamily="50" charset="0"/>
              </a:rPr>
              <a:t>Why Zero Scores?</a:t>
            </a:r>
          </a:p>
          <a:p>
            <a:endParaRPr lang="en-GB" dirty="0">
              <a:latin typeface="Proxima Nova Black" panose="02000506030000020004" pitchFamily="50" charset="0"/>
            </a:endParaRPr>
          </a:p>
        </p:txBody>
      </p:sp>
      <p:sp>
        <p:nvSpPr>
          <p:cNvPr id="7" name="Text Placeholder 2">
            <a:extLst>
              <a:ext uri="{FF2B5EF4-FFF2-40B4-BE49-F238E27FC236}">
                <a16:creationId xmlns:a16="http://schemas.microsoft.com/office/drawing/2014/main" id="{36B16E0D-BFB1-8700-D86D-513C319174C9}"/>
              </a:ext>
            </a:extLst>
          </p:cNvPr>
          <p:cNvSpPr>
            <a:spLocks noGrp="1"/>
          </p:cNvSpPr>
          <p:nvPr>
            <p:ph type="body" sz="quarter" idx="14"/>
          </p:nvPr>
        </p:nvSpPr>
        <p:spPr>
          <a:xfrm>
            <a:off x="449378" y="1585731"/>
            <a:ext cx="11429499" cy="1064871"/>
          </a:xfrm>
        </p:spPr>
        <p:txBody>
          <a:bodyPr/>
          <a:lstStyle/>
          <a:p>
            <a:pPr>
              <a:buFont typeface="Wingdings" panose="05000000000000000000" pitchFamily="2" charset="2"/>
              <a:buChar char="v"/>
            </a:pPr>
            <a:r>
              <a:rPr lang="en-GB" sz="2400" dirty="0">
                <a:latin typeface="Proxima Nova Rg" panose="02000506030000020004" pitchFamily="50" charset="0"/>
              </a:rPr>
              <a:t>Zero scores are issued to make the Operating Business Senior Management and RC aware that one of their site has a serious non- conformance, that requires their attention.</a:t>
            </a:r>
          </a:p>
          <a:p>
            <a:pPr marL="0" indent="0">
              <a:buNone/>
            </a:pPr>
            <a:r>
              <a:rPr lang="en-GB" sz="2800" dirty="0">
                <a:solidFill>
                  <a:srgbClr val="EE775E"/>
                </a:solidFill>
                <a:latin typeface="Proxima Nova Rg" panose="02000506030000020004" pitchFamily="50" charset="0"/>
              </a:rPr>
              <a:t>What must be done?</a:t>
            </a:r>
          </a:p>
          <a:p>
            <a:pPr>
              <a:buFont typeface="Wingdings" panose="05000000000000000000" pitchFamily="2" charset="2"/>
              <a:buChar char="v"/>
            </a:pPr>
            <a:r>
              <a:rPr lang="en-GB" sz="2400" dirty="0">
                <a:latin typeface="Proxima Nova Rg" panose="02000506030000020004" pitchFamily="50" charset="0"/>
              </a:rPr>
              <a:t>Immediate action required to prevent any injury - Stop Task.</a:t>
            </a:r>
          </a:p>
          <a:p>
            <a:pPr>
              <a:buFont typeface="Wingdings" panose="05000000000000000000" pitchFamily="2" charset="2"/>
              <a:buChar char="v"/>
            </a:pPr>
            <a:r>
              <a:rPr lang="en-GB" sz="2400" dirty="0">
                <a:latin typeface="Proxima Nova Rg" panose="02000506030000020004" pitchFamily="50" charset="0"/>
              </a:rPr>
              <a:t>Investigation carried out/ sub-contractor meeting.</a:t>
            </a:r>
          </a:p>
          <a:p>
            <a:pPr>
              <a:buFont typeface="Wingdings" panose="05000000000000000000" pitchFamily="2" charset="2"/>
              <a:buChar char="v"/>
            </a:pPr>
            <a:r>
              <a:rPr lang="en-GB" sz="2400" dirty="0">
                <a:latin typeface="Proxima Nova Rg" panose="02000506030000020004" pitchFamily="50" charset="0"/>
              </a:rPr>
              <a:t>A review meeting MUST be carried out with senior management highlighting the  measures that have been put in place to prevent a re – occurrence.</a:t>
            </a:r>
          </a:p>
          <a:p>
            <a:pPr>
              <a:buFont typeface="Wingdings" panose="05000000000000000000" pitchFamily="2" charset="2"/>
              <a:buChar char="v"/>
            </a:pPr>
            <a:r>
              <a:rPr lang="en-GB" sz="2400" dirty="0">
                <a:latin typeface="Proxima Nova Rg" panose="02000506030000020004" pitchFamily="50" charset="0"/>
              </a:rPr>
              <a:t>Disciplinary action must be considered for our staff and sub-contractors.</a:t>
            </a:r>
          </a:p>
          <a:p>
            <a:pPr marL="0" indent="0">
              <a:buNone/>
            </a:pPr>
            <a:endParaRPr lang="en-GB" sz="2800" dirty="0">
              <a:latin typeface="Proxima Nova Rg" panose="02000506030000020004" pitchFamily="50" charset="0"/>
            </a:endParaRPr>
          </a:p>
          <a:p>
            <a:pPr marL="0" indent="0">
              <a:buNone/>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a:p>
            <a:pPr marL="0" indent="0">
              <a:buNone/>
            </a:pPr>
            <a:endParaRPr lang="en-GB" sz="4000" dirty="0">
              <a:latin typeface="Proxima Nova Rg" panose="02000506030000020004" pitchFamily="50"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sp>
        <p:nvSpPr>
          <p:cNvPr id="11" name="Text Placeholder 2">
            <a:extLst>
              <a:ext uri="{FF2B5EF4-FFF2-40B4-BE49-F238E27FC236}">
                <a16:creationId xmlns:a16="http://schemas.microsoft.com/office/drawing/2014/main" id="{36B16E0D-BFB1-8700-D86D-513C319174C9}"/>
              </a:ext>
            </a:extLst>
          </p:cNvPr>
          <p:cNvSpPr txBox="1">
            <a:spLocks/>
          </p:cNvSpPr>
          <p:nvPr/>
        </p:nvSpPr>
        <p:spPr>
          <a:xfrm>
            <a:off x="628889" y="1114785"/>
            <a:ext cx="6507786" cy="3410030"/>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endParaRPr kumimoji="0" lang="en-GB" sz="4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endParaRPr kumimoji="0" lang="en-GB" sz="4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p:txBody>
      </p:sp>
      <p:sp>
        <p:nvSpPr>
          <p:cNvPr id="9" name="Text Placeholder 2">
            <a:extLst>
              <a:ext uri="{FF2B5EF4-FFF2-40B4-BE49-F238E27FC236}">
                <a16:creationId xmlns:a16="http://schemas.microsoft.com/office/drawing/2014/main" id="{36B16E0D-BFB1-8700-D86D-513C319174C9}"/>
              </a:ext>
            </a:extLst>
          </p:cNvPr>
          <p:cNvSpPr txBox="1">
            <a:spLocks/>
          </p:cNvSpPr>
          <p:nvPr/>
        </p:nvSpPr>
        <p:spPr>
          <a:xfrm>
            <a:off x="628889" y="2210601"/>
            <a:ext cx="11219122" cy="1218399"/>
          </a:xfrm>
          <a:prstGeom prst="rect">
            <a:avLst/>
          </a:prstGeom>
        </p:spPr>
        <p:txBody>
          <a:bodyPr vert="horz" lIns="36000" tIns="45720" rIns="91440" bIns="45720" rtlCol="0">
            <a:noAutofit/>
          </a:bodyPr>
          <a:lstStyle>
            <a:lvl1pPr marL="144000" indent="-144000" algn="l" defTabSz="914400" rtl="0" eaLnBrk="1" latinLnBrk="0" hangingPunct="1">
              <a:lnSpc>
                <a:spcPct val="90000"/>
              </a:lnSpc>
              <a:spcBef>
                <a:spcPts val="900"/>
              </a:spcBef>
              <a:buClr>
                <a:schemeClr val="accent2"/>
              </a:buClr>
              <a:buFont typeface="Wingdings" panose="05000000000000000000" pitchFamily="2" charset="2"/>
              <a:buChar char="§"/>
              <a:defRPr sz="1400" kern="1200">
                <a:solidFill>
                  <a:schemeClr val="tx2"/>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endPar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endParaRPr kumimoji="0" lang="en-GB" sz="32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endPar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endPar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p:txBody>
      </p:sp>
    </p:spTree>
    <p:extLst>
      <p:ext uri="{BB962C8B-B14F-4D97-AF65-F5344CB8AC3E}">
        <p14:creationId xmlns:p14="http://schemas.microsoft.com/office/powerpoint/2010/main" val="362058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613262" y="1543809"/>
            <a:ext cx="7998188" cy="3886200"/>
          </a:xfrm>
        </p:spPr>
        <p:txBody>
          <a:bodyPr>
            <a:normAutofit/>
          </a:bodyPr>
          <a:lstStyle/>
          <a:p>
            <a:pPr lvl="0">
              <a:lnSpc>
                <a:spcPct val="100000"/>
              </a:lnSpc>
              <a:spcBef>
                <a:spcPts val="0"/>
              </a:spcBef>
              <a:buSzPct val="160000"/>
            </a:pPr>
            <a:endParaRPr lang="en-GB" altLang="en-US" sz="1800" b="1" dirty="0">
              <a:solidFill>
                <a:srgbClr val="00484A"/>
              </a:solidFill>
              <a:latin typeface="Arial" panose="020B0604020202020204" pitchFamily="34" charset="0"/>
              <a:cs typeface="Arial" panose="020B0604020202020204" pitchFamily="34" charset="0"/>
            </a:endParaRPr>
          </a:p>
          <a:p>
            <a:pPr lvl="0">
              <a:lnSpc>
                <a:spcPct val="100000"/>
              </a:lnSpc>
              <a:spcBef>
                <a:spcPts val="0"/>
              </a:spcBef>
              <a:buSzPct val="160000"/>
            </a:pPr>
            <a:endParaRPr lang="en-GB" altLang="en-US" sz="1800" b="1" dirty="0">
              <a:solidFill>
                <a:srgbClr val="00484A"/>
              </a:solidFill>
              <a:latin typeface="Arial" panose="020B0604020202020204" pitchFamily="34" charset="0"/>
              <a:cs typeface="Arial" panose="020B0604020202020204" pitchFamily="34" charset="0"/>
            </a:endParaRPr>
          </a:p>
          <a:p>
            <a:pPr lvl="0">
              <a:lnSpc>
                <a:spcPct val="100000"/>
              </a:lnSpc>
              <a:spcBef>
                <a:spcPts val="0"/>
              </a:spcBef>
              <a:buSzPct val="160000"/>
            </a:pPr>
            <a:endParaRPr lang="en-GB" altLang="en-US" sz="1800" b="1" dirty="0">
              <a:solidFill>
                <a:srgbClr val="FF0000"/>
              </a:solidFill>
              <a:latin typeface="Arial" panose="020B0604020202020204" pitchFamily="34" charset="0"/>
              <a:cs typeface="Arial" panose="020B0604020202020204" pitchFamily="34" charset="0"/>
            </a:endParaRPr>
          </a:p>
          <a:p>
            <a:pPr lvl="0">
              <a:lnSpc>
                <a:spcPct val="100000"/>
              </a:lnSpc>
              <a:spcBef>
                <a:spcPts val="0"/>
              </a:spcBef>
              <a:buSzPct val="160000"/>
            </a:pPr>
            <a:endParaRPr lang="en-GB" altLang="en-US" sz="1800" b="1" dirty="0">
              <a:solidFill>
                <a:srgbClr val="00484A"/>
              </a:solidFill>
              <a:latin typeface="Arial" panose="020B0604020202020204" pitchFamily="34" charset="0"/>
              <a:cs typeface="Arial" panose="020B0604020202020204" pitchFamily="34" charset="0"/>
            </a:endParaRPr>
          </a:p>
          <a:p>
            <a:endParaRPr lang="en-GB" dirty="0"/>
          </a:p>
        </p:txBody>
      </p:sp>
      <p:sp>
        <p:nvSpPr>
          <p:cNvPr id="5" name="Title 1">
            <a:extLst>
              <a:ext uri="{FF2B5EF4-FFF2-40B4-BE49-F238E27FC236}">
                <a16:creationId xmlns:a16="http://schemas.microsoft.com/office/drawing/2014/main" id="{66517E21-AF5D-2141-BECE-4CEA0470D76F}"/>
              </a:ext>
            </a:extLst>
          </p:cNvPr>
          <p:cNvSpPr txBox="1">
            <a:spLocks/>
          </p:cNvSpPr>
          <p:nvPr/>
        </p:nvSpPr>
        <p:spPr>
          <a:xfrm>
            <a:off x="2202837" y="2165814"/>
            <a:ext cx="7589080" cy="1321095"/>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Futura PT Heavy" panose="020B0602020204020303" pitchFamily="34" charset="77"/>
                <a:ea typeface="+mj-ea"/>
                <a:cs typeface="Futura PT Heavy" panose="020B0602020204020303" pitchFamily="34" charset="77"/>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GB" sz="8800" b="1" i="0" u="none" strike="noStrike" kern="1200" cap="none" spc="0" normalizeH="0" baseline="0" noProof="0" dirty="0">
                <a:ln>
                  <a:noFill/>
                </a:ln>
                <a:solidFill>
                  <a:srgbClr val="007961"/>
                </a:solidFill>
                <a:effectLst/>
                <a:uLnTx/>
                <a:uFillTx/>
                <a:latin typeface="Proxima Nova Black" panose="02000506030000020004" pitchFamily="50" charset="0"/>
                <a:ea typeface="+mj-ea"/>
                <a:cs typeface="Arial" panose="020B0604020202020204" pitchFamily="34" charset="0"/>
              </a:rPr>
              <a:t>Thank you</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GB" sz="8800" b="1" i="0" u="none" strike="noStrike" kern="1200" cap="none" spc="0" normalizeH="0" baseline="0" noProof="0" dirty="0">
                <a:ln>
                  <a:noFill/>
                </a:ln>
                <a:solidFill>
                  <a:srgbClr val="007961"/>
                </a:solidFill>
                <a:effectLst/>
                <a:uLnTx/>
                <a:uFillTx/>
                <a:latin typeface="Proxima Nova Black" panose="02000506030000020004" pitchFamily="50" charset="0"/>
                <a:ea typeface="+mj-ea"/>
                <a:cs typeface="Arial" panose="020B0604020202020204" pitchFamily="34" charset="0"/>
              </a:rPr>
              <a:t>Questions?</a:t>
            </a:r>
          </a:p>
        </p:txBody>
      </p:sp>
    </p:spTree>
    <p:extLst>
      <p:ext uri="{BB962C8B-B14F-4D97-AF65-F5344CB8AC3E}">
        <p14:creationId xmlns:p14="http://schemas.microsoft.com/office/powerpoint/2010/main" val="9430884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3251B-D0E4-F0AC-D04E-54C9C81CCD71}"/>
              </a:ext>
            </a:extLst>
          </p:cNvPr>
          <p:cNvSpPr>
            <a:spLocks noGrp="1"/>
          </p:cNvSpPr>
          <p:nvPr>
            <p:ph type="title"/>
          </p:nvPr>
        </p:nvSpPr>
        <p:spPr/>
        <p:txBody>
          <a:bodyPr/>
          <a:lstStyle/>
          <a:p>
            <a:r>
              <a:rPr lang="en-GB" dirty="0"/>
              <a:t>Building Safety</a:t>
            </a:r>
          </a:p>
        </p:txBody>
      </p:sp>
      <p:sp>
        <p:nvSpPr>
          <p:cNvPr id="13" name="Text Placeholder 5">
            <a:extLst>
              <a:ext uri="{FF2B5EF4-FFF2-40B4-BE49-F238E27FC236}">
                <a16:creationId xmlns:a16="http://schemas.microsoft.com/office/drawing/2014/main" id="{D86F6BA2-CA23-BBCD-B529-EAEE615DFE39}"/>
              </a:ext>
            </a:extLst>
          </p:cNvPr>
          <p:cNvSpPr>
            <a:spLocks noGrp="1"/>
          </p:cNvSpPr>
          <p:nvPr>
            <p:ph type="body" sz="quarter" idx="17"/>
          </p:nvPr>
        </p:nvSpPr>
        <p:spPr>
          <a:xfrm>
            <a:off x="616640" y="3986735"/>
            <a:ext cx="4860000" cy="45719"/>
          </a:xfrm>
        </p:spPr>
        <p:txBody>
          <a:bodyPr/>
          <a:lstStyle/>
          <a:p>
            <a:endParaRPr lang="en-GB" dirty="0">
              <a:latin typeface="Proxima Nova Rg" panose="02000506030000020004" pitchFamily="50" charset="0"/>
            </a:endParaRPr>
          </a:p>
        </p:txBody>
      </p:sp>
      <p:sp>
        <p:nvSpPr>
          <p:cNvPr id="10" name="TextBox 9">
            <a:extLst>
              <a:ext uri="{FF2B5EF4-FFF2-40B4-BE49-F238E27FC236}">
                <a16:creationId xmlns:a16="http://schemas.microsoft.com/office/drawing/2014/main" id="{680A2F31-3E67-5803-9A30-E61B5033E7FC}"/>
              </a:ext>
            </a:extLst>
          </p:cNvPr>
          <p:cNvSpPr txBox="1"/>
          <p:nvPr/>
        </p:nvSpPr>
        <p:spPr>
          <a:xfrm>
            <a:off x="5366713" y="5595938"/>
            <a:ext cx="4025742" cy="419538"/>
          </a:xfrm>
          <a:prstGeom prst="rect">
            <a:avLst/>
          </a:prstGeom>
          <a:noFill/>
        </p:spPr>
        <p:txBody>
          <a:bodyPr wrap="square" rtlCol="0">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F795F"/>
                </a:solidFill>
                <a:effectLst/>
                <a:uLnTx/>
                <a:uFillTx/>
                <a:latin typeface="Arial Nova" panose="020B0504020202020204" pitchFamily="34" charset="0"/>
                <a:ea typeface="+mn-ea"/>
                <a:cs typeface="+mn-cs"/>
              </a:rPr>
              <a:t>Date</a:t>
            </a:r>
          </a:p>
        </p:txBody>
      </p:sp>
      <p:sp>
        <p:nvSpPr>
          <p:cNvPr id="7" name="Text Placeholder 2">
            <a:extLst>
              <a:ext uri="{FF2B5EF4-FFF2-40B4-BE49-F238E27FC236}">
                <a16:creationId xmlns:a16="http://schemas.microsoft.com/office/drawing/2014/main" id="{BD5DAEB2-614E-69E3-386A-8653CE1A4F3D}"/>
              </a:ext>
            </a:extLst>
          </p:cNvPr>
          <p:cNvSpPr txBox="1">
            <a:spLocks/>
          </p:cNvSpPr>
          <p:nvPr/>
        </p:nvSpPr>
        <p:spPr>
          <a:xfrm>
            <a:off x="503998" y="5294619"/>
            <a:ext cx="5592001" cy="3993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900"/>
              </a:spcBef>
              <a:buClr>
                <a:schemeClr val="accent2"/>
              </a:buClr>
              <a:buFont typeface="Wingdings" panose="05000000000000000000" pitchFamily="2" charset="2"/>
              <a:buNone/>
              <a:defRPr sz="2400" b="1" kern="1200">
                <a:solidFill>
                  <a:schemeClr val="accent3"/>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800" kern="1200">
                <a:solidFill>
                  <a:schemeClr val="accent3"/>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800" kern="1200">
                <a:solidFill>
                  <a:schemeClr val="accent3"/>
                </a:solidFill>
                <a:latin typeface="+mn-lt"/>
                <a:ea typeface="+mn-ea"/>
                <a:cs typeface="+mn-cs"/>
              </a:defRPr>
            </a:lvl3pPr>
            <a:lvl4pPr marL="144000" indent="-144000" algn="l" defTabSz="914400" rtl="0" eaLnBrk="1" latinLnBrk="0" hangingPunct="1">
              <a:lnSpc>
                <a:spcPct val="90000"/>
              </a:lnSpc>
              <a:spcBef>
                <a:spcPts val="900"/>
              </a:spcBef>
              <a:buClr>
                <a:schemeClr val="accent3"/>
              </a:buClr>
              <a:buFont typeface="Wingdings" panose="05000000000000000000" pitchFamily="2" charset="2"/>
              <a:buChar char="§"/>
              <a:defRPr sz="1800" kern="1200">
                <a:solidFill>
                  <a:schemeClr val="accent3"/>
                </a:solidFill>
                <a:latin typeface="+mn-lt"/>
                <a:ea typeface="+mn-ea"/>
                <a:cs typeface="+mn-cs"/>
              </a:defRPr>
            </a:lvl4pPr>
            <a:lvl5pPr marL="144000" indent="-144000" algn="l" defTabSz="914400" rtl="0" eaLnBrk="1" latinLnBrk="0" hangingPunct="1">
              <a:lnSpc>
                <a:spcPct val="90000"/>
              </a:lnSpc>
              <a:spcBef>
                <a:spcPts val="900"/>
              </a:spcBef>
              <a:buClr>
                <a:schemeClr val="accent4"/>
              </a:buClr>
              <a:buFont typeface="Wingdings" panose="05000000000000000000" pitchFamily="2" charset="2"/>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r>
              <a:rPr kumimoji="0" lang="en-GB" sz="2400" b="1" i="0" u="none" strike="noStrike" kern="1200" cap="none" spc="0" normalizeH="0" baseline="0" noProof="0" dirty="0">
                <a:ln>
                  <a:noFill/>
                </a:ln>
                <a:solidFill>
                  <a:srgbClr val="EE775E"/>
                </a:solidFill>
                <a:effectLst/>
                <a:uLnTx/>
                <a:uFillTx/>
                <a:latin typeface="Proxima Nova Black" panose="02000506030000020004" pitchFamily="50" charset="0"/>
                <a:ea typeface="+mn-ea"/>
                <a:cs typeface="+mn-cs"/>
              </a:rPr>
              <a:t>Tom Weller</a:t>
            </a:r>
          </a:p>
        </p:txBody>
      </p:sp>
      <p:sp>
        <p:nvSpPr>
          <p:cNvPr id="8" name="Text Placeholder 5">
            <a:extLst>
              <a:ext uri="{FF2B5EF4-FFF2-40B4-BE49-F238E27FC236}">
                <a16:creationId xmlns:a16="http://schemas.microsoft.com/office/drawing/2014/main" id="{E77C5998-F374-CC3D-A3D8-053E6EAB9F25}"/>
              </a:ext>
            </a:extLst>
          </p:cNvPr>
          <p:cNvSpPr txBox="1">
            <a:spLocks/>
          </p:cNvSpPr>
          <p:nvPr/>
        </p:nvSpPr>
        <p:spPr>
          <a:xfrm>
            <a:off x="503997" y="6101341"/>
            <a:ext cx="5592001" cy="3993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900"/>
              </a:spcBef>
              <a:buClr>
                <a:schemeClr val="accent2"/>
              </a:buClr>
              <a:buFont typeface="Wingdings" panose="05000000000000000000" pitchFamily="2" charset="2"/>
              <a:buNone/>
              <a:defRPr sz="1600" b="1" kern="1200">
                <a:solidFill>
                  <a:schemeClr val="bg1"/>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800" kern="1200">
                <a:solidFill>
                  <a:schemeClr val="accent3"/>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800" kern="1200">
                <a:solidFill>
                  <a:schemeClr val="accent3"/>
                </a:solidFill>
                <a:latin typeface="+mn-lt"/>
                <a:ea typeface="+mn-ea"/>
                <a:cs typeface="+mn-cs"/>
              </a:defRPr>
            </a:lvl3pPr>
            <a:lvl4pPr marL="144000" indent="-144000" algn="l" defTabSz="914400" rtl="0" eaLnBrk="1" latinLnBrk="0" hangingPunct="1">
              <a:lnSpc>
                <a:spcPct val="90000"/>
              </a:lnSpc>
              <a:spcBef>
                <a:spcPts val="900"/>
              </a:spcBef>
              <a:buClr>
                <a:schemeClr val="accent3"/>
              </a:buClr>
              <a:buFont typeface="Wingdings" panose="05000000000000000000" pitchFamily="2" charset="2"/>
              <a:buChar char="§"/>
              <a:defRPr sz="1800" kern="1200">
                <a:solidFill>
                  <a:schemeClr val="accent3"/>
                </a:solidFill>
                <a:latin typeface="+mn-lt"/>
                <a:ea typeface="+mn-ea"/>
                <a:cs typeface="+mn-cs"/>
              </a:defRPr>
            </a:lvl4pPr>
            <a:lvl5pPr marL="144000" indent="-144000" algn="l" defTabSz="914400" rtl="0" eaLnBrk="1" latinLnBrk="0" hangingPunct="1">
              <a:lnSpc>
                <a:spcPct val="90000"/>
              </a:lnSpc>
              <a:spcBef>
                <a:spcPts val="900"/>
              </a:spcBef>
              <a:buClr>
                <a:schemeClr val="accent4"/>
              </a:buClr>
              <a:buFont typeface="Wingdings" panose="05000000000000000000" pitchFamily="2" charset="2"/>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r>
              <a:rPr kumimoji="0" lang="en-GB" sz="1600" b="1" i="0" u="none" strike="noStrike" kern="1200" cap="none" spc="0" normalizeH="0" baseline="0" noProof="0" dirty="0">
                <a:ln>
                  <a:noFill/>
                </a:ln>
                <a:solidFill>
                  <a:prstClr val="white"/>
                </a:solidFill>
                <a:effectLst/>
                <a:uLnTx/>
                <a:uFillTx/>
                <a:latin typeface="Proxima Nova Black" panose="02000506030000020004" pitchFamily="50" charset="0"/>
                <a:ea typeface="+mn-ea"/>
                <a:cs typeface="+mn-cs"/>
              </a:rPr>
              <a:t>October/November 2023</a:t>
            </a:r>
          </a:p>
        </p:txBody>
      </p:sp>
      <p:sp>
        <p:nvSpPr>
          <p:cNvPr id="9" name="Text Placeholder 2">
            <a:extLst>
              <a:ext uri="{FF2B5EF4-FFF2-40B4-BE49-F238E27FC236}">
                <a16:creationId xmlns:a16="http://schemas.microsoft.com/office/drawing/2014/main" id="{DCAA4ED7-8F69-1B4F-D53E-28C1409FC101}"/>
              </a:ext>
            </a:extLst>
          </p:cNvPr>
          <p:cNvSpPr txBox="1">
            <a:spLocks/>
          </p:cNvSpPr>
          <p:nvPr/>
        </p:nvSpPr>
        <p:spPr>
          <a:xfrm>
            <a:off x="503998" y="5681803"/>
            <a:ext cx="5592001" cy="3993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900"/>
              </a:spcBef>
              <a:buClr>
                <a:schemeClr val="accent2"/>
              </a:buClr>
              <a:buFont typeface="Wingdings" panose="05000000000000000000" pitchFamily="2" charset="2"/>
              <a:buNone/>
              <a:defRPr sz="2400" b="1" kern="1200">
                <a:solidFill>
                  <a:schemeClr val="accent3"/>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800" kern="1200">
                <a:solidFill>
                  <a:schemeClr val="accent3"/>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800" kern="1200">
                <a:solidFill>
                  <a:schemeClr val="accent3"/>
                </a:solidFill>
                <a:latin typeface="+mn-lt"/>
                <a:ea typeface="+mn-ea"/>
                <a:cs typeface="+mn-cs"/>
              </a:defRPr>
            </a:lvl3pPr>
            <a:lvl4pPr marL="144000" indent="-144000" algn="l" defTabSz="914400" rtl="0" eaLnBrk="1" latinLnBrk="0" hangingPunct="1">
              <a:lnSpc>
                <a:spcPct val="90000"/>
              </a:lnSpc>
              <a:spcBef>
                <a:spcPts val="900"/>
              </a:spcBef>
              <a:buClr>
                <a:schemeClr val="accent3"/>
              </a:buClr>
              <a:buFont typeface="Wingdings" panose="05000000000000000000" pitchFamily="2" charset="2"/>
              <a:buChar char="§"/>
              <a:defRPr sz="1800" kern="1200">
                <a:solidFill>
                  <a:schemeClr val="accent3"/>
                </a:solidFill>
                <a:latin typeface="+mn-lt"/>
                <a:ea typeface="+mn-ea"/>
                <a:cs typeface="+mn-cs"/>
              </a:defRPr>
            </a:lvl4pPr>
            <a:lvl5pPr marL="144000" indent="-144000" algn="l" defTabSz="914400" rtl="0" eaLnBrk="1" latinLnBrk="0" hangingPunct="1">
              <a:lnSpc>
                <a:spcPct val="90000"/>
              </a:lnSpc>
              <a:spcBef>
                <a:spcPts val="900"/>
              </a:spcBef>
              <a:buClr>
                <a:schemeClr val="accent4"/>
              </a:buClr>
              <a:buFont typeface="Wingdings" panose="05000000000000000000" pitchFamily="2" charset="2"/>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None/>
              <a:tabLst/>
              <a:defRPr/>
            </a:pPr>
            <a:r>
              <a:rPr kumimoji="0" lang="en-GB" sz="2000" b="1" i="0" u="none" strike="noStrike" kern="1200" cap="none" spc="0" normalizeH="0" baseline="0" noProof="0" dirty="0">
                <a:ln>
                  <a:noFill/>
                </a:ln>
                <a:solidFill>
                  <a:srgbClr val="EE775E"/>
                </a:solidFill>
                <a:effectLst/>
                <a:uLnTx/>
                <a:uFillTx/>
                <a:latin typeface="Proxima Nova Black" panose="02000506030000020004" pitchFamily="50" charset="0"/>
                <a:ea typeface="+mn-ea"/>
                <a:cs typeface="+mn-cs"/>
              </a:rPr>
              <a:t>Group Building Safety Manager</a:t>
            </a:r>
          </a:p>
        </p:txBody>
      </p:sp>
      <p:sp>
        <p:nvSpPr>
          <p:cNvPr id="14" name="Title 1">
            <a:extLst>
              <a:ext uri="{FF2B5EF4-FFF2-40B4-BE49-F238E27FC236}">
                <a16:creationId xmlns:a16="http://schemas.microsoft.com/office/drawing/2014/main" id="{C9289844-D1F3-6F0C-3056-E7A8BBC52DAB}"/>
              </a:ext>
            </a:extLst>
          </p:cNvPr>
          <p:cNvSpPr txBox="1">
            <a:spLocks/>
          </p:cNvSpPr>
          <p:nvPr/>
        </p:nvSpPr>
        <p:spPr>
          <a:xfrm>
            <a:off x="503998" y="4165744"/>
            <a:ext cx="5592000" cy="432000"/>
          </a:xfrm>
          <a:prstGeom prst="rect">
            <a:avLst/>
          </a:prstGeom>
        </p:spPr>
        <p:txBody>
          <a:bodyPr vert="horz" lIns="72000" tIns="45720" rIns="91440" bIns="45720" rtlCol="0" anchor="b" anchorCtr="0">
            <a:noAutofit/>
          </a:bodyPr>
          <a:lstStyle>
            <a:lvl1pPr algn="l" defTabSz="914400" rtl="0" eaLnBrk="1" latinLnBrk="0" hangingPunct="1">
              <a:lnSpc>
                <a:spcPct val="8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Nova"/>
                <a:ea typeface="+mj-ea"/>
                <a:cs typeface="+mj-cs"/>
              </a:rPr>
              <a:t>An Overview</a:t>
            </a:r>
          </a:p>
        </p:txBody>
      </p:sp>
      <p:pic>
        <p:nvPicPr>
          <p:cNvPr id="3" name="Picture 2">
            <a:extLst>
              <a:ext uri="{FF2B5EF4-FFF2-40B4-BE49-F238E27FC236}">
                <a16:creationId xmlns:a16="http://schemas.microsoft.com/office/drawing/2014/main" id="{01637021-9B9A-7081-144B-6FE08F3B69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50967" y="181926"/>
            <a:ext cx="2716478" cy="1321196"/>
          </a:xfrm>
          <a:prstGeom prst="rect">
            <a:avLst/>
          </a:prstGeom>
        </p:spPr>
      </p:pic>
    </p:spTree>
    <p:extLst>
      <p:ext uri="{BB962C8B-B14F-4D97-AF65-F5344CB8AC3E}">
        <p14:creationId xmlns:p14="http://schemas.microsoft.com/office/powerpoint/2010/main" val="13845166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FD630-E727-2E2D-B1D4-80384AC58B2C}"/>
              </a:ext>
            </a:extLst>
          </p:cNvPr>
          <p:cNvSpPr>
            <a:spLocks noGrp="1"/>
          </p:cNvSpPr>
          <p:nvPr>
            <p:ph type="title"/>
          </p:nvPr>
        </p:nvSpPr>
        <p:spPr>
          <a:xfrm>
            <a:off x="431075" y="610776"/>
            <a:ext cx="3887360" cy="432000"/>
          </a:xfrm>
        </p:spPr>
        <p:txBody>
          <a:bodyPr/>
          <a:lstStyle/>
          <a:p>
            <a:r>
              <a:rPr lang="en-GB" b="0" dirty="0">
                <a:latin typeface="Proxima Nova Black" panose="02000506030000020004" pitchFamily="50" charset="0"/>
              </a:rPr>
              <a:t>CONTENTS</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075" y="5961142"/>
            <a:ext cx="3887360" cy="674889"/>
          </a:xfrm>
          <a:prstGeom prst="rect">
            <a:avLst/>
          </a:prstGeom>
        </p:spPr>
      </p:pic>
      <p:sp>
        <p:nvSpPr>
          <p:cNvPr id="10" name="TextBox 9"/>
          <p:cNvSpPr txBox="1"/>
          <p:nvPr/>
        </p:nvSpPr>
        <p:spPr>
          <a:xfrm>
            <a:off x="1685232" y="1518918"/>
            <a:ext cx="5032835" cy="3572516"/>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900"/>
              </a:spcBef>
              <a:spcAft>
                <a:spcPts val="0"/>
              </a:spcAft>
              <a:buClr>
                <a:srgbClr val="3AB28B"/>
              </a:buClr>
              <a:buSzTx/>
              <a:buFont typeface="+mj-lt"/>
              <a:buAutoNum type="arabicPeriod"/>
              <a:tabLst/>
              <a:defRPr/>
            </a:pPr>
            <a:r>
              <a:rPr kumimoji="0" lang="en-GB" sz="2800" b="0" i="0" u="none" strike="noStrike" kern="1200" cap="none" spc="0" normalizeH="0" baseline="0" noProof="0" dirty="0">
                <a:ln>
                  <a:noFill/>
                </a:ln>
                <a:solidFill>
                  <a:srgbClr val="007961"/>
                </a:solidFill>
                <a:effectLst/>
                <a:uLnTx/>
                <a:uFillTx/>
                <a:latin typeface="Proxima Nova Rg" panose="02000506030000020004" pitchFamily="50" charset="0"/>
                <a:ea typeface="+mn-ea"/>
                <a:cs typeface="+mn-cs"/>
              </a:rPr>
              <a:t>What is building safety?</a:t>
            </a:r>
          </a:p>
          <a:p>
            <a:pPr marL="342900" marR="0" lvl="0" indent="-342900" algn="l" defTabSz="914400" rtl="0" eaLnBrk="1" fontAlgn="auto" latinLnBrk="0" hangingPunct="1">
              <a:lnSpc>
                <a:spcPct val="90000"/>
              </a:lnSpc>
              <a:spcBef>
                <a:spcPts val="900"/>
              </a:spcBef>
              <a:spcAft>
                <a:spcPts val="0"/>
              </a:spcAft>
              <a:buClr>
                <a:srgbClr val="3AB28B"/>
              </a:buClr>
              <a:buSzTx/>
              <a:buFont typeface="+mj-lt"/>
              <a:buAutoNum type="arabicPeriod"/>
              <a:tabLst/>
              <a:defRPr/>
            </a:pPr>
            <a:endParaRPr kumimoji="0" lang="en-GB" sz="1100" b="0" i="0" u="none" strike="noStrike" kern="1200" cap="none" spc="0" normalizeH="0" baseline="0" noProof="0" dirty="0">
              <a:ln>
                <a:noFill/>
              </a:ln>
              <a:solidFill>
                <a:srgbClr val="007961"/>
              </a:solidFill>
              <a:effectLst/>
              <a:uLnTx/>
              <a:uFillTx/>
              <a:latin typeface="Proxima Nova Rg" panose="02000506030000020004" pitchFamily="50" charset="0"/>
              <a:ea typeface="+mn-ea"/>
              <a:cs typeface="+mn-cs"/>
            </a:endParaRPr>
          </a:p>
          <a:p>
            <a:pPr marL="457200" marR="0" lvl="0" indent="-457200" algn="l" defTabSz="914400" rtl="0" eaLnBrk="1" fontAlgn="auto" latinLnBrk="0" hangingPunct="1">
              <a:lnSpc>
                <a:spcPct val="90000"/>
              </a:lnSpc>
              <a:spcBef>
                <a:spcPts val="900"/>
              </a:spcBef>
              <a:spcAft>
                <a:spcPts val="0"/>
              </a:spcAft>
              <a:buClr>
                <a:srgbClr val="3AB28B"/>
              </a:buClr>
              <a:buSzTx/>
              <a:buFont typeface="+mj-lt"/>
              <a:buAutoNum type="arabicPeriod"/>
              <a:tabLst/>
              <a:defRPr/>
            </a:pPr>
            <a:r>
              <a:rPr kumimoji="0" lang="en-GB" sz="2800" b="0" i="0" u="none" strike="noStrike" kern="1200" cap="none" spc="0" normalizeH="0" baseline="0" noProof="0" dirty="0">
                <a:ln>
                  <a:noFill/>
                </a:ln>
                <a:solidFill>
                  <a:srgbClr val="007961"/>
                </a:solidFill>
                <a:effectLst/>
                <a:uLnTx/>
                <a:uFillTx/>
                <a:latin typeface="Proxima Nova Rg" panose="02000506030000020004" pitchFamily="50" charset="0"/>
                <a:ea typeface="+mn-ea"/>
                <a:cs typeface="+mn-cs"/>
              </a:rPr>
              <a:t>Why this focus?</a:t>
            </a:r>
          </a:p>
          <a:p>
            <a:pPr marL="342900" marR="0" lvl="0" indent="-342900" algn="l" defTabSz="914400" rtl="0" eaLnBrk="1" fontAlgn="auto" latinLnBrk="0" hangingPunct="1">
              <a:lnSpc>
                <a:spcPct val="90000"/>
              </a:lnSpc>
              <a:spcBef>
                <a:spcPts val="900"/>
              </a:spcBef>
              <a:spcAft>
                <a:spcPts val="0"/>
              </a:spcAft>
              <a:buClr>
                <a:srgbClr val="3AB28B"/>
              </a:buClr>
              <a:buSzTx/>
              <a:buFont typeface="+mj-lt"/>
              <a:buAutoNum type="arabicPeriod"/>
              <a:tabLst/>
              <a:defRPr/>
            </a:pPr>
            <a:endParaRPr kumimoji="0" lang="en-GB" sz="1100" b="0" i="0" u="none" strike="noStrike" kern="1200" cap="none" spc="0" normalizeH="0" baseline="0" noProof="0" dirty="0">
              <a:ln>
                <a:noFill/>
              </a:ln>
              <a:solidFill>
                <a:srgbClr val="007961"/>
              </a:solidFill>
              <a:effectLst/>
              <a:uLnTx/>
              <a:uFillTx/>
              <a:latin typeface="Proxima Nova Rg" panose="02000506030000020004" pitchFamily="50" charset="0"/>
              <a:ea typeface="+mn-ea"/>
              <a:cs typeface="+mn-cs"/>
            </a:endParaRPr>
          </a:p>
          <a:p>
            <a:pPr marL="457200" marR="0" lvl="0" indent="-457200" algn="l" defTabSz="914400" rtl="0" eaLnBrk="1" fontAlgn="auto" latinLnBrk="0" hangingPunct="1">
              <a:lnSpc>
                <a:spcPct val="90000"/>
              </a:lnSpc>
              <a:spcBef>
                <a:spcPts val="900"/>
              </a:spcBef>
              <a:spcAft>
                <a:spcPts val="0"/>
              </a:spcAft>
              <a:buClr>
                <a:srgbClr val="3AB28B"/>
              </a:buClr>
              <a:buSzTx/>
              <a:buFont typeface="+mj-lt"/>
              <a:buAutoNum type="arabicPeriod"/>
              <a:tabLst/>
              <a:defRPr/>
            </a:pPr>
            <a:r>
              <a:rPr kumimoji="0" lang="en-GB" sz="2800" b="0" i="0" u="none" strike="noStrike" kern="1200" cap="none" spc="0" normalizeH="0" baseline="0" noProof="0" dirty="0">
                <a:ln>
                  <a:noFill/>
                </a:ln>
                <a:solidFill>
                  <a:srgbClr val="007961"/>
                </a:solidFill>
                <a:effectLst/>
                <a:uLnTx/>
                <a:uFillTx/>
                <a:latin typeface="Proxima Nova Rg" panose="02000506030000020004" pitchFamily="50" charset="0"/>
                <a:ea typeface="+mn-ea"/>
                <a:cs typeface="+mn-cs"/>
              </a:rPr>
              <a:t>Legal Implications</a:t>
            </a:r>
          </a:p>
          <a:p>
            <a:pPr marL="342900" marR="0" lvl="0" indent="-342900" algn="l" defTabSz="914400" rtl="0" eaLnBrk="1" fontAlgn="auto" latinLnBrk="0" hangingPunct="1">
              <a:lnSpc>
                <a:spcPct val="90000"/>
              </a:lnSpc>
              <a:spcBef>
                <a:spcPts val="900"/>
              </a:spcBef>
              <a:spcAft>
                <a:spcPts val="0"/>
              </a:spcAft>
              <a:buClr>
                <a:srgbClr val="3AB28B"/>
              </a:buClr>
              <a:buSzTx/>
              <a:buFont typeface="+mj-lt"/>
              <a:buAutoNum type="arabicPeriod"/>
              <a:tabLst/>
              <a:defRPr/>
            </a:pPr>
            <a:endParaRPr kumimoji="0" lang="en-GB" sz="1100" b="0" i="0" u="none" strike="noStrike" kern="1200" cap="none" spc="0" normalizeH="0" baseline="0" noProof="0" dirty="0">
              <a:ln>
                <a:noFill/>
              </a:ln>
              <a:solidFill>
                <a:srgbClr val="007961"/>
              </a:solidFill>
              <a:effectLst/>
              <a:uLnTx/>
              <a:uFillTx/>
              <a:latin typeface="Proxima Nova Rg" panose="02000506030000020004" pitchFamily="50" charset="0"/>
              <a:ea typeface="+mn-ea"/>
              <a:cs typeface="+mn-cs"/>
            </a:endParaRPr>
          </a:p>
          <a:p>
            <a:pPr marL="457200" marR="0" lvl="0" indent="-457200" algn="l" defTabSz="914400" rtl="0" eaLnBrk="1" fontAlgn="auto" latinLnBrk="0" hangingPunct="1">
              <a:lnSpc>
                <a:spcPct val="90000"/>
              </a:lnSpc>
              <a:spcBef>
                <a:spcPts val="900"/>
              </a:spcBef>
              <a:spcAft>
                <a:spcPts val="0"/>
              </a:spcAft>
              <a:buClr>
                <a:srgbClr val="3AB28B"/>
              </a:buClr>
              <a:buSzTx/>
              <a:buFont typeface="+mj-lt"/>
              <a:buAutoNum type="arabicPeriod"/>
              <a:tabLst/>
              <a:defRPr/>
            </a:pPr>
            <a:r>
              <a:rPr kumimoji="0" lang="en-GB" sz="2800" b="0" i="0" u="none" strike="noStrike" kern="1200" cap="none" spc="0" normalizeH="0" baseline="0" noProof="0" dirty="0">
                <a:ln>
                  <a:noFill/>
                </a:ln>
                <a:solidFill>
                  <a:srgbClr val="007961"/>
                </a:solidFill>
                <a:effectLst/>
                <a:uLnTx/>
                <a:uFillTx/>
                <a:latin typeface="Proxima Nova Rg" panose="02000506030000020004" pitchFamily="50" charset="0"/>
                <a:ea typeface="+mn-ea"/>
                <a:cs typeface="+mn-cs"/>
              </a:rPr>
              <a:t>What is being done?</a:t>
            </a:r>
          </a:p>
          <a:p>
            <a:pPr marL="342900" marR="0" lvl="0" indent="-342900" algn="l" defTabSz="914400" rtl="0" eaLnBrk="1" fontAlgn="auto" latinLnBrk="0" hangingPunct="1">
              <a:lnSpc>
                <a:spcPct val="90000"/>
              </a:lnSpc>
              <a:spcBef>
                <a:spcPts val="900"/>
              </a:spcBef>
              <a:spcAft>
                <a:spcPts val="0"/>
              </a:spcAft>
              <a:buClr>
                <a:srgbClr val="3AB28B"/>
              </a:buClr>
              <a:buSzTx/>
              <a:buFont typeface="+mj-lt"/>
              <a:buAutoNum type="arabicPeriod"/>
              <a:tabLst/>
              <a:defRPr/>
            </a:pPr>
            <a:endParaRPr kumimoji="0" lang="en-GB" sz="1100" b="0" i="0" u="none" strike="noStrike" kern="1200" cap="none" spc="0" normalizeH="0" baseline="0" noProof="0" dirty="0">
              <a:ln>
                <a:noFill/>
              </a:ln>
              <a:solidFill>
                <a:srgbClr val="007961"/>
              </a:solidFill>
              <a:effectLst/>
              <a:uLnTx/>
              <a:uFillTx/>
              <a:latin typeface="Proxima Nova Rg" panose="02000506030000020004" pitchFamily="50" charset="0"/>
              <a:ea typeface="+mn-ea"/>
              <a:cs typeface="+mn-cs"/>
            </a:endParaRPr>
          </a:p>
          <a:p>
            <a:pPr marL="457200" marR="0" lvl="0" indent="-457200" algn="l" defTabSz="914400" rtl="0" eaLnBrk="1" fontAlgn="auto" latinLnBrk="0" hangingPunct="1">
              <a:lnSpc>
                <a:spcPct val="90000"/>
              </a:lnSpc>
              <a:spcBef>
                <a:spcPts val="900"/>
              </a:spcBef>
              <a:spcAft>
                <a:spcPts val="0"/>
              </a:spcAft>
              <a:buClr>
                <a:srgbClr val="3AB28B"/>
              </a:buClr>
              <a:buSzTx/>
              <a:buFont typeface="+mj-lt"/>
              <a:buAutoNum type="arabicPeriod"/>
              <a:tabLst/>
              <a:defRPr/>
            </a:pPr>
            <a:r>
              <a:rPr kumimoji="0" lang="en-GB" sz="2800" b="0" i="0" u="none" strike="noStrike" kern="1200" cap="none" spc="0" normalizeH="0" baseline="0" noProof="0" dirty="0">
                <a:ln>
                  <a:noFill/>
                </a:ln>
                <a:solidFill>
                  <a:srgbClr val="007961"/>
                </a:solidFill>
                <a:effectLst/>
                <a:uLnTx/>
                <a:uFillTx/>
                <a:latin typeface="Proxima Nova Rg" panose="02000506030000020004" pitchFamily="50" charset="0"/>
                <a:ea typeface="+mn-ea"/>
                <a:cs typeface="+mn-cs"/>
              </a:rPr>
              <a:t>Final thoughts</a:t>
            </a:r>
          </a:p>
        </p:txBody>
      </p:sp>
      <p:pic>
        <p:nvPicPr>
          <p:cNvPr id="7" name="Picture 6" descr="A screenshot of a video game&#10;&#10;Description automatically generated with medium confidence">
            <a:extLst>
              <a:ext uri="{FF2B5EF4-FFF2-40B4-BE49-F238E27FC236}">
                <a16:creationId xmlns:a16="http://schemas.microsoft.com/office/drawing/2014/main" id="{28D7DCF7-D7B2-1649-85F6-20F519DE25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18067" y="3552824"/>
            <a:ext cx="5566212" cy="3339729"/>
          </a:xfrm>
          <a:prstGeom prst="rect">
            <a:avLst/>
          </a:prstGeom>
        </p:spPr>
      </p:pic>
      <p:sp>
        <p:nvSpPr>
          <p:cNvPr id="3" name="TextBox 2">
            <a:extLst>
              <a:ext uri="{FF2B5EF4-FFF2-40B4-BE49-F238E27FC236}">
                <a16:creationId xmlns:a16="http://schemas.microsoft.com/office/drawing/2014/main" id="{F153E871-722B-5564-77F8-5902983E2D29}"/>
              </a:ext>
            </a:extLst>
          </p:cNvPr>
          <p:cNvSpPr txBox="1"/>
          <p:nvPr/>
        </p:nvSpPr>
        <p:spPr>
          <a:xfrm>
            <a:off x="6943017" y="2487579"/>
            <a:ext cx="4837471" cy="767774"/>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007961"/>
                </a:solidFill>
                <a:effectLst/>
                <a:uLnTx/>
                <a:uFillTx/>
                <a:latin typeface="Proxima Nova Rg" panose="02000506030000020004" pitchFamily="50" charset="0"/>
                <a:ea typeface="+mn-ea"/>
                <a:cs typeface="+mn-cs"/>
              </a:rPr>
              <a:t>Relevant to all departments.</a:t>
            </a:r>
          </a:p>
          <a:p>
            <a:pPr marL="457200" marR="0" lvl="0" indent="-45720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007961"/>
                </a:solidFill>
                <a:effectLst/>
                <a:uLnTx/>
                <a:uFillTx/>
                <a:latin typeface="Proxima Nova Rg" panose="02000506030000020004" pitchFamily="50" charset="0"/>
                <a:ea typeface="+mn-ea"/>
                <a:cs typeface="+mn-cs"/>
              </a:rPr>
              <a:t>Implications for whole industry.</a:t>
            </a:r>
          </a:p>
        </p:txBody>
      </p:sp>
    </p:spTree>
    <p:extLst>
      <p:ext uri="{BB962C8B-B14F-4D97-AF65-F5344CB8AC3E}">
        <p14:creationId xmlns:p14="http://schemas.microsoft.com/office/powerpoint/2010/main" val="188830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CA55D-332A-B504-DB5A-509AD70633C0}"/>
              </a:ext>
            </a:extLst>
          </p:cNvPr>
          <p:cNvSpPr>
            <a:spLocks noGrp="1"/>
          </p:cNvSpPr>
          <p:nvPr>
            <p:ph type="title"/>
          </p:nvPr>
        </p:nvSpPr>
        <p:spPr>
          <a:xfrm>
            <a:off x="503077" y="4237116"/>
            <a:ext cx="6258449" cy="2208660"/>
          </a:xfrm>
        </p:spPr>
        <p:txBody>
          <a:bodyPr/>
          <a:lstStyle/>
          <a:p>
            <a:r>
              <a:rPr lang="en-GB" b="0" dirty="0"/>
              <a:t>What is </a:t>
            </a:r>
            <a:br>
              <a:rPr lang="en-GB" b="0" dirty="0"/>
            </a:br>
            <a:r>
              <a:rPr lang="en-GB" b="0" dirty="0"/>
              <a:t>Building Safety?</a:t>
            </a:r>
            <a:endParaRPr lang="en-GB" dirty="0"/>
          </a:p>
        </p:txBody>
      </p:sp>
      <p:pic>
        <p:nvPicPr>
          <p:cNvPr id="7" name="Picture Placeholder 6">
            <a:extLst>
              <a:ext uri="{FF2B5EF4-FFF2-40B4-BE49-F238E27FC236}">
                <a16:creationId xmlns:a16="http://schemas.microsoft.com/office/drawing/2014/main" id="{7B12D88E-5A70-1A7B-3027-5A1F56597D05}"/>
              </a:ext>
            </a:extLst>
          </p:cNvPr>
          <p:cNvPicPr>
            <a:picLocks noGrp="1" noChangeAspect="1"/>
          </p:cNvPicPr>
          <p:nvPr>
            <p:ph type="pic" sz="quarter" idx="20"/>
          </p:nvPr>
        </p:nvPicPr>
        <p:blipFill rotWithShape="1">
          <a:blip r:embed="rId2">
            <a:extLst>
              <a:ext uri="{28A0092B-C50C-407E-A947-70E740481C1C}">
                <a14:useLocalDpi xmlns:a14="http://schemas.microsoft.com/office/drawing/2010/main"/>
              </a:ext>
            </a:extLst>
          </a:blip>
          <a:srcRect l="7200" r="10850"/>
          <a:stretch/>
        </p:blipFill>
        <p:spPr>
          <a:xfrm>
            <a:off x="5725160" y="1"/>
            <a:ext cx="6466841" cy="5935235"/>
          </a:xfrm>
        </p:spPr>
      </p:pic>
      <p:sp>
        <p:nvSpPr>
          <p:cNvPr id="4" name="Text Placeholder 3">
            <a:extLst>
              <a:ext uri="{FF2B5EF4-FFF2-40B4-BE49-F238E27FC236}">
                <a16:creationId xmlns:a16="http://schemas.microsoft.com/office/drawing/2014/main" id="{68B4C13F-BDF9-908C-BC8C-C04FFEB2D9F4}"/>
              </a:ext>
            </a:extLst>
          </p:cNvPr>
          <p:cNvSpPr>
            <a:spLocks noGrp="1"/>
          </p:cNvSpPr>
          <p:nvPr>
            <p:ph type="body" sz="quarter" idx="21"/>
          </p:nvPr>
        </p:nvSpPr>
        <p:spPr>
          <a:xfrm>
            <a:off x="7299336" y="4686963"/>
            <a:ext cx="3318487" cy="2208660"/>
          </a:xfrm>
        </p:spPr>
        <p:txBody>
          <a:bodyPr/>
          <a:lstStyle/>
          <a:p>
            <a:r>
              <a:rPr lang="en-GB" dirty="0"/>
              <a:t>01</a:t>
            </a:r>
          </a:p>
        </p:txBody>
      </p:sp>
    </p:spTree>
    <p:extLst>
      <p:ext uri="{BB962C8B-B14F-4D97-AF65-F5344CB8AC3E}">
        <p14:creationId xmlns:p14="http://schemas.microsoft.com/office/powerpoint/2010/main" val="42640029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FD630-E727-2E2D-B1D4-80384AC58B2C}"/>
              </a:ext>
            </a:extLst>
          </p:cNvPr>
          <p:cNvSpPr>
            <a:spLocks noGrp="1"/>
          </p:cNvSpPr>
          <p:nvPr>
            <p:ph type="title"/>
          </p:nvPr>
        </p:nvSpPr>
        <p:spPr>
          <a:xfrm>
            <a:off x="431075" y="343651"/>
            <a:ext cx="9045595" cy="432000"/>
          </a:xfrm>
        </p:spPr>
        <p:txBody>
          <a:bodyPr/>
          <a:lstStyle/>
          <a:p>
            <a:r>
              <a:rPr lang="en-GB" b="0" dirty="0">
                <a:latin typeface="Proxima Nova Black" panose="02000506030000020004" pitchFamily="50" charset="0"/>
              </a:rPr>
              <a:t>1) WHAT IS BUILDING SAFETY?</a:t>
            </a:r>
          </a:p>
        </p:txBody>
      </p:sp>
      <p:sp>
        <p:nvSpPr>
          <p:cNvPr id="4" name="Text Placeholder 3">
            <a:extLst>
              <a:ext uri="{FF2B5EF4-FFF2-40B4-BE49-F238E27FC236}">
                <a16:creationId xmlns:a16="http://schemas.microsoft.com/office/drawing/2014/main" id="{D8D2222D-25F0-34BE-9DDC-DD285ECEF9DB}"/>
              </a:ext>
            </a:extLst>
          </p:cNvPr>
          <p:cNvSpPr>
            <a:spLocks noGrp="1"/>
          </p:cNvSpPr>
          <p:nvPr>
            <p:ph type="body" sz="quarter" idx="16"/>
          </p:nvPr>
        </p:nvSpPr>
        <p:spPr>
          <a:xfrm>
            <a:off x="431075" y="914352"/>
            <a:ext cx="9045595" cy="399364"/>
          </a:xfrm>
        </p:spPr>
        <p:txBody>
          <a:bodyPr/>
          <a:lstStyle/>
          <a:p>
            <a:r>
              <a:rPr lang="en-GB" dirty="0">
                <a:latin typeface="Proxima Nova Black" panose="02000506030000020004" pitchFamily="50" charset="0"/>
              </a:rPr>
              <a:t>DEFINITION &amp; SCOPE</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075" y="5961142"/>
            <a:ext cx="3887360" cy="674889"/>
          </a:xfrm>
          <a:prstGeom prst="rect">
            <a:avLst/>
          </a:prstGeom>
        </p:spPr>
      </p:pic>
      <p:sp>
        <p:nvSpPr>
          <p:cNvPr id="10" name="TextBox 9"/>
          <p:cNvSpPr txBox="1"/>
          <p:nvPr/>
        </p:nvSpPr>
        <p:spPr>
          <a:xfrm>
            <a:off x="581001" y="1533359"/>
            <a:ext cx="11029997" cy="4208140"/>
          </a:xfrm>
          <a:prstGeom prst="rect">
            <a:avLst/>
          </a:prstGeom>
          <a:noFill/>
        </p:spPr>
        <p:txBody>
          <a:bodyPr wrap="square" rtlCol="0">
            <a:spAutoFit/>
          </a:bodyPr>
          <a:lstStyle/>
          <a:p>
            <a:pPr marL="0" marR="0" lvl="0" indent="0" algn="l" defTabSz="914400" rtl="0" eaLnBrk="1" fontAlgn="auto" latinLnBrk="0" hangingPunct="1">
              <a:lnSpc>
                <a:spcPct val="90000"/>
              </a:lnSpc>
              <a:spcBef>
                <a:spcPts val="900"/>
              </a:spcBef>
              <a:spcAft>
                <a:spcPts val="0"/>
              </a:spcAft>
              <a:buClr>
                <a:srgbClr val="3AB28B"/>
              </a:buClr>
              <a:buSzTx/>
              <a:buFontTx/>
              <a:buNone/>
              <a:tabLst/>
              <a:defRPr/>
            </a:pPr>
            <a:r>
              <a:rPr kumimoji="0" lang="en-GB" sz="2300" b="1"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Ensuring homes are safe for the people who use them.</a:t>
            </a:r>
          </a:p>
          <a:p>
            <a:pPr marL="800100" marR="0" lvl="1" indent="-34290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endParaRPr kumimoji="0" lang="en-GB" sz="23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0" marR="0" lvl="0" indent="0" algn="l" defTabSz="914400" rtl="0" eaLnBrk="1" fontAlgn="auto" latinLnBrk="0" hangingPunct="1">
              <a:lnSpc>
                <a:spcPct val="90000"/>
              </a:lnSpc>
              <a:spcBef>
                <a:spcPts val="900"/>
              </a:spcBef>
              <a:spcAft>
                <a:spcPts val="0"/>
              </a:spcAft>
              <a:buClr>
                <a:srgbClr val="3AB28B"/>
              </a:buClr>
              <a:buSzTx/>
              <a:buFontTx/>
              <a:buNone/>
              <a:tabLst/>
              <a:defRPr/>
            </a:pPr>
            <a:r>
              <a:rPr kumimoji="0" lang="en-GB" sz="2300" b="1"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Difference between building </a:t>
            </a:r>
            <a:r>
              <a:rPr kumimoji="0" lang="en-GB" sz="2300" b="1" i="0" u="sng"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SAFELY</a:t>
            </a:r>
            <a:r>
              <a:rPr kumimoji="0" lang="en-GB" sz="2300" b="1"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 and building </a:t>
            </a:r>
            <a:r>
              <a:rPr kumimoji="0" lang="en-GB" sz="2300" b="1" i="0" u="sng"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SAFETY</a:t>
            </a:r>
            <a:r>
              <a:rPr kumimoji="0" lang="en-GB" sz="2300" b="1"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a:t>
            </a:r>
          </a:p>
          <a:p>
            <a:pPr marL="800100" marR="0" lvl="1" indent="-34290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3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Building </a:t>
            </a:r>
            <a:r>
              <a:rPr kumimoji="0" lang="en-GB" sz="2300" b="1"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safely</a:t>
            </a:r>
            <a:r>
              <a:rPr kumimoji="0" lang="en-GB" sz="23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 = CDM 2015 (i.e. risk via construction phase)</a:t>
            </a:r>
          </a:p>
          <a:p>
            <a:pPr marL="800100" marR="0" lvl="1" indent="-34290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3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Building </a:t>
            </a:r>
            <a:r>
              <a:rPr kumimoji="0" lang="en-GB" sz="2300" b="1"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safety</a:t>
            </a:r>
            <a:r>
              <a:rPr kumimoji="0" lang="en-GB" sz="23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 = BSA 2022 (i.e. risk via completed home)</a:t>
            </a:r>
          </a:p>
          <a:p>
            <a:pPr marL="0" marR="0" lvl="0" indent="0" algn="l" defTabSz="914400" rtl="0" eaLnBrk="1" fontAlgn="auto" latinLnBrk="0" hangingPunct="1">
              <a:lnSpc>
                <a:spcPct val="90000"/>
              </a:lnSpc>
              <a:spcBef>
                <a:spcPts val="900"/>
              </a:spcBef>
              <a:spcAft>
                <a:spcPts val="0"/>
              </a:spcAft>
              <a:buClr>
                <a:srgbClr val="3AB28B"/>
              </a:buClr>
              <a:buSzTx/>
              <a:buFontTx/>
              <a:buNone/>
              <a:tabLst/>
              <a:defRPr/>
            </a:pPr>
            <a:endParaRPr kumimoji="0" lang="en-GB" sz="23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0" marR="0" lvl="0" indent="0" algn="l" defTabSz="914400" rtl="0" eaLnBrk="1" fontAlgn="auto" latinLnBrk="0" hangingPunct="1">
              <a:lnSpc>
                <a:spcPct val="90000"/>
              </a:lnSpc>
              <a:spcBef>
                <a:spcPts val="900"/>
              </a:spcBef>
              <a:spcAft>
                <a:spcPts val="0"/>
              </a:spcAft>
              <a:buClr>
                <a:srgbClr val="3AB28B"/>
              </a:buClr>
              <a:buSzTx/>
              <a:buFontTx/>
              <a:buNone/>
              <a:tabLst/>
              <a:defRPr/>
            </a:pPr>
            <a:r>
              <a:rPr kumimoji="0" lang="en-GB" sz="2300" b="1"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Government definition of a building safety risk (BSA 2022):</a:t>
            </a:r>
          </a:p>
          <a:p>
            <a:pPr marL="800100" marR="0" lvl="1" indent="-34290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3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“A risk to the safety of </a:t>
            </a:r>
            <a:r>
              <a:rPr kumimoji="0" lang="en-GB" sz="2300" b="1" i="0" u="none" strike="noStrike" kern="1200" cap="none" spc="0" normalizeH="0" baseline="0" noProof="0" dirty="0">
                <a:ln>
                  <a:noFill/>
                </a:ln>
                <a:solidFill>
                  <a:srgbClr val="EE775E">
                    <a:lumMod val="75000"/>
                  </a:srgbClr>
                </a:solidFill>
                <a:effectLst/>
                <a:uLnTx/>
                <a:uFillTx/>
                <a:latin typeface="Proxima Nova Rg" panose="02000506030000020004" pitchFamily="50" charset="0"/>
                <a:ea typeface="+mn-ea"/>
                <a:cs typeface="+mn-cs"/>
              </a:rPr>
              <a:t>people in or about</a:t>
            </a:r>
            <a:r>
              <a:rPr kumimoji="0" lang="en-GB" sz="2300" b="1"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 </a:t>
            </a:r>
            <a:r>
              <a:rPr kumimoji="0" lang="en-GB" sz="23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a building arising from any of the following </a:t>
            </a:r>
            <a:r>
              <a:rPr kumimoji="0" lang="en-GB" sz="2300" b="1" i="0" u="none" strike="noStrike" kern="1200" cap="none" spc="0" normalizeH="0" baseline="0" noProof="0" dirty="0">
                <a:ln>
                  <a:noFill/>
                </a:ln>
                <a:solidFill>
                  <a:srgbClr val="EE775E">
                    <a:lumMod val="75000"/>
                  </a:srgbClr>
                </a:solidFill>
                <a:effectLst/>
                <a:uLnTx/>
                <a:uFillTx/>
                <a:latin typeface="Proxima Nova Rg" panose="02000506030000020004" pitchFamily="50" charset="0"/>
                <a:ea typeface="+mn-ea"/>
                <a:cs typeface="+mn-cs"/>
              </a:rPr>
              <a:t>occurring as regards the building</a:t>
            </a:r>
            <a:r>
              <a:rPr kumimoji="0" lang="en-GB" sz="23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a:t>
            </a:r>
          </a:p>
          <a:p>
            <a:pPr marL="1257300" marR="0" lvl="2" indent="-342900" algn="l" defTabSz="914400" rtl="0" eaLnBrk="1" fontAlgn="auto" latinLnBrk="0" hangingPunct="1">
              <a:lnSpc>
                <a:spcPct val="90000"/>
              </a:lnSpc>
              <a:spcBef>
                <a:spcPts val="900"/>
              </a:spcBef>
              <a:spcAft>
                <a:spcPts val="0"/>
              </a:spcAft>
              <a:buClr>
                <a:srgbClr val="3AB28B"/>
              </a:buClr>
              <a:buSzTx/>
              <a:buFont typeface="Wingdings" panose="05000000000000000000" pitchFamily="2" charset="2"/>
              <a:buChar char="§"/>
              <a:tabLst/>
              <a:defRPr/>
            </a:pPr>
            <a:r>
              <a:rPr kumimoji="0" lang="en-GB" sz="23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Spread of fire / Structural failure / Any other prescribed matter.”</a:t>
            </a:r>
          </a:p>
        </p:txBody>
      </p:sp>
    </p:spTree>
    <p:extLst>
      <p:ext uri="{BB962C8B-B14F-4D97-AF65-F5344CB8AC3E}">
        <p14:creationId xmlns:p14="http://schemas.microsoft.com/office/powerpoint/2010/main" val="185282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3" end="3"/>
                                            </p:txEl>
                                          </p:spTgt>
                                        </p:tgtEl>
                                        <p:attrNameLst>
                                          <p:attrName>style.visibility</p:attrName>
                                        </p:attrNameLst>
                                      </p:cBhvr>
                                      <p:to>
                                        <p:strVal val="visible"/>
                                      </p:to>
                                    </p:set>
                                    <p:animEffect transition="in" filter="fade">
                                      <p:cBhvr>
                                        <p:cTn id="10" dur="500"/>
                                        <p:tgtEl>
                                          <p:spTgt spid="10">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animEffect transition="in" filter="fade">
                                      <p:cBhvr>
                                        <p:cTn id="13" dur="500"/>
                                        <p:tgtEl>
                                          <p:spTgt spid="10">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xEl>
                                              <p:pRg st="6" end="6"/>
                                            </p:txEl>
                                          </p:spTgt>
                                        </p:tgtEl>
                                        <p:attrNameLst>
                                          <p:attrName>style.visibility</p:attrName>
                                        </p:attrNameLst>
                                      </p:cBhvr>
                                      <p:to>
                                        <p:strVal val="visible"/>
                                      </p:to>
                                    </p:set>
                                    <p:animEffect transition="in" filter="fade">
                                      <p:cBhvr>
                                        <p:cTn id="18" dur="500"/>
                                        <p:tgtEl>
                                          <p:spTgt spid="10">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animEffect transition="in" filter="fade">
                                      <p:cBhvr>
                                        <p:cTn id="21" dur="500"/>
                                        <p:tgtEl>
                                          <p:spTgt spid="10">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xEl>
                                              <p:pRg st="8" end="8"/>
                                            </p:txEl>
                                          </p:spTgt>
                                        </p:tgtEl>
                                        <p:attrNameLst>
                                          <p:attrName>style.visibility</p:attrName>
                                        </p:attrNameLst>
                                      </p:cBhvr>
                                      <p:to>
                                        <p:strVal val="visible"/>
                                      </p:to>
                                    </p:set>
                                    <p:animEffect transition="in" filter="fade">
                                      <p:cBhvr>
                                        <p:cTn id="24"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18B220-591D-BA34-721F-6678FFBADE32}"/>
              </a:ext>
            </a:extLst>
          </p:cNvPr>
          <p:cNvSpPr/>
          <p:nvPr/>
        </p:nvSpPr>
        <p:spPr>
          <a:xfrm>
            <a:off x="800470" y="1760515"/>
            <a:ext cx="10591060" cy="267769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Nova"/>
              <a:ea typeface="+mn-ea"/>
              <a:cs typeface="+mn-cs"/>
            </a:endParaRPr>
          </a:p>
        </p:txBody>
      </p:sp>
      <p:sp>
        <p:nvSpPr>
          <p:cNvPr id="2" name="Title 1">
            <a:extLst>
              <a:ext uri="{FF2B5EF4-FFF2-40B4-BE49-F238E27FC236}">
                <a16:creationId xmlns:a16="http://schemas.microsoft.com/office/drawing/2014/main" id="{5B6FD630-E727-2E2D-B1D4-80384AC58B2C}"/>
              </a:ext>
            </a:extLst>
          </p:cNvPr>
          <p:cNvSpPr>
            <a:spLocks noGrp="1"/>
          </p:cNvSpPr>
          <p:nvPr>
            <p:ph type="title"/>
          </p:nvPr>
        </p:nvSpPr>
        <p:spPr>
          <a:xfrm>
            <a:off x="431075" y="343651"/>
            <a:ext cx="9045595" cy="432000"/>
          </a:xfrm>
        </p:spPr>
        <p:txBody>
          <a:bodyPr/>
          <a:lstStyle/>
          <a:p>
            <a:r>
              <a:rPr lang="en-GB" b="0" dirty="0">
                <a:latin typeface="Proxima Nova Black" panose="02000506030000020004" pitchFamily="50" charset="0"/>
              </a:rPr>
              <a:t>1) WHAT IS BUILDING SAFETY?</a:t>
            </a:r>
          </a:p>
        </p:txBody>
      </p:sp>
      <p:sp>
        <p:nvSpPr>
          <p:cNvPr id="4" name="Text Placeholder 3">
            <a:extLst>
              <a:ext uri="{FF2B5EF4-FFF2-40B4-BE49-F238E27FC236}">
                <a16:creationId xmlns:a16="http://schemas.microsoft.com/office/drawing/2014/main" id="{D8D2222D-25F0-34BE-9DDC-DD285ECEF9DB}"/>
              </a:ext>
            </a:extLst>
          </p:cNvPr>
          <p:cNvSpPr>
            <a:spLocks noGrp="1"/>
          </p:cNvSpPr>
          <p:nvPr>
            <p:ph type="body" sz="quarter" idx="16"/>
          </p:nvPr>
        </p:nvSpPr>
        <p:spPr>
          <a:xfrm>
            <a:off x="431075" y="914352"/>
            <a:ext cx="9045595" cy="399364"/>
          </a:xfrm>
        </p:spPr>
        <p:txBody>
          <a:bodyPr/>
          <a:lstStyle/>
          <a:p>
            <a:r>
              <a:rPr lang="en-GB" dirty="0">
                <a:latin typeface="Proxima Nova Black" panose="02000506030000020004" pitchFamily="50" charset="0"/>
              </a:rPr>
              <a:t>DEFINITION &amp; SCOPE</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075" y="5961142"/>
            <a:ext cx="3887360" cy="674889"/>
          </a:xfrm>
          <a:prstGeom prst="rect">
            <a:avLst/>
          </a:prstGeom>
        </p:spPr>
      </p:pic>
      <p:sp>
        <p:nvSpPr>
          <p:cNvPr id="10" name="TextBox 9"/>
          <p:cNvSpPr txBox="1"/>
          <p:nvPr/>
        </p:nvSpPr>
        <p:spPr>
          <a:xfrm>
            <a:off x="1148179" y="2097191"/>
            <a:ext cx="9895642" cy="1799723"/>
          </a:xfrm>
          <a:prstGeom prst="rect">
            <a:avLst/>
          </a:prstGeom>
          <a:noFill/>
        </p:spPr>
        <p:txBody>
          <a:bodyPr wrap="square" rtlCol="0">
            <a:spAutoFit/>
          </a:bodyPr>
          <a:lstStyle/>
          <a:p>
            <a:pPr marL="0" marR="0" lvl="0" indent="0" algn="just" defTabSz="914400" rtl="0" eaLnBrk="1" fontAlgn="auto" latinLnBrk="0" hangingPunct="1">
              <a:lnSpc>
                <a:spcPct val="90000"/>
              </a:lnSpc>
              <a:spcBef>
                <a:spcPts val="900"/>
              </a:spcBef>
              <a:spcAft>
                <a:spcPts val="0"/>
              </a:spcAft>
              <a:buClr>
                <a:srgbClr val="3AB28B"/>
              </a:buClr>
              <a:buSzTx/>
              <a:buFontTx/>
              <a:buNone/>
              <a:tabLst/>
              <a:defRPr/>
            </a:pPr>
            <a:r>
              <a:rPr kumimoji="0" lang="en-GB" sz="3200" b="1"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Persimmon Definition of a Building Safety Risk:</a:t>
            </a:r>
          </a:p>
          <a:p>
            <a:pPr marL="0" marR="0" lvl="0" indent="0" algn="just" defTabSz="914400" rtl="0" eaLnBrk="1" fontAlgn="auto" latinLnBrk="0" hangingPunct="1">
              <a:lnSpc>
                <a:spcPct val="90000"/>
              </a:lnSpc>
              <a:spcBef>
                <a:spcPts val="900"/>
              </a:spcBef>
              <a:spcAft>
                <a:spcPts val="0"/>
              </a:spcAft>
              <a:buClr>
                <a:srgbClr val="3AB28B"/>
              </a:buClr>
              <a:buSzTx/>
              <a:buFontTx/>
              <a:buNone/>
              <a:tabLst/>
              <a:defRPr/>
            </a:pPr>
            <a:endParaRPr kumimoji="0" lang="en-GB" sz="1800" b="1" i="1"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0" marR="0" lvl="0" indent="0" algn="just" defTabSz="914400" rtl="0" eaLnBrk="1" fontAlgn="auto" latinLnBrk="0" hangingPunct="1">
              <a:lnSpc>
                <a:spcPct val="90000"/>
              </a:lnSpc>
              <a:spcBef>
                <a:spcPts val="900"/>
              </a:spcBef>
              <a:spcAft>
                <a:spcPts val="0"/>
              </a:spcAft>
              <a:buClr>
                <a:srgbClr val="3AB28B"/>
              </a:buClr>
              <a:buSzTx/>
              <a:buFontTx/>
              <a:buNone/>
              <a:tabLst/>
              <a:defRPr/>
            </a:pPr>
            <a:r>
              <a:rPr kumimoji="0" lang="en-GB" sz="2800" b="0" i="0" u="none" strike="noStrike" kern="1200" cap="none" spc="0" normalizeH="0" baseline="0" noProof="0" dirty="0">
                <a:ln>
                  <a:noFill/>
                </a:ln>
                <a:solidFill>
                  <a:srgbClr val="3AB28B">
                    <a:lumMod val="50000"/>
                  </a:srgbClr>
                </a:solidFill>
                <a:effectLst/>
                <a:uLnTx/>
                <a:uFillTx/>
                <a:latin typeface="Proxima Nova Rg" panose="02000506030000020004" pitchFamily="50" charset="0"/>
                <a:ea typeface="+mn-ea"/>
                <a:cs typeface="+mn-cs"/>
              </a:rPr>
              <a:t>“A design, build or product defect within a completed building or surrounding area, which has the potential to cause harm.”</a:t>
            </a:r>
          </a:p>
        </p:txBody>
      </p:sp>
      <p:pic>
        <p:nvPicPr>
          <p:cNvPr id="15" name="Picture 14" descr="A screenshot of a video game&#10;&#10;Description automatically generated with medium confidence">
            <a:extLst>
              <a:ext uri="{FF2B5EF4-FFF2-40B4-BE49-F238E27FC236}">
                <a16:creationId xmlns:a16="http://schemas.microsoft.com/office/drawing/2014/main" id="{31F835D7-A2F4-35F3-DAE4-097D573079B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70876" y="4443647"/>
            <a:ext cx="4121791" cy="2473076"/>
          </a:xfrm>
          <a:prstGeom prst="rect">
            <a:avLst/>
          </a:prstGeom>
        </p:spPr>
      </p:pic>
      <p:pic>
        <p:nvPicPr>
          <p:cNvPr id="5" name="Graphic 4" descr="Home front yard">
            <a:extLst>
              <a:ext uri="{FF2B5EF4-FFF2-40B4-BE49-F238E27FC236}">
                <a16:creationId xmlns:a16="http://schemas.microsoft.com/office/drawing/2014/main" id="{9C9401BE-656C-F429-E822-84BAEFDD118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48624" y="3979491"/>
            <a:ext cx="2997003" cy="1685813"/>
          </a:xfrm>
          <a:prstGeom prst="rect">
            <a:avLst/>
          </a:prstGeom>
        </p:spPr>
      </p:pic>
      <p:pic>
        <p:nvPicPr>
          <p:cNvPr id="7" name="Graphic 6" descr="Warning with solid fill">
            <a:extLst>
              <a:ext uri="{FF2B5EF4-FFF2-40B4-BE49-F238E27FC236}">
                <a16:creationId xmlns:a16="http://schemas.microsoft.com/office/drawing/2014/main" id="{11F95580-6C93-A085-D0ED-5A46A45562DF}"/>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728139" y="1198101"/>
            <a:ext cx="1113960" cy="1113960"/>
          </a:xfrm>
          <a:prstGeom prst="rect">
            <a:avLst/>
          </a:prstGeom>
        </p:spPr>
      </p:pic>
    </p:spTree>
    <p:extLst>
      <p:ext uri="{BB962C8B-B14F-4D97-AF65-F5344CB8AC3E}">
        <p14:creationId xmlns:p14="http://schemas.microsoft.com/office/powerpoint/2010/main" val="2076082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F5E73CC-69F5-AA9A-BD95-BA5E2CA0E5A8}"/>
              </a:ext>
            </a:extLst>
          </p:cNvPr>
          <p:cNvSpPr>
            <a:spLocks noGrp="1"/>
          </p:cNvSpPr>
          <p:nvPr>
            <p:ph type="title"/>
          </p:nvPr>
        </p:nvSpPr>
        <p:spPr>
          <a:xfrm>
            <a:off x="504000" y="496398"/>
            <a:ext cx="9045595" cy="432000"/>
          </a:xfrm>
        </p:spPr>
        <p:txBody>
          <a:bodyPr/>
          <a:lstStyle/>
          <a:p>
            <a:r>
              <a:rPr lang="en-GB" dirty="0">
                <a:latin typeface="Proxima Nova Black" panose="02000506030000020004" pitchFamily="50" charset="0"/>
              </a:rPr>
              <a:t>Cost of poor H&amp;S at work </a:t>
            </a:r>
          </a:p>
        </p:txBody>
      </p:sp>
      <p:sp>
        <p:nvSpPr>
          <p:cNvPr id="17" name="Text Placeholder 3">
            <a:extLst>
              <a:ext uri="{FF2B5EF4-FFF2-40B4-BE49-F238E27FC236}">
                <a16:creationId xmlns:a16="http://schemas.microsoft.com/office/drawing/2014/main" id="{4270B516-793B-53FF-0BE7-E2524CD91B45}"/>
              </a:ext>
            </a:extLst>
          </p:cNvPr>
          <p:cNvSpPr>
            <a:spLocks noGrp="1"/>
          </p:cNvSpPr>
          <p:nvPr>
            <p:ph type="body" sz="quarter" idx="16"/>
          </p:nvPr>
        </p:nvSpPr>
        <p:spPr>
          <a:xfrm>
            <a:off x="504000" y="921239"/>
            <a:ext cx="9045595" cy="399364"/>
          </a:xfrm>
        </p:spPr>
        <p:txBody>
          <a:bodyPr/>
          <a:lstStyle/>
          <a:p>
            <a:r>
              <a:rPr lang="en-GB" dirty="0">
                <a:latin typeface="Proxima Nova Black" panose="02000506030000020004" pitchFamily="50" charset="0"/>
              </a:rPr>
              <a:t>HSE stats, what do we think?</a:t>
            </a:r>
          </a:p>
        </p:txBody>
      </p:sp>
      <p:sp>
        <p:nvSpPr>
          <p:cNvPr id="7" name="Text Placeholder 2">
            <a:extLst>
              <a:ext uri="{FF2B5EF4-FFF2-40B4-BE49-F238E27FC236}">
                <a16:creationId xmlns:a16="http://schemas.microsoft.com/office/drawing/2014/main" id="{36B16E0D-BFB1-8700-D86D-513C319174C9}"/>
              </a:ext>
            </a:extLst>
          </p:cNvPr>
          <p:cNvSpPr>
            <a:spLocks noGrp="1"/>
          </p:cNvSpPr>
          <p:nvPr>
            <p:ph type="body" sz="quarter" idx="14"/>
          </p:nvPr>
        </p:nvSpPr>
        <p:spPr>
          <a:xfrm>
            <a:off x="628888" y="1519383"/>
            <a:ext cx="10648711" cy="4646285"/>
          </a:xfrm>
        </p:spPr>
        <p:txBody>
          <a:bodyPr/>
          <a:lstStyle/>
          <a:p>
            <a:pPr>
              <a:buFont typeface="Wingdings" panose="05000000000000000000" pitchFamily="2" charset="2"/>
              <a:buChar char="v"/>
            </a:pPr>
            <a:r>
              <a:rPr lang="en-GB" sz="3600" dirty="0">
                <a:latin typeface="Proxima Nova Rg" panose="02000506030000020004" pitchFamily="50" charset="0"/>
              </a:rPr>
              <a:t>Fatal injuries in construction – common cause?</a:t>
            </a:r>
            <a:endParaRPr lang="en-GB" sz="2800" dirty="0">
              <a:latin typeface="Proxima Nova Rg" panose="02000506030000020004" pitchFamily="50" charset="0"/>
            </a:endParaRPr>
          </a:p>
          <a:p>
            <a:pPr marL="144000" lvl="1" indent="0">
              <a:buNone/>
            </a:pPr>
            <a:endParaRPr lang="en-GB" sz="3600" dirty="0">
              <a:latin typeface="Proxima Nova Rg" panose="02000506030000020004" pitchFamily="50" charset="0"/>
            </a:endParaRPr>
          </a:p>
          <a:p>
            <a:pPr>
              <a:buFont typeface="Wingdings" panose="05000000000000000000" pitchFamily="2" charset="2"/>
              <a:buChar char="v"/>
            </a:pPr>
            <a:endParaRPr lang="en-GB" sz="2800" dirty="0">
              <a:latin typeface="Proxima Nova Rg" panose="02000506030000020004" pitchFamily="50" charset="0"/>
            </a:endParaRPr>
          </a:p>
          <a:p>
            <a:pPr marL="0" indent="0">
              <a:buNone/>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pic>
        <p:nvPicPr>
          <p:cNvPr id="9" name="Picture 8">
            <a:extLst>
              <a:ext uri="{FF2B5EF4-FFF2-40B4-BE49-F238E27FC236}">
                <a16:creationId xmlns:a16="http://schemas.microsoft.com/office/drawing/2014/main" id="{AEF2066C-8989-4162-E80C-9C5E97B87506}"/>
              </a:ext>
            </a:extLst>
          </p:cNvPr>
          <p:cNvPicPr>
            <a:picLocks noChangeAspect="1"/>
          </p:cNvPicPr>
          <p:nvPr/>
        </p:nvPicPr>
        <p:blipFill>
          <a:blip r:embed="rId4"/>
          <a:stretch>
            <a:fillRect/>
          </a:stretch>
        </p:blipFill>
        <p:spPr>
          <a:xfrm>
            <a:off x="920528" y="2221769"/>
            <a:ext cx="6941664" cy="3470832"/>
          </a:xfrm>
          <a:prstGeom prst="rect">
            <a:avLst/>
          </a:prstGeom>
        </p:spPr>
      </p:pic>
      <p:sp>
        <p:nvSpPr>
          <p:cNvPr id="10" name="Google Shape;518;p140">
            <a:extLst>
              <a:ext uri="{FF2B5EF4-FFF2-40B4-BE49-F238E27FC236}">
                <a16:creationId xmlns:a16="http://schemas.microsoft.com/office/drawing/2014/main" id="{39FD5DF3-2D8C-F0EF-23D9-F3791D15DA9B}"/>
              </a:ext>
            </a:extLst>
          </p:cNvPr>
          <p:cNvSpPr/>
          <p:nvPr/>
        </p:nvSpPr>
        <p:spPr>
          <a:xfrm>
            <a:off x="7013849" y="4290250"/>
            <a:ext cx="4821099" cy="1185142"/>
          </a:xfrm>
          <a:prstGeom prst="rect">
            <a:avLst/>
          </a:prstGeom>
          <a:solidFill>
            <a:srgbClr val="68C1A2"/>
          </a:solidFill>
          <a:ln>
            <a:noFill/>
          </a:ln>
          <a:effectLst>
            <a:outerShdw blurRad="317500" dist="381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bin"/>
              <a:ea typeface="Cabin"/>
              <a:cs typeface="Cabin"/>
              <a:sym typeface="Cabin"/>
            </a:endParaRPr>
          </a:p>
        </p:txBody>
      </p:sp>
      <p:sp>
        <p:nvSpPr>
          <p:cNvPr id="11" name="Text Placeholder 3">
            <a:extLst>
              <a:ext uri="{FF2B5EF4-FFF2-40B4-BE49-F238E27FC236}">
                <a16:creationId xmlns:a16="http://schemas.microsoft.com/office/drawing/2014/main" id="{2F08BFEB-892A-7111-3495-8D10E4F6519E}"/>
              </a:ext>
            </a:extLst>
          </p:cNvPr>
          <p:cNvSpPr txBox="1">
            <a:spLocks/>
          </p:cNvSpPr>
          <p:nvPr/>
        </p:nvSpPr>
        <p:spPr>
          <a:xfrm>
            <a:off x="7347652" y="4407743"/>
            <a:ext cx="3929947" cy="633046"/>
          </a:xfrm>
          <a:prstGeom prst="rect">
            <a:avLst/>
          </a:prstGeom>
          <a:noFill/>
        </p:spPr>
        <p:txBody>
          <a:bodyPr vert="horz" lIns="91440" tIns="45720" rIns="91440" bIns="45720" rtlCol="0">
            <a:noAutofit/>
          </a:bodyPr>
          <a:lstStyle>
            <a:lvl1pPr marL="228600" indent="-228600" algn="l" defTabSz="457200" rtl="0" eaLnBrk="1" latinLnBrk="0" hangingPunct="1">
              <a:spcBef>
                <a:spcPts val="0"/>
              </a:spcBef>
              <a:spcAft>
                <a:spcPts val="900"/>
              </a:spcAft>
              <a:buClr>
                <a:schemeClr val="accent2"/>
              </a:buClr>
              <a:buFont typeface="Arial"/>
              <a:buNone/>
              <a:defRPr lang="en-US" sz="1800" b="1" kern="1200" dirty="0">
                <a:solidFill>
                  <a:schemeClr val="accent2"/>
                </a:solidFill>
                <a:latin typeface="+mj-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4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3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en-GB" sz="1400" b="0" dirty="0">
                <a:solidFill>
                  <a:schemeClr val="bg1"/>
                </a:solidFill>
                <a:latin typeface="Raleway" panose="020B0503030101060003" pitchFamily="34" charset="77"/>
                <a:cs typeface="Arial" panose="020B0604020202020204" pitchFamily="34" charset="0"/>
              </a:rPr>
              <a:t>30 fatal injuries to workers </a:t>
            </a:r>
          </a:p>
          <a:p>
            <a:pPr>
              <a:spcAft>
                <a:spcPts val="0"/>
              </a:spcAft>
            </a:pPr>
            <a:r>
              <a:rPr lang="en-GB" sz="1400" b="0" dirty="0">
                <a:solidFill>
                  <a:schemeClr val="bg1"/>
                </a:solidFill>
                <a:latin typeface="Raleway" panose="020B0503030101060003" pitchFamily="34" charset="77"/>
                <a:cs typeface="Arial" panose="020B0604020202020204" pitchFamily="34" charset="0"/>
              </a:rPr>
              <a:t>and 5 members of the public in 2021/2022</a:t>
            </a:r>
          </a:p>
          <a:p>
            <a:endParaRPr lang="en-GB" sz="1400" b="0" dirty="0">
              <a:solidFill>
                <a:schemeClr val="bg1"/>
              </a:solidFill>
              <a:latin typeface="Raleway" panose="020B0503030101060003" pitchFamily="34" charset="77"/>
              <a:cs typeface="Arial" panose="020B0604020202020204" pitchFamily="34" charset="0"/>
            </a:endParaRPr>
          </a:p>
          <a:p>
            <a:r>
              <a:rPr lang="en-GB" sz="1400" b="0" dirty="0">
                <a:solidFill>
                  <a:schemeClr val="bg1"/>
                </a:solidFill>
                <a:latin typeface="Raleway" panose="020B0503030101060003" pitchFamily="34" charset="77"/>
                <a:cs typeface="Arial" panose="020B0604020202020204" pitchFamily="34" charset="0"/>
              </a:rPr>
              <a:t>Source: RIDDOR, 2021/22</a:t>
            </a:r>
          </a:p>
          <a:p>
            <a:endParaRPr lang="en-GB" sz="1000" b="0" dirty="0">
              <a:solidFill>
                <a:schemeClr val="bg1"/>
              </a:solidFill>
              <a:latin typeface="Raleway" panose="020B0503030101060003" pitchFamily="34" charset="77"/>
              <a:cs typeface="Arial" panose="020B0604020202020204" pitchFamily="34" charset="0"/>
            </a:endParaRPr>
          </a:p>
        </p:txBody>
      </p:sp>
    </p:spTree>
    <p:extLst>
      <p:ext uri="{BB962C8B-B14F-4D97-AF65-F5344CB8AC3E}">
        <p14:creationId xmlns:p14="http://schemas.microsoft.com/office/powerpoint/2010/main" val="326738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15554E5-DB42-DF29-1535-B13E413FF6F9}"/>
              </a:ext>
            </a:extLst>
          </p:cNvPr>
          <p:cNvSpPr/>
          <p:nvPr/>
        </p:nvSpPr>
        <p:spPr>
          <a:xfrm>
            <a:off x="215883" y="913402"/>
            <a:ext cx="3366215" cy="131933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Nova"/>
              <a:ea typeface="+mn-ea"/>
              <a:cs typeface="+mn-cs"/>
            </a:endParaRPr>
          </a:p>
        </p:txBody>
      </p:sp>
      <p:sp>
        <p:nvSpPr>
          <p:cNvPr id="4" name="Text Placeholder 3">
            <a:extLst>
              <a:ext uri="{FF2B5EF4-FFF2-40B4-BE49-F238E27FC236}">
                <a16:creationId xmlns:a16="http://schemas.microsoft.com/office/drawing/2014/main" id="{D8D2222D-25F0-34BE-9DDC-DD285ECEF9DB}"/>
              </a:ext>
            </a:extLst>
          </p:cNvPr>
          <p:cNvSpPr>
            <a:spLocks noGrp="1"/>
          </p:cNvSpPr>
          <p:nvPr>
            <p:ph type="body" sz="quarter" idx="16"/>
          </p:nvPr>
        </p:nvSpPr>
        <p:spPr>
          <a:xfrm>
            <a:off x="472655" y="1061099"/>
            <a:ext cx="2979572" cy="1196444"/>
          </a:xfrm>
        </p:spPr>
        <p:txBody>
          <a:bodyPr/>
          <a:lstStyle/>
          <a:p>
            <a:r>
              <a:rPr lang="en-GB" sz="2400" dirty="0">
                <a:latin typeface="Proxima Nova Black" panose="02000506030000020004" pitchFamily="50" charset="0"/>
              </a:rPr>
              <a:t>BUILDING SAFETY AND THE LIFECYCLE OF THE HOME</a:t>
            </a:r>
          </a:p>
        </p:txBody>
      </p:sp>
      <p:graphicFrame>
        <p:nvGraphicFramePr>
          <p:cNvPr id="3" name="Diagram 2">
            <a:extLst>
              <a:ext uri="{FF2B5EF4-FFF2-40B4-BE49-F238E27FC236}">
                <a16:creationId xmlns:a16="http://schemas.microsoft.com/office/drawing/2014/main" id="{81633494-AC3C-49A2-4023-439CF5F3E7FA}"/>
              </a:ext>
            </a:extLst>
          </p:cNvPr>
          <p:cNvGraphicFramePr/>
          <p:nvPr/>
        </p:nvGraphicFramePr>
        <p:xfrm>
          <a:off x="3203540" y="1495491"/>
          <a:ext cx="5528166" cy="4854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Graphic 14" descr="Wrench with solid fill">
            <a:extLst>
              <a:ext uri="{FF2B5EF4-FFF2-40B4-BE49-F238E27FC236}">
                <a16:creationId xmlns:a16="http://schemas.microsoft.com/office/drawing/2014/main" id="{39CEE2F9-D769-9D5F-6596-14EB5C0D6AAC}"/>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rot="2691165">
            <a:off x="3815012" y="3426678"/>
            <a:ext cx="722707" cy="722707"/>
          </a:xfrm>
          <a:prstGeom prst="rect">
            <a:avLst/>
          </a:prstGeom>
        </p:spPr>
      </p:pic>
      <p:pic>
        <p:nvPicPr>
          <p:cNvPr id="17" name="Graphic 16" descr="Building Brick Wall with solid fill">
            <a:extLst>
              <a:ext uri="{FF2B5EF4-FFF2-40B4-BE49-F238E27FC236}">
                <a16:creationId xmlns:a16="http://schemas.microsoft.com/office/drawing/2014/main" id="{6F048444-011A-9598-A2C4-FA6228382FC4}"/>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4443418" y="5166743"/>
            <a:ext cx="877945" cy="877945"/>
          </a:xfrm>
          <a:prstGeom prst="rect">
            <a:avLst/>
          </a:prstGeom>
        </p:spPr>
      </p:pic>
      <p:pic>
        <p:nvPicPr>
          <p:cNvPr id="18" name="Graphic 17" descr="Packing Box Open with solid fill">
            <a:extLst>
              <a:ext uri="{FF2B5EF4-FFF2-40B4-BE49-F238E27FC236}">
                <a16:creationId xmlns:a16="http://schemas.microsoft.com/office/drawing/2014/main" id="{3D546217-57EA-5B12-C84F-CA6E87546327}"/>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7098407" y="5469306"/>
            <a:ext cx="592620" cy="592620"/>
          </a:xfrm>
          <a:prstGeom prst="rect">
            <a:avLst/>
          </a:prstGeom>
        </p:spPr>
      </p:pic>
      <p:pic>
        <p:nvPicPr>
          <p:cNvPr id="19" name="Graphic 18" descr="Construction worker male with solid fill">
            <a:extLst>
              <a:ext uri="{FF2B5EF4-FFF2-40B4-BE49-F238E27FC236}">
                <a16:creationId xmlns:a16="http://schemas.microsoft.com/office/drawing/2014/main" id="{B8CA2FCD-3AB4-D8B2-D8D1-DE27E1397100}"/>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6422526" y="5073983"/>
            <a:ext cx="675881" cy="675881"/>
          </a:xfrm>
          <a:prstGeom prst="rect">
            <a:avLst/>
          </a:prstGeom>
        </p:spPr>
      </p:pic>
      <p:pic>
        <p:nvPicPr>
          <p:cNvPr id="20" name="Graphic 19" descr="Family with two children with solid fill">
            <a:extLst>
              <a:ext uri="{FF2B5EF4-FFF2-40B4-BE49-F238E27FC236}">
                <a16:creationId xmlns:a16="http://schemas.microsoft.com/office/drawing/2014/main" id="{4E602A4F-DB80-FC32-862B-418E0CCB1630}"/>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3764355" y="2846929"/>
            <a:ext cx="854461" cy="854461"/>
          </a:xfrm>
          <a:prstGeom prst="rect">
            <a:avLst/>
          </a:prstGeom>
        </p:spPr>
      </p:pic>
      <p:pic>
        <p:nvPicPr>
          <p:cNvPr id="21" name="Graphic 20" descr="Architecture with solid fill">
            <a:extLst>
              <a:ext uri="{FF2B5EF4-FFF2-40B4-BE49-F238E27FC236}">
                <a16:creationId xmlns:a16="http://schemas.microsoft.com/office/drawing/2014/main" id="{8F58A72D-E68C-D99B-BE08-61622B3CAE54}"/>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7403106" y="3097283"/>
            <a:ext cx="849966" cy="849966"/>
          </a:xfrm>
          <a:prstGeom prst="rect">
            <a:avLst/>
          </a:prstGeom>
        </p:spPr>
      </p:pic>
      <p:pic>
        <p:nvPicPr>
          <p:cNvPr id="22" name="Graphic 21" descr="Cycle with people with solid fill">
            <a:extLst>
              <a:ext uri="{FF2B5EF4-FFF2-40B4-BE49-F238E27FC236}">
                <a16:creationId xmlns:a16="http://schemas.microsoft.com/office/drawing/2014/main" id="{DAD3A6B9-B952-3FE0-A4D4-8CC60296CDE3}"/>
              </a:ext>
            </a:extLst>
          </p:cNvPr>
          <p:cNvPicPr>
            <a:picLocks noChangeAspect="1"/>
          </p:cNvPicPr>
          <p:nvPr/>
        </p:nvPicPr>
        <p:blipFill>
          <a:blip r:embed="rId20">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4985645" y="2985633"/>
            <a:ext cx="1987081" cy="1987081"/>
          </a:xfrm>
          <a:prstGeom prst="rect">
            <a:avLst/>
          </a:prstGeom>
        </p:spPr>
      </p:pic>
      <p:pic>
        <p:nvPicPr>
          <p:cNvPr id="5" name="Graphic 4" descr="Grinning face with solid fill with solid fill">
            <a:extLst>
              <a:ext uri="{FF2B5EF4-FFF2-40B4-BE49-F238E27FC236}">
                <a16:creationId xmlns:a16="http://schemas.microsoft.com/office/drawing/2014/main" id="{5860A904-D26A-CF70-61F9-52BFE015CC21}"/>
              </a:ext>
            </a:extLst>
          </p:cNvPr>
          <p:cNvPicPr>
            <a:picLocks noChangeAspect="1"/>
          </p:cNvPicPr>
          <p:nvPr/>
        </p:nvPicPr>
        <p:blipFill>
          <a:blip r:embed="rId22">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5559131" y="1793195"/>
            <a:ext cx="833761" cy="833761"/>
          </a:xfrm>
          <a:prstGeom prst="rect">
            <a:avLst/>
          </a:prstGeom>
        </p:spPr>
      </p:pic>
      <p:sp>
        <p:nvSpPr>
          <p:cNvPr id="6" name="TextBox 5">
            <a:extLst>
              <a:ext uri="{FF2B5EF4-FFF2-40B4-BE49-F238E27FC236}">
                <a16:creationId xmlns:a16="http://schemas.microsoft.com/office/drawing/2014/main" id="{26F06344-E8EB-AB7B-C8C6-9A37EBD98521}"/>
              </a:ext>
            </a:extLst>
          </p:cNvPr>
          <p:cNvSpPr txBox="1"/>
          <p:nvPr/>
        </p:nvSpPr>
        <p:spPr>
          <a:xfrm>
            <a:off x="3823335" y="985001"/>
            <a:ext cx="4305352" cy="431978"/>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900"/>
              </a:spcBef>
              <a:spcAft>
                <a:spcPts val="0"/>
              </a:spcAft>
              <a:buClr>
                <a:srgbClr val="3AB28B"/>
              </a:buClr>
              <a:buSzTx/>
              <a:buFontTx/>
              <a:buNone/>
              <a:tabLst/>
              <a:defRPr/>
            </a:pPr>
            <a:r>
              <a:rPr kumimoji="0" lang="en-GB" sz="2400" b="1" i="0" u="none" strike="noStrike" kern="1200" cap="none" spc="0" normalizeH="0" baseline="0" noProof="0" dirty="0">
                <a:ln>
                  <a:noFill/>
                </a:ln>
                <a:solidFill>
                  <a:srgbClr val="3AB28B">
                    <a:lumMod val="75000"/>
                  </a:srgbClr>
                </a:solidFill>
                <a:effectLst/>
                <a:uLnTx/>
                <a:uFillTx/>
                <a:latin typeface="Proxima Nova Rg" panose="02000506030000020004" pitchFamily="50" charset="0"/>
                <a:ea typeface="+mn-ea"/>
                <a:cs typeface="+mn-cs"/>
              </a:rPr>
              <a:t>SALES &amp; CUSTOMER CARE</a:t>
            </a:r>
            <a:endParaRPr kumimoji="0" lang="en-GB" sz="2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p:txBody>
      </p:sp>
      <p:sp>
        <p:nvSpPr>
          <p:cNvPr id="7" name="TextBox 6">
            <a:extLst>
              <a:ext uri="{FF2B5EF4-FFF2-40B4-BE49-F238E27FC236}">
                <a16:creationId xmlns:a16="http://schemas.microsoft.com/office/drawing/2014/main" id="{4D1238EA-F424-FD27-47F5-96879CF28113}"/>
              </a:ext>
            </a:extLst>
          </p:cNvPr>
          <p:cNvSpPr txBox="1"/>
          <p:nvPr/>
        </p:nvSpPr>
        <p:spPr>
          <a:xfrm>
            <a:off x="8417475" y="3140078"/>
            <a:ext cx="3492780" cy="764376"/>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900"/>
              </a:spcBef>
              <a:spcAft>
                <a:spcPts val="0"/>
              </a:spcAft>
              <a:buClr>
                <a:srgbClr val="3AB28B"/>
              </a:buClr>
              <a:buSzTx/>
              <a:buFontTx/>
              <a:buNone/>
              <a:tabLst/>
              <a:defRPr/>
            </a:pPr>
            <a:r>
              <a:rPr kumimoji="0" lang="en-GB" sz="2400" b="1"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PLANNING, DESIGN</a:t>
            </a:r>
            <a:br>
              <a:rPr kumimoji="0" lang="en-GB" sz="2400" b="1"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br>
            <a:r>
              <a:rPr kumimoji="0" lang="en-GB" sz="2400" b="1"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TECHNICAL</a:t>
            </a:r>
          </a:p>
        </p:txBody>
      </p:sp>
      <p:sp>
        <p:nvSpPr>
          <p:cNvPr id="12" name="TextBox 11">
            <a:extLst>
              <a:ext uri="{FF2B5EF4-FFF2-40B4-BE49-F238E27FC236}">
                <a16:creationId xmlns:a16="http://schemas.microsoft.com/office/drawing/2014/main" id="{65C324CC-5481-497A-73C4-7BACD251E133}"/>
              </a:ext>
            </a:extLst>
          </p:cNvPr>
          <p:cNvSpPr txBox="1"/>
          <p:nvPr/>
        </p:nvSpPr>
        <p:spPr>
          <a:xfrm>
            <a:off x="7570170" y="5295212"/>
            <a:ext cx="3492780" cy="1155573"/>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900"/>
              </a:spcBef>
              <a:spcAft>
                <a:spcPts val="0"/>
              </a:spcAft>
              <a:buClr>
                <a:srgbClr val="3AB28B"/>
              </a:buClr>
              <a:buSzTx/>
              <a:buFontTx/>
              <a:buNone/>
              <a:tabLst/>
              <a:defRPr/>
            </a:pPr>
            <a:r>
              <a:rPr kumimoji="0" lang="en-GB" sz="2400" b="1"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COMMERCIAL &amp; PROCUREMENT</a:t>
            </a:r>
          </a:p>
          <a:p>
            <a:pPr marL="0" marR="0" lvl="0" indent="0" algn="l" defTabSz="914400" rtl="0" eaLnBrk="1" fontAlgn="auto" latinLnBrk="0" hangingPunct="1">
              <a:lnSpc>
                <a:spcPct val="90000"/>
              </a:lnSpc>
              <a:spcBef>
                <a:spcPts val="900"/>
              </a:spcBef>
              <a:spcAft>
                <a:spcPts val="0"/>
              </a:spcAft>
              <a:buClr>
                <a:srgbClr val="3AB28B"/>
              </a:buClr>
              <a:buSzTx/>
              <a:buFontTx/>
              <a:buNone/>
              <a:tabLst/>
              <a:defRPr/>
            </a:pPr>
            <a:endParaRPr kumimoji="0" lang="en-GB" sz="20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endParaRPr>
          </a:p>
        </p:txBody>
      </p:sp>
      <p:sp>
        <p:nvSpPr>
          <p:cNvPr id="27" name="TextBox 26">
            <a:extLst>
              <a:ext uri="{FF2B5EF4-FFF2-40B4-BE49-F238E27FC236}">
                <a16:creationId xmlns:a16="http://schemas.microsoft.com/office/drawing/2014/main" id="{54BADFFD-8326-829C-DCF1-74E81B773D58}"/>
              </a:ext>
            </a:extLst>
          </p:cNvPr>
          <p:cNvSpPr txBox="1"/>
          <p:nvPr/>
        </p:nvSpPr>
        <p:spPr>
          <a:xfrm>
            <a:off x="472655" y="3046812"/>
            <a:ext cx="2867402" cy="764376"/>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900"/>
              </a:spcBef>
              <a:spcAft>
                <a:spcPts val="0"/>
              </a:spcAft>
              <a:buClr>
                <a:srgbClr val="3AB28B"/>
              </a:buClr>
              <a:buSzTx/>
              <a:buFontTx/>
              <a:buNone/>
              <a:tabLst/>
              <a:defRPr/>
            </a:pPr>
            <a:r>
              <a:rPr kumimoji="0" lang="en-GB" sz="2400" b="1" i="0" u="none" strike="noStrike" kern="1200" cap="none" spc="0" normalizeH="0" baseline="0" noProof="0" dirty="0">
                <a:ln>
                  <a:noFill/>
                </a:ln>
                <a:solidFill>
                  <a:srgbClr val="002060"/>
                </a:solidFill>
                <a:effectLst/>
                <a:uLnTx/>
                <a:uFillTx/>
                <a:latin typeface="Proxima Nova Rg" panose="02000506030000020004" pitchFamily="50" charset="0"/>
                <a:ea typeface="+mn-ea"/>
                <a:cs typeface="+mn-cs"/>
              </a:rPr>
              <a:t>OCCUPATION &amp; MAINTENANCE</a:t>
            </a:r>
            <a:endParaRPr kumimoji="0" lang="en-GB" sz="2000" b="0" i="0" u="none" strike="noStrike" kern="1200" cap="none" spc="0" normalizeH="0" baseline="0" noProof="0" dirty="0">
              <a:ln>
                <a:noFill/>
              </a:ln>
              <a:solidFill>
                <a:srgbClr val="002060"/>
              </a:solidFill>
              <a:effectLst/>
              <a:uLnTx/>
              <a:uFillTx/>
              <a:latin typeface="Proxima Nova Rg" panose="02000506030000020004" pitchFamily="50" charset="0"/>
              <a:ea typeface="+mn-ea"/>
              <a:cs typeface="+mn-cs"/>
            </a:endParaRPr>
          </a:p>
        </p:txBody>
      </p:sp>
      <p:sp>
        <p:nvSpPr>
          <p:cNvPr id="28" name="TextBox 27">
            <a:extLst>
              <a:ext uri="{FF2B5EF4-FFF2-40B4-BE49-F238E27FC236}">
                <a16:creationId xmlns:a16="http://schemas.microsoft.com/office/drawing/2014/main" id="{798D6BB0-9FBA-2E28-7037-BD3ACAA58E5F}"/>
              </a:ext>
            </a:extLst>
          </p:cNvPr>
          <p:cNvSpPr txBox="1"/>
          <p:nvPr/>
        </p:nvSpPr>
        <p:spPr>
          <a:xfrm>
            <a:off x="872296" y="5389726"/>
            <a:ext cx="3492780" cy="431978"/>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900"/>
              </a:spcBef>
              <a:spcAft>
                <a:spcPts val="0"/>
              </a:spcAft>
              <a:buClr>
                <a:srgbClr val="3AB28B"/>
              </a:buClr>
              <a:buSzTx/>
              <a:buFontTx/>
              <a:buNone/>
              <a:tabLst/>
              <a:defRPr/>
            </a:pPr>
            <a:r>
              <a:rPr kumimoji="0" lang="en-GB" sz="2400" b="1" i="0" u="none" strike="noStrike" kern="1200" cap="none" spc="0" normalizeH="0" baseline="0" noProof="0" dirty="0">
                <a:ln>
                  <a:noFill/>
                </a:ln>
                <a:solidFill>
                  <a:srgbClr val="00B050"/>
                </a:solidFill>
                <a:effectLst/>
                <a:uLnTx/>
                <a:uFillTx/>
                <a:latin typeface="Proxima Nova Rg" panose="02000506030000020004" pitchFamily="50" charset="0"/>
                <a:ea typeface="+mn-ea"/>
                <a:cs typeface="+mn-cs"/>
              </a:rPr>
              <a:t>CONSTRUCTION</a:t>
            </a:r>
          </a:p>
        </p:txBody>
      </p:sp>
      <p:sp>
        <p:nvSpPr>
          <p:cNvPr id="8" name="Title 1">
            <a:extLst>
              <a:ext uri="{FF2B5EF4-FFF2-40B4-BE49-F238E27FC236}">
                <a16:creationId xmlns:a16="http://schemas.microsoft.com/office/drawing/2014/main" id="{09D16D03-1702-1EE0-BB20-8D375F2040A6}"/>
              </a:ext>
            </a:extLst>
          </p:cNvPr>
          <p:cNvSpPr>
            <a:spLocks noGrp="1"/>
          </p:cNvSpPr>
          <p:nvPr>
            <p:ph type="title"/>
          </p:nvPr>
        </p:nvSpPr>
        <p:spPr>
          <a:xfrm>
            <a:off x="270965" y="222202"/>
            <a:ext cx="9045595" cy="432000"/>
          </a:xfrm>
        </p:spPr>
        <p:txBody>
          <a:bodyPr/>
          <a:lstStyle/>
          <a:p>
            <a:r>
              <a:rPr lang="en-GB" b="0" dirty="0">
                <a:latin typeface="Proxima Nova Black" panose="02000506030000020004" pitchFamily="50" charset="0"/>
              </a:rPr>
              <a:t>1) WHAT IS BUILDING SAFETY?</a:t>
            </a:r>
          </a:p>
        </p:txBody>
      </p:sp>
    </p:spTree>
    <p:extLst>
      <p:ext uri="{BB962C8B-B14F-4D97-AF65-F5344CB8AC3E}">
        <p14:creationId xmlns:p14="http://schemas.microsoft.com/office/powerpoint/2010/main" val="10744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27" grpId="0"/>
      <p:bldP spid="2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2BFB34-592A-C3ED-898B-EF2536AF16E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2727" y="1275602"/>
            <a:ext cx="3229176" cy="5238747"/>
          </a:xfrm>
          <a:prstGeom prst="rect">
            <a:avLst/>
          </a:prstGeom>
          <a:ln>
            <a:solidFill>
              <a:schemeClr val="tx1"/>
            </a:solidFill>
          </a:ln>
        </p:spPr>
      </p:pic>
      <p:sp>
        <p:nvSpPr>
          <p:cNvPr id="2" name="Title 1">
            <a:extLst>
              <a:ext uri="{FF2B5EF4-FFF2-40B4-BE49-F238E27FC236}">
                <a16:creationId xmlns:a16="http://schemas.microsoft.com/office/drawing/2014/main" id="{5B6FD630-E727-2E2D-B1D4-80384AC58B2C}"/>
              </a:ext>
            </a:extLst>
          </p:cNvPr>
          <p:cNvSpPr>
            <a:spLocks noGrp="1"/>
          </p:cNvSpPr>
          <p:nvPr>
            <p:ph type="title"/>
          </p:nvPr>
        </p:nvSpPr>
        <p:spPr>
          <a:xfrm>
            <a:off x="431075" y="343651"/>
            <a:ext cx="7583919" cy="432000"/>
          </a:xfrm>
        </p:spPr>
        <p:txBody>
          <a:bodyPr/>
          <a:lstStyle/>
          <a:p>
            <a:r>
              <a:rPr lang="en-GB" b="0" dirty="0">
                <a:solidFill>
                  <a:srgbClr val="004749"/>
                </a:solidFill>
                <a:latin typeface="Proxima Nova Black" panose="02000506030000020004" pitchFamily="50" charset="0"/>
              </a:rPr>
              <a:t>1) WHAT IS BUILDING SAFETY?</a:t>
            </a:r>
          </a:p>
        </p:txBody>
      </p:sp>
      <p:sp>
        <p:nvSpPr>
          <p:cNvPr id="8" name="TextBox 7">
            <a:extLst>
              <a:ext uri="{FF2B5EF4-FFF2-40B4-BE49-F238E27FC236}">
                <a16:creationId xmlns:a16="http://schemas.microsoft.com/office/drawing/2014/main" id="{F306E7A9-E0BA-5782-97A2-37C068944AE2}"/>
              </a:ext>
            </a:extLst>
          </p:cNvPr>
          <p:cNvSpPr txBox="1"/>
          <p:nvPr/>
        </p:nvSpPr>
        <p:spPr>
          <a:xfrm>
            <a:off x="2783585" y="6118423"/>
            <a:ext cx="109916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Nova"/>
                <a:ea typeface="+mn-ea"/>
                <a:cs typeface="+mn-cs"/>
              </a:rPr>
              <a:t>2022</a:t>
            </a:r>
            <a:endParaRPr kumimoji="0" lang="en-GB" sz="1600" b="0" i="0" u="none" strike="noStrike" kern="1200" cap="none" spc="0" normalizeH="0" baseline="0" noProof="0" dirty="0">
              <a:ln>
                <a:noFill/>
              </a:ln>
              <a:solidFill>
                <a:prstClr val="white"/>
              </a:solidFill>
              <a:effectLst/>
              <a:uLnTx/>
              <a:uFillTx/>
              <a:latin typeface="Arial Nova"/>
              <a:ea typeface="+mn-ea"/>
              <a:cs typeface="+mn-cs"/>
            </a:endParaRPr>
          </a:p>
        </p:txBody>
      </p:sp>
      <p:sp>
        <p:nvSpPr>
          <p:cNvPr id="12" name="Text Placeholder 3">
            <a:extLst>
              <a:ext uri="{FF2B5EF4-FFF2-40B4-BE49-F238E27FC236}">
                <a16:creationId xmlns:a16="http://schemas.microsoft.com/office/drawing/2014/main" id="{CCB7EBC3-C9AC-38C0-4E8F-1AAEF5FD1367}"/>
              </a:ext>
            </a:extLst>
          </p:cNvPr>
          <p:cNvSpPr txBox="1">
            <a:spLocks/>
          </p:cNvSpPr>
          <p:nvPr/>
        </p:nvSpPr>
        <p:spPr>
          <a:xfrm>
            <a:off x="431075" y="914352"/>
            <a:ext cx="9045595" cy="399364"/>
          </a:xfrm>
          <a:prstGeom prst="rect">
            <a:avLst/>
          </a:prstGeom>
        </p:spPr>
        <p:txBody>
          <a:bodyPr vert="horz" lIns="36000" tIns="45720" rIns="91440" bIns="45720" rtlCol="0">
            <a:noAutofit/>
          </a:bodyPr>
          <a:lstStyle>
            <a:lvl1pPr marL="0" indent="0" algn="l" defTabSz="914400" rtl="0" eaLnBrk="1" latinLnBrk="0" hangingPunct="1">
              <a:lnSpc>
                <a:spcPct val="90000"/>
              </a:lnSpc>
              <a:spcBef>
                <a:spcPts val="1200"/>
              </a:spcBef>
              <a:buClr>
                <a:schemeClr val="accent2"/>
              </a:buClr>
              <a:buFont typeface="Wingdings" panose="05000000000000000000" pitchFamily="2" charset="2"/>
              <a:buNone/>
              <a:defRPr sz="2000" kern="1200">
                <a:solidFill>
                  <a:schemeClr val="accent3"/>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3AB28B"/>
              </a:buClr>
              <a:buSzTx/>
              <a:buFont typeface="Wingdings" panose="05000000000000000000" pitchFamily="2" charset="2"/>
              <a:buNone/>
              <a:tabLst/>
              <a:defRPr/>
            </a:pPr>
            <a:r>
              <a:rPr kumimoji="0" lang="en-GB" sz="2000" b="0" i="0" u="none" strike="noStrike" kern="1200" cap="none" spc="0" normalizeH="0" baseline="0" noProof="0" dirty="0">
                <a:ln>
                  <a:noFill/>
                </a:ln>
                <a:solidFill>
                  <a:srgbClr val="EE775E"/>
                </a:solidFill>
                <a:effectLst/>
                <a:uLnTx/>
                <a:uFillTx/>
                <a:latin typeface="Proxima Nova Black" panose="02000506030000020004" pitchFamily="50" charset="0"/>
                <a:ea typeface="+mn-ea"/>
                <a:cs typeface="+mn-cs"/>
              </a:rPr>
              <a:t>HAZARD/RISK EXAMPLES</a:t>
            </a:r>
            <a:endParaRPr kumimoji="0" lang="en-GB" sz="2000" b="1" i="0" u="none" strike="noStrike" kern="1200" cap="none" spc="0" normalizeH="0" baseline="0" noProof="0" dirty="0">
              <a:ln>
                <a:noFill/>
              </a:ln>
              <a:solidFill>
                <a:srgbClr val="FF0000"/>
              </a:solidFill>
              <a:effectLst/>
              <a:uLnTx/>
              <a:uFillTx/>
              <a:latin typeface="Proxima Nova Black" panose="02000506030000020004" pitchFamily="50" charset="0"/>
              <a:ea typeface="+mn-ea"/>
              <a:cs typeface="+mn-cs"/>
            </a:endParaRPr>
          </a:p>
        </p:txBody>
      </p:sp>
      <p:sp>
        <p:nvSpPr>
          <p:cNvPr id="4" name="Text Placeholder 3">
            <a:extLst>
              <a:ext uri="{FF2B5EF4-FFF2-40B4-BE49-F238E27FC236}">
                <a16:creationId xmlns:a16="http://schemas.microsoft.com/office/drawing/2014/main" id="{A6486F60-57BD-C01B-6B29-F91F1BA53518}"/>
              </a:ext>
            </a:extLst>
          </p:cNvPr>
          <p:cNvSpPr txBox="1">
            <a:spLocks/>
          </p:cNvSpPr>
          <p:nvPr/>
        </p:nvSpPr>
        <p:spPr>
          <a:xfrm>
            <a:off x="6312537" y="514528"/>
            <a:ext cx="3693952" cy="399364"/>
          </a:xfrm>
          <a:prstGeom prst="rect">
            <a:avLst/>
          </a:prstGeom>
        </p:spPr>
        <p:txBody>
          <a:bodyPr vert="horz" lIns="36000" tIns="45720" rIns="91440" bIns="45720" rtlCol="0">
            <a:noAutofit/>
          </a:bodyPr>
          <a:lstStyle>
            <a:lvl1pPr marL="0" indent="0" algn="l" defTabSz="914400" rtl="0" eaLnBrk="1" latinLnBrk="0" hangingPunct="1">
              <a:lnSpc>
                <a:spcPct val="90000"/>
              </a:lnSpc>
              <a:spcBef>
                <a:spcPts val="1200"/>
              </a:spcBef>
              <a:buClr>
                <a:schemeClr val="accent2"/>
              </a:buClr>
              <a:buFont typeface="Wingdings" panose="05000000000000000000" pitchFamily="2" charset="2"/>
              <a:buNone/>
              <a:defRPr sz="2000" kern="1200">
                <a:solidFill>
                  <a:schemeClr val="accent3"/>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srgbClr val="3AB28B"/>
              </a:buClr>
              <a:buSzTx/>
              <a:buFont typeface="Wingdings" panose="05000000000000000000" pitchFamily="2" charset="2"/>
              <a:buNone/>
              <a:tabLst/>
              <a:defRPr/>
            </a:pPr>
            <a:r>
              <a:rPr kumimoji="0" lang="en-GB" sz="2800" b="1" i="0" u="none" strike="noStrike" kern="1200" cap="none" spc="0" normalizeH="0" baseline="0" noProof="0" dirty="0">
                <a:ln>
                  <a:noFill/>
                </a:ln>
                <a:solidFill>
                  <a:srgbClr val="FF0000"/>
                </a:solidFill>
                <a:effectLst/>
                <a:uLnTx/>
                <a:uFillTx/>
                <a:latin typeface="Proxima Nova Black" panose="02000506030000020004" pitchFamily="50" charset="0"/>
                <a:ea typeface="+mn-ea"/>
                <a:cs typeface="+mn-cs"/>
              </a:rPr>
              <a:t>FIRE</a:t>
            </a:r>
          </a:p>
        </p:txBody>
      </p:sp>
      <p:pic>
        <p:nvPicPr>
          <p:cNvPr id="3" name="Picture 2">
            <a:extLst>
              <a:ext uri="{FF2B5EF4-FFF2-40B4-BE49-F238E27FC236}">
                <a16:creationId xmlns:a16="http://schemas.microsoft.com/office/drawing/2014/main" id="{34600C40-9844-3A49-7EF5-C22F197172F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03676" y="1275602"/>
            <a:ext cx="4385206" cy="2443287"/>
          </a:xfrm>
          <a:prstGeom prst="rect">
            <a:avLst/>
          </a:prstGeom>
          <a:ln>
            <a:solidFill>
              <a:schemeClr val="tx1"/>
            </a:solidFill>
          </a:ln>
        </p:spPr>
      </p:pic>
      <p:pic>
        <p:nvPicPr>
          <p:cNvPr id="6" name="Picture 5">
            <a:extLst>
              <a:ext uri="{FF2B5EF4-FFF2-40B4-BE49-F238E27FC236}">
                <a16:creationId xmlns:a16="http://schemas.microsoft.com/office/drawing/2014/main" id="{BE36854E-1481-43EA-EC1E-33B6331360E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303676" y="3916612"/>
            <a:ext cx="3485803" cy="2618645"/>
          </a:xfrm>
          <a:prstGeom prst="rect">
            <a:avLst/>
          </a:prstGeom>
          <a:ln>
            <a:solidFill>
              <a:schemeClr val="tx1"/>
            </a:solidFill>
          </a:ln>
        </p:spPr>
      </p:pic>
      <p:pic>
        <p:nvPicPr>
          <p:cNvPr id="7" name="Picture 6">
            <a:extLst>
              <a:ext uri="{FF2B5EF4-FFF2-40B4-BE49-F238E27FC236}">
                <a16:creationId xmlns:a16="http://schemas.microsoft.com/office/drawing/2014/main" id="{DB4B0C37-59DF-D536-6B4A-AE7A532724B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52091" y="3916611"/>
            <a:ext cx="3310994" cy="2618645"/>
          </a:xfrm>
          <a:prstGeom prst="rect">
            <a:avLst/>
          </a:prstGeom>
          <a:ln>
            <a:solidFill>
              <a:schemeClr val="tx1"/>
            </a:solidFill>
          </a:ln>
        </p:spPr>
      </p:pic>
      <p:pic>
        <p:nvPicPr>
          <p:cNvPr id="9" name="Picture 8">
            <a:extLst>
              <a:ext uri="{FF2B5EF4-FFF2-40B4-BE49-F238E27FC236}">
                <a16:creationId xmlns:a16="http://schemas.microsoft.com/office/drawing/2014/main" id="{44382DD4-C033-CDCE-AE03-B734E1083BE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63772" y="1272928"/>
            <a:ext cx="2099313" cy="2391303"/>
          </a:xfrm>
          <a:prstGeom prst="rect">
            <a:avLst/>
          </a:prstGeom>
          <a:ln>
            <a:solidFill>
              <a:schemeClr val="tx1"/>
            </a:solidFill>
          </a:ln>
        </p:spPr>
      </p:pic>
    </p:spTree>
    <p:custDataLst>
      <p:tags r:id="rId1"/>
    </p:custDataLst>
    <p:extLst>
      <p:ext uri="{BB962C8B-B14F-4D97-AF65-F5344CB8AC3E}">
        <p14:creationId xmlns:p14="http://schemas.microsoft.com/office/powerpoint/2010/main" val="6958895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able Collpase (2)">
            <a:hlinkClick r:id="" action="ppaction://media"/>
            <a:extLst>
              <a:ext uri="{FF2B5EF4-FFF2-40B4-BE49-F238E27FC236}">
                <a16:creationId xmlns:a16="http://schemas.microsoft.com/office/drawing/2014/main" id="{61D0CBFF-21A0-64DB-DA9C-FA356AAF8047}"/>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57043" y="1518932"/>
            <a:ext cx="6738377" cy="4941474"/>
          </a:xfrm>
          <a:prstGeom prst="rect">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
        <p:nvSpPr>
          <p:cNvPr id="2" name="Title 1">
            <a:extLst>
              <a:ext uri="{FF2B5EF4-FFF2-40B4-BE49-F238E27FC236}">
                <a16:creationId xmlns:a16="http://schemas.microsoft.com/office/drawing/2014/main" id="{5B6FD630-E727-2E2D-B1D4-80384AC58B2C}"/>
              </a:ext>
            </a:extLst>
          </p:cNvPr>
          <p:cNvSpPr>
            <a:spLocks noGrp="1"/>
          </p:cNvSpPr>
          <p:nvPr>
            <p:ph type="title"/>
          </p:nvPr>
        </p:nvSpPr>
        <p:spPr>
          <a:xfrm>
            <a:off x="431075" y="343651"/>
            <a:ext cx="9045595" cy="432000"/>
          </a:xfrm>
        </p:spPr>
        <p:txBody>
          <a:bodyPr/>
          <a:lstStyle/>
          <a:p>
            <a:r>
              <a:rPr lang="en-GB" b="0" dirty="0">
                <a:solidFill>
                  <a:srgbClr val="004749"/>
                </a:solidFill>
                <a:latin typeface="Proxima Nova Black" panose="02000506030000020004" pitchFamily="50" charset="0"/>
              </a:rPr>
              <a:t>1) WHAT IS BUILDING SAFETY</a:t>
            </a:r>
            <a:r>
              <a:rPr lang="en-GB" b="0" dirty="0">
                <a:solidFill>
                  <a:schemeClr val="bg2"/>
                </a:solidFill>
                <a:latin typeface="Proxima Nova Black" panose="02000506030000020004" pitchFamily="50" charset="0"/>
              </a:rPr>
              <a:t>?</a:t>
            </a:r>
          </a:p>
        </p:txBody>
      </p:sp>
      <p:sp>
        <p:nvSpPr>
          <p:cNvPr id="20" name="Text Placeholder 3">
            <a:extLst>
              <a:ext uri="{FF2B5EF4-FFF2-40B4-BE49-F238E27FC236}">
                <a16:creationId xmlns:a16="http://schemas.microsoft.com/office/drawing/2014/main" id="{FC2FC017-933F-B0E6-4228-9E0BE6D22D4D}"/>
              </a:ext>
            </a:extLst>
          </p:cNvPr>
          <p:cNvSpPr txBox="1">
            <a:spLocks/>
          </p:cNvSpPr>
          <p:nvPr/>
        </p:nvSpPr>
        <p:spPr>
          <a:xfrm>
            <a:off x="431075" y="914352"/>
            <a:ext cx="9045595" cy="399364"/>
          </a:xfrm>
          <a:prstGeom prst="rect">
            <a:avLst/>
          </a:prstGeom>
        </p:spPr>
        <p:txBody>
          <a:bodyPr vert="horz" lIns="36000" tIns="45720" rIns="91440" bIns="45720" rtlCol="0">
            <a:noAutofit/>
          </a:bodyPr>
          <a:lstStyle>
            <a:lvl1pPr marL="0" indent="0" algn="l" defTabSz="914400" rtl="0" eaLnBrk="1" latinLnBrk="0" hangingPunct="1">
              <a:lnSpc>
                <a:spcPct val="90000"/>
              </a:lnSpc>
              <a:spcBef>
                <a:spcPts val="1200"/>
              </a:spcBef>
              <a:buClr>
                <a:schemeClr val="accent2"/>
              </a:buClr>
              <a:buFont typeface="Wingdings" panose="05000000000000000000" pitchFamily="2" charset="2"/>
              <a:buNone/>
              <a:defRPr sz="2000" kern="1200">
                <a:solidFill>
                  <a:schemeClr val="accent3"/>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3AB28B"/>
              </a:buClr>
              <a:buSzTx/>
              <a:buFont typeface="Wingdings" panose="05000000000000000000" pitchFamily="2" charset="2"/>
              <a:buNone/>
              <a:tabLst/>
              <a:defRPr/>
            </a:pPr>
            <a:r>
              <a:rPr kumimoji="0" lang="en-GB" sz="2000" b="0" i="0" u="none" strike="noStrike" kern="1200" cap="none" spc="0" normalizeH="0" baseline="0" noProof="0" dirty="0">
                <a:ln>
                  <a:noFill/>
                </a:ln>
                <a:solidFill>
                  <a:srgbClr val="EE775E"/>
                </a:solidFill>
                <a:effectLst/>
                <a:uLnTx/>
                <a:uFillTx/>
                <a:latin typeface="Proxima Nova Black" panose="02000506030000020004" pitchFamily="50" charset="0"/>
                <a:ea typeface="+mn-ea"/>
                <a:cs typeface="+mn-cs"/>
              </a:rPr>
              <a:t>HAZARD/RISK EXAMPLES</a:t>
            </a:r>
            <a:endParaRPr kumimoji="0" lang="en-GB" sz="2000" b="1" i="0" u="none" strike="noStrike" kern="1200" cap="none" spc="0" normalizeH="0" baseline="0" noProof="0" dirty="0">
              <a:ln>
                <a:noFill/>
              </a:ln>
              <a:solidFill>
                <a:srgbClr val="FF0000"/>
              </a:solidFill>
              <a:effectLst/>
              <a:uLnTx/>
              <a:uFillTx/>
              <a:latin typeface="Proxima Nova Black" panose="02000506030000020004" pitchFamily="50" charset="0"/>
              <a:ea typeface="+mn-ea"/>
              <a:cs typeface="+mn-cs"/>
            </a:endParaRPr>
          </a:p>
        </p:txBody>
      </p:sp>
      <p:sp>
        <p:nvSpPr>
          <p:cNvPr id="7" name="Text Placeholder 3">
            <a:extLst>
              <a:ext uri="{FF2B5EF4-FFF2-40B4-BE49-F238E27FC236}">
                <a16:creationId xmlns:a16="http://schemas.microsoft.com/office/drawing/2014/main" id="{28659A8F-29EE-F148-3435-2109E6676CC9}"/>
              </a:ext>
            </a:extLst>
          </p:cNvPr>
          <p:cNvSpPr txBox="1">
            <a:spLocks/>
          </p:cNvSpPr>
          <p:nvPr/>
        </p:nvSpPr>
        <p:spPr>
          <a:xfrm>
            <a:off x="6030286" y="817278"/>
            <a:ext cx="3618452" cy="399364"/>
          </a:xfrm>
          <a:prstGeom prst="rect">
            <a:avLst/>
          </a:prstGeom>
        </p:spPr>
        <p:txBody>
          <a:bodyPr vert="horz" lIns="36000" tIns="45720" rIns="91440" bIns="45720" rtlCol="0">
            <a:noAutofit/>
          </a:bodyPr>
          <a:lstStyle>
            <a:lvl1pPr marL="0" indent="0" algn="l" defTabSz="914400" rtl="0" eaLnBrk="1" latinLnBrk="0" hangingPunct="1">
              <a:lnSpc>
                <a:spcPct val="90000"/>
              </a:lnSpc>
              <a:spcBef>
                <a:spcPts val="1200"/>
              </a:spcBef>
              <a:buClr>
                <a:schemeClr val="accent2"/>
              </a:buClr>
              <a:buFont typeface="Wingdings" panose="05000000000000000000" pitchFamily="2" charset="2"/>
              <a:buNone/>
              <a:defRPr sz="2000" kern="1200">
                <a:solidFill>
                  <a:schemeClr val="accent3"/>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srgbClr val="3AB28B"/>
              </a:buClr>
              <a:buSzTx/>
              <a:buFont typeface="Wingdings" panose="05000000000000000000" pitchFamily="2" charset="2"/>
              <a:buNone/>
              <a:tabLst/>
              <a:defRPr/>
            </a:pPr>
            <a:r>
              <a:rPr kumimoji="0" lang="en-GB" sz="2800" b="1" i="0" u="none" strike="noStrike" kern="1200" cap="none" spc="0" normalizeH="0" baseline="0" noProof="0" dirty="0">
                <a:ln>
                  <a:noFill/>
                </a:ln>
                <a:solidFill>
                  <a:srgbClr val="FF0000"/>
                </a:solidFill>
                <a:effectLst/>
                <a:uLnTx/>
                <a:uFillTx/>
                <a:latin typeface="Proxima Nova Black" panose="02000506030000020004" pitchFamily="50" charset="0"/>
                <a:ea typeface="+mn-ea"/>
                <a:cs typeface="+mn-cs"/>
              </a:rPr>
              <a:t>STRUCTURE</a:t>
            </a:r>
          </a:p>
        </p:txBody>
      </p:sp>
      <p:sp>
        <p:nvSpPr>
          <p:cNvPr id="11" name="TextBox 10">
            <a:extLst>
              <a:ext uri="{FF2B5EF4-FFF2-40B4-BE49-F238E27FC236}">
                <a16:creationId xmlns:a16="http://schemas.microsoft.com/office/drawing/2014/main" id="{E6EFDD5D-0709-0F06-0987-C5607BFF63B9}"/>
              </a:ext>
            </a:extLst>
          </p:cNvPr>
          <p:cNvSpPr txBox="1"/>
          <p:nvPr/>
        </p:nvSpPr>
        <p:spPr>
          <a:xfrm>
            <a:off x="6128658" y="1648804"/>
            <a:ext cx="139061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Nova"/>
                <a:ea typeface="+mn-ea"/>
                <a:cs typeface="+mn-cs"/>
              </a:rPr>
              <a:t>2021</a:t>
            </a:r>
          </a:p>
        </p:txBody>
      </p:sp>
      <p:pic>
        <p:nvPicPr>
          <p:cNvPr id="13" name="Picture 12">
            <a:extLst>
              <a:ext uri="{FF2B5EF4-FFF2-40B4-BE49-F238E27FC236}">
                <a16:creationId xmlns:a16="http://schemas.microsoft.com/office/drawing/2014/main" id="{C2D3CC7F-C19A-36A0-9E63-58CB91A8E596}"/>
              </a:ext>
            </a:extLst>
          </p:cNvPr>
          <p:cNvPicPr>
            <a:picLocks noChangeAspect="1"/>
          </p:cNvPicPr>
          <p:nvPr/>
        </p:nvPicPr>
        <p:blipFill>
          <a:blip r:embed="rId7"/>
          <a:stretch>
            <a:fillRect/>
          </a:stretch>
        </p:blipFill>
        <p:spPr>
          <a:xfrm>
            <a:off x="7562520" y="1451533"/>
            <a:ext cx="4172437" cy="5062816"/>
          </a:xfrm>
          <a:prstGeom prst="rect">
            <a:avLst/>
          </a:prstGeom>
          <a:ln>
            <a:solidFill>
              <a:schemeClr val="tx1"/>
            </a:solidFill>
          </a:ln>
        </p:spPr>
      </p:pic>
      <p:sp>
        <p:nvSpPr>
          <p:cNvPr id="14" name="TextBox 13">
            <a:extLst>
              <a:ext uri="{FF2B5EF4-FFF2-40B4-BE49-F238E27FC236}">
                <a16:creationId xmlns:a16="http://schemas.microsoft.com/office/drawing/2014/main" id="{8F610864-A6B2-8A5C-C931-1EE819D292F2}"/>
              </a:ext>
            </a:extLst>
          </p:cNvPr>
          <p:cNvSpPr txBox="1"/>
          <p:nvPr/>
        </p:nvSpPr>
        <p:spPr>
          <a:xfrm>
            <a:off x="10610462" y="3275111"/>
            <a:ext cx="139061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Nova"/>
                <a:ea typeface="+mn-ea"/>
                <a:cs typeface="+mn-cs"/>
              </a:rPr>
              <a:t>2023</a:t>
            </a:r>
          </a:p>
        </p:txBody>
      </p:sp>
    </p:spTree>
    <p:custDataLst>
      <p:tags r:id="rId1"/>
    </p:custDataLst>
    <p:extLst>
      <p:ext uri="{BB962C8B-B14F-4D97-AF65-F5344CB8AC3E}">
        <p14:creationId xmlns:p14="http://schemas.microsoft.com/office/powerpoint/2010/main" val="9111862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nextCondLst>
                <p:cond evt="onClick" delay="0">
                  <p:tgtEl>
                    <p:spTgt spid="17"/>
                  </p:tgtEl>
                </p:cond>
              </p:nextCondLst>
            </p:seq>
            <p:video>
              <p:cMediaNode vol="80000">
                <p:cTn id="7" repeatCount="indefinite" fill="hold" display="0">
                  <p:stCondLst>
                    <p:cond delay="indefinite"/>
                  </p:stCondLst>
                </p:cTn>
                <p:tgtEl>
                  <p:spTgt spid="17"/>
                </p:tgtEl>
              </p:cMediaNode>
            </p:video>
          </p:childTnLst>
        </p:cTn>
      </p:par>
    </p:tnLst>
  </p:timing>
  <p:extLst>
    <p:ext uri="{E180D4A7-C9FB-4DFB-919C-405C955672EB}">
      <p14:showEvtLst xmlns:p14="http://schemas.microsoft.com/office/powerpoint/2010/main">
        <p14:playEvt time="3504" objId="17"/>
        <p14:stopEvt time="10268" objId="17"/>
      </p14:showEvtLst>
    </p:ext>
  </p:extLs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FD630-E727-2E2D-B1D4-80384AC58B2C}"/>
              </a:ext>
            </a:extLst>
          </p:cNvPr>
          <p:cNvSpPr>
            <a:spLocks noGrp="1"/>
          </p:cNvSpPr>
          <p:nvPr>
            <p:ph type="title"/>
          </p:nvPr>
        </p:nvSpPr>
        <p:spPr>
          <a:xfrm>
            <a:off x="431075" y="343651"/>
            <a:ext cx="9045595" cy="432000"/>
          </a:xfrm>
        </p:spPr>
        <p:txBody>
          <a:bodyPr/>
          <a:lstStyle/>
          <a:p>
            <a:r>
              <a:rPr lang="en-GB" b="0" dirty="0">
                <a:solidFill>
                  <a:srgbClr val="004749"/>
                </a:solidFill>
                <a:latin typeface="Proxima Nova Black" panose="02000506030000020004" pitchFamily="50" charset="0"/>
              </a:rPr>
              <a:t>1) WHAT IS BUILDING SAFETY?</a:t>
            </a:r>
          </a:p>
        </p:txBody>
      </p:sp>
      <p:sp>
        <p:nvSpPr>
          <p:cNvPr id="20" name="Text Placeholder 3">
            <a:extLst>
              <a:ext uri="{FF2B5EF4-FFF2-40B4-BE49-F238E27FC236}">
                <a16:creationId xmlns:a16="http://schemas.microsoft.com/office/drawing/2014/main" id="{FC2FC017-933F-B0E6-4228-9E0BE6D22D4D}"/>
              </a:ext>
            </a:extLst>
          </p:cNvPr>
          <p:cNvSpPr txBox="1">
            <a:spLocks/>
          </p:cNvSpPr>
          <p:nvPr/>
        </p:nvSpPr>
        <p:spPr>
          <a:xfrm>
            <a:off x="431075" y="914352"/>
            <a:ext cx="9045595" cy="399364"/>
          </a:xfrm>
          <a:prstGeom prst="rect">
            <a:avLst/>
          </a:prstGeom>
        </p:spPr>
        <p:txBody>
          <a:bodyPr vert="horz" lIns="36000" tIns="45720" rIns="91440" bIns="45720" rtlCol="0">
            <a:noAutofit/>
          </a:bodyPr>
          <a:lstStyle>
            <a:lvl1pPr marL="0" indent="0" algn="l" defTabSz="914400" rtl="0" eaLnBrk="1" latinLnBrk="0" hangingPunct="1">
              <a:lnSpc>
                <a:spcPct val="90000"/>
              </a:lnSpc>
              <a:spcBef>
                <a:spcPts val="1200"/>
              </a:spcBef>
              <a:buClr>
                <a:schemeClr val="accent2"/>
              </a:buClr>
              <a:buFont typeface="Wingdings" panose="05000000000000000000" pitchFamily="2" charset="2"/>
              <a:buNone/>
              <a:defRPr sz="2000" kern="1200">
                <a:solidFill>
                  <a:schemeClr val="accent3"/>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3AB28B"/>
              </a:buClr>
              <a:buSzTx/>
              <a:buFont typeface="Wingdings" panose="05000000000000000000" pitchFamily="2" charset="2"/>
              <a:buNone/>
              <a:tabLst/>
              <a:defRPr/>
            </a:pPr>
            <a:r>
              <a:rPr kumimoji="0" lang="en-GB" sz="2000" b="0" i="0" u="none" strike="noStrike" kern="1200" cap="none" spc="0" normalizeH="0" baseline="0" noProof="0" dirty="0">
                <a:ln>
                  <a:noFill/>
                </a:ln>
                <a:solidFill>
                  <a:srgbClr val="EE775E"/>
                </a:solidFill>
                <a:effectLst/>
                <a:uLnTx/>
                <a:uFillTx/>
                <a:latin typeface="Proxima Nova Black" panose="02000506030000020004" pitchFamily="50" charset="0"/>
                <a:ea typeface="+mn-ea"/>
                <a:cs typeface="+mn-cs"/>
              </a:rPr>
              <a:t>HAZARD/RISK EXAMPLES</a:t>
            </a:r>
            <a:endParaRPr kumimoji="0" lang="en-GB" sz="2000" b="1" i="0" u="none" strike="noStrike" kern="1200" cap="none" spc="0" normalizeH="0" baseline="0" noProof="0" dirty="0">
              <a:ln>
                <a:noFill/>
              </a:ln>
              <a:solidFill>
                <a:srgbClr val="FF0000"/>
              </a:solidFill>
              <a:effectLst/>
              <a:uLnTx/>
              <a:uFillTx/>
              <a:latin typeface="Proxima Nova Black" panose="02000506030000020004" pitchFamily="50" charset="0"/>
              <a:ea typeface="+mn-ea"/>
              <a:cs typeface="+mn-cs"/>
            </a:endParaRPr>
          </a:p>
        </p:txBody>
      </p:sp>
      <p:pic>
        <p:nvPicPr>
          <p:cNvPr id="4" name="Picture 3">
            <a:extLst>
              <a:ext uri="{FF2B5EF4-FFF2-40B4-BE49-F238E27FC236}">
                <a16:creationId xmlns:a16="http://schemas.microsoft.com/office/drawing/2014/main" id="{FB1C79AA-E333-8486-473E-4DF50990FA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1744" y="1671476"/>
            <a:ext cx="5124299" cy="4552042"/>
          </a:xfrm>
          <a:prstGeom prst="rect">
            <a:avLst/>
          </a:prstGeom>
          <a:ln>
            <a:solidFill>
              <a:schemeClr val="tx1"/>
            </a:solidFill>
          </a:ln>
        </p:spPr>
      </p:pic>
      <p:sp>
        <p:nvSpPr>
          <p:cNvPr id="11" name="TextBox 10">
            <a:extLst>
              <a:ext uri="{FF2B5EF4-FFF2-40B4-BE49-F238E27FC236}">
                <a16:creationId xmlns:a16="http://schemas.microsoft.com/office/drawing/2014/main" id="{F4F9C580-841E-1644-ECCF-F7B3B3BF537C}"/>
              </a:ext>
            </a:extLst>
          </p:cNvPr>
          <p:cNvSpPr txBox="1"/>
          <p:nvPr/>
        </p:nvSpPr>
        <p:spPr>
          <a:xfrm>
            <a:off x="4326815" y="2346205"/>
            <a:ext cx="139061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Nova"/>
                <a:ea typeface="+mn-ea"/>
                <a:cs typeface="+mn-cs"/>
              </a:rPr>
              <a:t>2022</a:t>
            </a:r>
          </a:p>
        </p:txBody>
      </p:sp>
      <p:sp>
        <p:nvSpPr>
          <p:cNvPr id="5" name="Text Placeholder 3">
            <a:extLst>
              <a:ext uri="{FF2B5EF4-FFF2-40B4-BE49-F238E27FC236}">
                <a16:creationId xmlns:a16="http://schemas.microsoft.com/office/drawing/2014/main" id="{8581EE9F-914A-C5C0-A495-2FAAB06B3B6C}"/>
              </a:ext>
            </a:extLst>
          </p:cNvPr>
          <p:cNvSpPr txBox="1">
            <a:spLocks/>
          </p:cNvSpPr>
          <p:nvPr/>
        </p:nvSpPr>
        <p:spPr>
          <a:xfrm>
            <a:off x="6216243" y="892531"/>
            <a:ext cx="3660396" cy="399364"/>
          </a:xfrm>
          <a:prstGeom prst="rect">
            <a:avLst/>
          </a:prstGeom>
        </p:spPr>
        <p:txBody>
          <a:bodyPr vert="horz" lIns="36000" tIns="45720" rIns="91440" bIns="45720" rtlCol="0">
            <a:noAutofit/>
          </a:bodyPr>
          <a:lstStyle>
            <a:lvl1pPr marL="0" indent="0" algn="l" defTabSz="914400" rtl="0" eaLnBrk="1" latinLnBrk="0" hangingPunct="1">
              <a:lnSpc>
                <a:spcPct val="90000"/>
              </a:lnSpc>
              <a:spcBef>
                <a:spcPts val="1200"/>
              </a:spcBef>
              <a:buClr>
                <a:schemeClr val="accent2"/>
              </a:buClr>
              <a:buFont typeface="Wingdings" panose="05000000000000000000" pitchFamily="2" charset="2"/>
              <a:buNone/>
              <a:defRPr sz="2000" kern="1200">
                <a:solidFill>
                  <a:schemeClr val="accent3"/>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srgbClr val="3AB28B"/>
              </a:buClr>
              <a:buSzTx/>
              <a:buFont typeface="Wingdings" panose="05000000000000000000" pitchFamily="2" charset="2"/>
              <a:buNone/>
              <a:tabLst/>
              <a:defRPr/>
            </a:pPr>
            <a:r>
              <a:rPr kumimoji="0" lang="en-GB" sz="2800" b="1" i="0" u="none" strike="noStrike" kern="1200" cap="none" spc="0" normalizeH="0" baseline="0" noProof="0" dirty="0">
                <a:ln>
                  <a:noFill/>
                </a:ln>
                <a:solidFill>
                  <a:srgbClr val="FF0000"/>
                </a:solidFill>
                <a:effectLst/>
                <a:uLnTx/>
                <a:uFillTx/>
                <a:latin typeface="Proxima Nova Black" panose="02000506030000020004" pitchFamily="50" charset="0"/>
                <a:ea typeface="+mn-ea"/>
                <a:cs typeface="+mn-cs"/>
              </a:rPr>
              <a:t>SERVICES</a:t>
            </a:r>
          </a:p>
        </p:txBody>
      </p:sp>
      <p:pic>
        <p:nvPicPr>
          <p:cNvPr id="7" name="Picture 6">
            <a:extLst>
              <a:ext uri="{FF2B5EF4-FFF2-40B4-BE49-F238E27FC236}">
                <a16:creationId xmlns:a16="http://schemas.microsoft.com/office/drawing/2014/main" id="{0F2FB626-0A2A-4358-F406-5B62989B6F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17433" y="1671476"/>
            <a:ext cx="6052823" cy="2492339"/>
          </a:xfrm>
          <a:prstGeom prst="rect">
            <a:avLst/>
          </a:prstGeom>
          <a:ln>
            <a:solidFill>
              <a:schemeClr val="accent1"/>
            </a:solidFill>
          </a:ln>
        </p:spPr>
      </p:pic>
      <p:sp>
        <p:nvSpPr>
          <p:cNvPr id="10" name="TextBox 9">
            <a:extLst>
              <a:ext uri="{FF2B5EF4-FFF2-40B4-BE49-F238E27FC236}">
                <a16:creationId xmlns:a16="http://schemas.microsoft.com/office/drawing/2014/main" id="{C8988B74-BB39-651C-2100-A674C92E9156}"/>
              </a:ext>
            </a:extLst>
          </p:cNvPr>
          <p:cNvSpPr txBox="1"/>
          <p:nvPr/>
        </p:nvSpPr>
        <p:spPr>
          <a:xfrm>
            <a:off x="10716183" y="2232194"/>
            <a:ext cx="139061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Nova"/>
                <a:ea typeface="+mn-ea"/>
                <a:cs typeface="+mn-cs"/>
              </a:rPr>
              <a:t>2023</a:t>
            </a:r>
          </a:p>
        </p:txBody>
      </p:sp>
      <p:pic>
        <p:nvPicPr>
          <p:cNvPr id="1026" name="Picture 2" descr="Carbon Monoxide in your homes - Gas Monitor Point">
            <a:extLst>
              <a:ext uri="{FF2B5EF4-FFF2-40B4-BE49-F238E27FC236}">
                <a16:creationId xmlns:a16="http://schemas.microsoft.com/office/drawing/2014/main" id="{FC03E098-B773-4A52-207A-AE9F3538C64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94821" y="3429000"/>
            <a:ext cx="4498046" cy="281377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487863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BEE180F-3AF3-469C-FD16-11B17C89AFD7}"/>
              </a:ext>
            </a:extLst>
          </p:cNvPr>
          <p:cNvPicPr>
            <a:picLocks noChangeAspect="1"/>
          </p:cNvPicPr>
          <p:nvPr/>
        </p:nvPicPr>
        <p:blipFill>
          <a:blip r:embed="rId4"/>
          <a:stretch>
            <a:fillRect/>
          </a:stretch>
        </p:blipFill>
        <p:spPr>
          <a:xfrm>
            <a:off x="494106" y="1607506"/>
            <a:ext cx="5865387" cy="2966249"/>
          </a:xfrm>
          <a:prstGeom prst="rect">
            <a:avLst/>
          </a:prstGeom>
          <a:ln>
            <a:solidFill>
              <a:schemeClr val="tx1"/>
            </a:solidFill>
          </a:ln>
        </p:spPr>
      </p:pic>
      <p:sp>
        <p:nvSpPr>
          <p:cNvPr id="2" name="Title 1">
            <a:extLst>
              <a:ext uri="{FF2B5EF4-FFF2-40B4-BE49-F238E27FC236}">
                <a16:creationId xmlns:a16="http://schemas.microsoft.com/office/drawing/2014/main" id="{5B6FD630-E727-2E2D-B1D4-80384AC58B2C}"/>
              </a:ext>
            </a:extLst>
          </p:cNvPr>
          <p:cNvSpPr>
            <a:spLocks noGrp="1"/>
          </p:cNvSpPr>
          <p:nvPr>
            <p:ph type="title"/>
          </p:nvPr>
        </p:nvSpPr>
        <p:spPr>
          <a:xfrm>
            <a:off x="431076" y="343651"/>
            <a:ext cx="7580410" cy="432000"/>
          </a:xfrm>
        </p:spPr>
        <p:txBody>
          <a:bodyPr/>
          <a:lstStyle/>
          <a:p>
            <a:r>
              <a:rPr lang="en-GB" b="0" dirty="0">
                <a:solidFill>
                  <a:srgbClr val="004749"/>
                </a:solidFill>
                <a:latin typeface="Proxima Nova Black" panose="02000506030000020004" pitchFamily="50" charset="0"/>
              </a:rPr>
              <a:t>2) WHAT IS BUILDING SAFETY?</a:t>
            </a:r>
          </a:p>
        </p:txBody>
      </p:sp>
      <p:sp>
        <p:nvSpPr>
          <p:cNvPr id="17" name="TextBox 16">
            <a:extLst>
              <a:ext uri="{FF2B5EF4-FFF2-40B4-BE49-F238E27FC236}">
                <a16:creationId xmlns:a16="http://schemas.microsoft.com/office/drawing/2014/main" id="{4F05D467-B0B8-C662-466C-7DC77DAAAC95}"/>
              </a:ext>
            </a:extLst>
          </p:cNvPr>
          <p:cNvSpPr txBox="1"/>
          <p:nvPr/>
        </p:nvSpPr>
        <p:spPr>
          <a:xfrm>
            <a:off x="5134652" y="1920887"/>
            <a:ext cx="1562501"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Nova"/>
                <a:ea typeface="+mn-ea"/>
                <a:cs typeface="+mn-cs"/>
              </a:rPr>
              <a:t>2023</a:t>
            </a:r>
          </a:p>
        </p:txBody>
      </p:sp>
      <p:sp>
        <p:nvSpPr>
          <p:cNvPr id="29" name="Text Placeholder 3">
            <a:extLst>
              <a:ext uri="{FF2B5EF4-FFF2-40B4-BE49-F238E27FC236}">
                <a16:creationId xmlns:a16="http://schemas.microsoft.com/office/drawing/2014/main" id="{C03B3BA1-A6A9-FA21-4D3B-A4FE3ACD1FD8}"/>
              </a:ext>
            </a:extLst>
          </p:cNvPr>
          <p:cNvSpPr txBox="1">
            <a:spLocks/>
          </p:cNvSpPr>
          <p:nvPr/>
        </p:nvSpPr>
        <p:spPr>
          <a:xfrm>
            <a:off x="431075" y="914352"/>
            <a:ext cx="9045595" cy="399364"/>
          </a:xfrm>
          <a:prstGeom prst="rect">
            <a:avLst/>
          </a:prstGeom>
        </p:spPr>
        <p:txBody>
          <a:bodyPr vert="horz" lIns="36000" tIns="45720" rIns="91440" bIns="45720" rtlCol="0">
            <a:noAutofit/>
          </a:bodyPr>
          <a:lstStyle>
            <a:lvl1pPr marL="0" indent="0" algn="l" defTabSz="914400" rtl="0" eaLnBrk="1" latinLnBrk="0" hangingPunct="1">
              <a:lnSpc>
                <a:spcPct val="90000"/>
              </a:lnSpc>
              <a:spcBef>
                <a:spcPts val="1200"/>
              </a:spcBef>
              <a:buClr>
                <a:schemeClr val="accent2"/>
              </a:buClr>
              <a:buFont typeface="Wingdings" panose="05000000000000000000" pitchFamily="2" charset="2"/>
              <a:buNone/>
              <a:defRPr sz="2000" kern="1200">
                <a:solidFill>
                  <a:schemeClr val="accent3"/>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3AB28B"/>
              </a:buClr>
              <a:buSzTx/>
              <a:buFont typeface="Wingdings" panose="05000000000000000000" pitchFamily="2" charset="2"/>
              <a:buNone/>
              <a:tabLst/>
              <a:defRPr/>
            </a:pPr>
            <a:r>
              <a:rPr kumimoji="0" lang="en-GB" sz="2000" b="0" i="0" u="none" strike="noStrike" kern="1200" cap="none" spc="0" normalizeH="0" baseline="0" noProof="0" dirty="0">
                <a:ln>
                  <a:noFill/>
                </a:ln>
                <a:solidFill>
                  <a:srgbClr val="EE775E"/>
                </a:solidFill>
                <a:effectLst/>
                <a:uLnTx/>
                <a:uFillTx/>
                <a:latin typeface="Proxima Nova Black" panose="02000506030000020004" pitchFamily="50" charset="0"/>
                <a:ea typeface="+mn-ea"/>
                <a:cs typeface="+mn-cs"/>
              </a:rPr>
              <a:t>HAZARD/RISK EXAMPLES</a:t>
            </a:r>
            <a:endParaRPr kumimoji="0" lang="en-GB" sz="2000" b="1" i="0" u="none" strike="noStrike" kern="1200" cap="none" spc="0" normalizeH="0" baseline="0" noProof="0" dirty="0">
              <a:ln>
                <a:noFill/>
              </a:ln>
              <a:solidFill>
                <a:srgbClr val="FF0000"/>
              </a:solidFill>
              <a:effectLst/>
              <a:uLnTx/>
              <a:uFillTx/>
              <a:latin typeface="Proxima Nova Black" panose="02000506030000020004" pitchFamily="50" charset="0"/>
              <a:ea typeface="+mn-ea"/>
              <a:cs typeface="+mn-cs"/>
            </a:endParaRPr>
          </a:p>
        </p:txBody>
      </p:sp>
      <p:sp>
        <p:nvSpPr>
          <p:cNvPr id="3" name="Text Placeholder 3">
            <a:extLst>
              <a:ext uri="{FF2B5EF4-FFF2-40B4-BE49-F238E27FC236}">
                <a16:creationId xmlns:a16="http://schemas.microsoft.com/office/drawing/2014/main" id="{0829CB94-7E38-E235-CC65-286CDBA58446}"/>
              </a:ext>
            </a:extLst>
          </p:cNvPr>
          <p:cNvSpPr txBox="1">
            <a:spLocks/>
          </p:cNvSpPr>
          <p:nvPr/>
        </p:nvSpPr>
        <p:spPr>
          <a:xfrm>
            <a:off x="5647455" y="893049"/>
            <a:ext cx="4423794" cy="399364"/>
          </a:xfrm>
          <a:prstGeom prst="rect">
            <a:avLst/>
          </a:prstGeom>
        </p:spPr>
        <p:txBody>
          <a:bodyPr vert="horz" lIns="36000" tIns="45720" rIns="91440" bIns="45720" rtlCol="0">
            <a:noAutofit/>
          </a:bodyPr>
          <a:lstStyle>
            <a:lvl1pPr marL="0" indent="0" algn="l" defTabSz="914400" rtl="0" eaLnBrk="1" latinLnBrk="0" hangingPunct="1">
              <a:lnSpc>
                <a:spcPct val="90000"/>
              </a:lnSpc>
              <a:spcBef>
                <a:spcPts val="1200"/>
              </a:spcBef>
              <a:buClr>
                <a:schemeClr val="accent2"/>
              </a:buClr>
              <a:buFont typeface="Wingdings" panose="05000000000000000000" pitchFamily="2" charset="2"/>
              <a:buNone/>
              <a:defRPr sz="2000" kern="1200">
                <a:solidFill>
                  <a:schemeClr val="accent3"/>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srgbClr val="3AB28B"/>
              </a:buClr>
              <a:buSzTx/>
              <a:buFont typeface="Wingdings" panose="05000000000000000000" pitchFamily="2" charset="2"/>
              <a:buNone/>
              <a:tabLst/>
              <a:defRPr/>
            </a:pPr>
            <a:r>
              <a:rPr kumimoji="0" lang="en-GB" sz="2800" b="1" i="0" u="none" strike="noStrike" kern="1200" cap="none" spc="0" normalizeH="0" baseline="0" noProof="0" dirty="0">
                <a:ln>
                  <a:noFill/>
                </a:ln>
                <a:solidFill>
                  <a:srgbClr val="FF0000"/>
                </a:solidFill>
                <a:effectLst/>
                <a:uLnTx/>
                <a:uFillTx/>
                <a:latin typeface="Proxima Nova Black" panose="02000506030000020004" pitchFamily="50" charset="0"/>
                <a:ea typeface="+mn-ea"/>
                <a:cs typeface="+mn-cs"/>
              </a:rPr>
              <a:t>CONTAMINANTS</a:t>
            </a:r>
          </a:p>
        </p:txBody>
      </p:sp>
      <p:pic>
        <p:nvPicPr>
          <p:cNvPr id="6" name="Picture 5">
            <a:extLst>
              <a:ext uri="{FF2B5EF4-FFF2-40B4-BE49-F238E27FC236}">
                <a16:creationId xmlns:a16="http://schemas.microsoft.com/office/drawing/2014/main" id="{0C4E3DA9-CCF1-3847-7673-6309C89CE9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43254" y="1607506"/>
            <a:ext cx="4737862" cy="4041118"/>
          </a:xfrm>
          <a:prstGeom prst="rect">
            <a:avLst/>
          </a:prstGeom>
          <a:ln>
            <a:solidFill>
              <a:schemeClr val="tx1"/>
            </a:solidFill>
          </a:ln>
        </p:spPr>
      </p:pic>
      <p:pic>
        <p:nvPicPr>
          <p:cNvPr id="5" name="Picture 4">
            <a:extLst>
              <a:ext uri="{FF2B5EF4-FFF2-40B4-BE49-F238E27FC236}">
                <a16:creationId xmlns:a16="http://schemas.microsoft.com/office/drawing/2014/main" id="{9F564BA4-2F88-56F8-3D7E-B8B7EAD134C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43255" y="3861037"/>
            <a:ext cx="4737862" cy="2690361"/>
          </a:xfrm>
          <a:prstGeom prst="rect">
            <a:avLst/>
          </a:prstGeom>
          <a:ln>
            <a:solidFill>
              <a:schemeClr val="tx1"/>
            </a:solidFill>
          </a:ln>
        </p:spPr>
      </p:pic>
      <p:pic>
        <p:nvPicPr>
          <p:cNvPr id="7" name="Picture 6">
            <a:extLst>
              <a:ext uri="{FF2B5EF4-FFF2-40B4-BE49-F238E27FC236}">
                <a16:creationId xmlns:a16="http://schemas.microsoft.com/office/drawing/2014/main" id="{8B3FDBFF-EB61-D576-3FD7-11EA970AC9C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79129" y="4350581"/>
            <a:ext cx="2980364" cy="2235274"/>
          </a:xfrm>
          <a:prstGeom prst="rect">
            <a:avLst/>
          </a:prstGeom>
          <a:ln>
            <a:solidFill>
              <a:schemeClr val="tx1"/>
            </a:solidFill>
          </a:ln>
        </p:spPr>
      </p:pic>
      <p:pic>
        <p:nvPicPr>
          <p:cNvPr id="8" name="Picture 7">
            <a:extLst>
              <a:ext uri="{FF2B5EF4-FFF2-40B4-BE49-F238E27FC236}">
                <a16:creationId xmlns:a16="http://schemas.microsoft.com/office/drawing/2014/main" id="{9F5EB72C-C2E6-DEB9-D005-36523201CFB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94106" y="4350581"/>
            <a:ext cx="2885024" cy="2235274"/>
          </a:xfrm>
          <a:prstGeom prst="rect">
            <a:avLst/>
          </a:prstGeom>
          <a:ln>
            <a:solidFill>
              <a:schemeClr val="tx1"/>
            </a:solidFill>
          </a:ln>
        </p:spPr>
      </p:pic>
      <p:sp>
        <p:nvSpPr>
          <p:cNvPr id="4" name="Oval 3">
            <a:extLst>
              <a:ext uri="{FF2B5EF4-FFF2-40B4-BE49-F238E27FC236}">
                <a16:creationId xmlns:a16="http://schemas.microsoft.com/office/drawing/2014/main" id="{B46BFA48-C1BC-518E-9408-D46EDB4EC4F2}"/>
              </a:ext>
            </a:extLst>
          </p:cNvPr>
          <p:cNvSpPr/>
          <p:nvPr/>
        </p:nvSpPr>
        <p:spPr>
          <a:xfrm>
            <a:off x="3084945" y="2779362"/>
            <a:ext cx="1108364" cy="4503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Nova"/>
              <a:ea typeface="+mn-ea"/>
              <a:cs typeface="+mn-cs"/>
            </a:endParaRPr>
          </a:p>
        </p:txBody>
      </p:sp>
    </p:spTree>
    <p:custDataLst>
      <p:tags r:id="rId1"/>
    </p:custDataLst>
    <p:extLst>
      <p:ext uri="{BB962C8B-B14F-4D97-AF65-F5344CB8AC3E}">
        <p14:creationId xmlns:p14="http://schemas.microsoft.com/office/powerpoint/2010/main" val="26921544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610C262-3326-4D5C-92B2-DC7F2C6862E8}"/>
              </a:ext>
            </a:extLst>
          </p:cNvPr>
          <p:cNvPicPr>
            <a:picLocks noChangeAspect="1"/>
          </p:cNvPicPr>
          <p:nvPr/>
        </p:nvPicPr>
        <p:blipFill>
          <a:blip r:embed="rId4"/>
          <a:stretch>
            <a:fillRect/>
          </a:stretch>
        </p:blipFill>
        <p:spPr>
          <a:xfrm>
            <a:off x="213813" y="1693385"/>
            <a:ext cx="6225489" cy="4370293"/>
          </a:xfrm>
          <a:prstGeom prst="rect">
            <a:avLst/>
          </a:prstGeom>
          <a:ln>
            <a:solidFill>
              <a:schemeClr val="tx1"/>
            </a:solidFill>
          </a:ln>
        </p:spPr>
      </p:pic>
      <p:sp>
        <p:nvSpPr>
          <p:cNvPr id="2" name="Title 1">
            <a:extLst>
              <a:ext uri="{FF2B5EF4-FFF2-40B4-BE49-F238E27FC236}">
                <a16:creationId xmlns:a16="http://schemas.microsoft.com/office/drawing/2014/main" id="{5B6FD630-E727-2E2D-B1D4-80384AC58B2C}"/>
              </a:ext>
            </a:extLst>
          </p:cNvPr>
          <p:cNvSpPr>
            <a:spLocks noGrp="1"/>
          </p:cNvSpPr>
          <p:nvPr>
            <p:ph type="title"/>
          </p:nvPr>
        </p:nvSpPr>
        <p:spPr>
          <a:xfrm>
            <a:off x="431076" y="343651"/>
            <a:ext cx="8134084" cy="432000"/>
          </a:xfrm>
        </p:spPr>
        <p:txBody>
          <a:bodyPr/>
          <a:lstStyle/>
          <a:p>
            <a:r>
              <a:rPr lang="en-GB" b="0" dirty="0">
                <a:solidFill>
                  <a:srgbClr val="004749"/>
                </a:solidFill>
                <a:latin typeface="Proxima Nova Black" panose="02000506030000020004" pitchFamily="50" charset="0"/>
              </a:rPr>
              <a:t>1) WHAT IS BUILDING SAFETY?</a:t>
            </a:r>
          </a:p>
        </p:txBody>
      </p:sp>
      <p:sp>
        <p:nvSpPr>
          <p:cNvPr id="15" name="TextBox 14">
            <a:extLst>
              <a:ext uri="{FF2B5EF4-FFF2-40B4-BE49-F238E27FC236}">
                <a16:creationId xmlns:a16="http://schemas.microsoft.com/office/drawing/2014/main" id="{A6EFA812-E1F2-7AA0-0635-52188D2776B5}"/>
              </a:ext>
            </a:extLst>
          </p:cNvPr>
          <p:cNvSpPr txBox="1"/>
          <p:nvPr/>
        </p:nvSpPr>
        <p:spPr>
          <a:xfrm>
            <a:off x="0" y="2643455"/>
            <a:ext cx="10150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Nova"/>
                <a:ea typeface="+mn-ea"/>
                <a:cs typeface="+mn-cs"/>
              </a:rPr>
              <a:t>2020</a:t>
            </a:r>
          </a:p>
        </p:txBody>
      </p:sp>
      <p:sp>
        <p:nvSpPr>
          <p:cNvPr id="29" name="Text Placeholder 3">
            <a:extLst>
              <a:ext uri="{FF2B5EF4-FFF2-40B4-BE49-F238E27FC236}">
                <a16:creationId xmlns:a16="http://schemas.microsoft.com/office/drawing/2014/main" id="{C03B3BA1-A6A9-FA21-4D3B-A4FE3ACD1FD8}"/>
              </a:ext>
            </a:extLst>
          </p:cNvPr>
          <p:cNvSpPr txBox="1">
            <a:spLocks/>
          </p:cNvSpPr>
          <p:nvPr/>
        </p:nvSpPr>
        <p:spPr>
          <a:xfrm>
            <a:off x="431075" y="914352"/>
            <a:ext cx="9045595" cy="399364"/>
          </a:xfrm>
          <a:prstGeom prst="rect">
            <a:avLst/>
          </a:prstGeom>
        </p:spPr>
        <p:txBody>
          <a:bodyPr vert="horz" lIns="36000" tIns="45720" rIns="91440" bIns="45720" rtlCol="0">
            <a:noAutofit/>
          </a:bodyPr>
          <a:lstStyle>
            <a:lvl1pPr marL="0" indent="0" algn="l" defTabSz="914400" rtl="0" eaLnBrk="1" latinLnBrk="0" hangingPunct="1">
              <a:lnSpc>
                <a:spcPct val="90000"/>
              </a:lnSpc>
              <a:spcBef>
                <a:spcPts val="1200"/>
              </a:spcBef>
              <a:buClr>
                <a:schemeClr val="accent2"/>
              </a:buClr>
              <a:buFont typeface="Wingdings" panose="05000000000000000000" pitchFamily="2" charset="2"/>
              <a:buNone/>
              <a:defRPr sz="2000" kern="1200">
                <a:solidFill>
                  <a:schemeClr val="accent3"/>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3AB28B"/>
              </a:buClr>
              <a:buSzTx/>
              <a:buFont typeface="Wingdings" panose="05000000000000000000" pitchFamily="2" charset="2"/>
              <a:buNone/>
              <a:tabLst/>
              <a:defRPr/>
            </a:pPr>
            <a:r>
              <a:rPr kumimoji="0" lang="en-GB" sz="2000" b="0" i="0" u="none" strike="noStrike" kern="1200" cap="none" spc="0" normalizeH="0" baseline="0" noProof="0" dirty="0">
                <a:ln>
                  <a:noFill/>
                </a:ln>
                <a:solidFill>
                  <a:srgbClr val="EE775E"/>
                </a:solidFill>
                <a:effectLst/>
                <a:uLnTx/>
                <a:uFillTx/>
                <a:latin typeface="Proxima Nova Black" panose="02000506030000020004" pitchFamily="50" charset="0"/>
                <a:ea typeface="+mn-ea"/>
                <a:cs typeface="+mn-cs"/>
              </a:rPr>
              <a:t>HAZARD/RISK EXAMPLES</a:t>
            </a:r>
            <a:endParaRPr kumimoji="0" lang="en-GB" sz="2000" b="1" i="0" u="none" strike="noStrike" kern="1200" cap="none" spc="0" normalizeH="0" baseline="0" noProof="0" dirty="0">
              <a:ln>
                <a:noFill/>
              </a:ln>
              <a:solidFill>
                <a:srgbClr val="FF0000"/>
              </a:solidFill>
              <a:effectLst/>
              <a:uLnTx/>
              <a:uFillTx/>
              <a:latin typeface="Proxima Nova Black" panose="02000506030000020004" pitchFamily="50" charset="0"/>
              <a:ea typeface="+mn-ea"/>
              <a:cs typeface="+mn-cs"/>
            </a:endParaRPr>
          </a:p>
        </p:txBody>
      </p:sp>
      <p:sp>
        <p:nvSpPr>
          <p:cNvPr id="4" name="Text Placeholder 3">
            <a:extLst>
              <a:ext uri="{FF2B5EF4-FFF2-40B4-BE49-F238E27FC236}">
                <a16:creationId xmlns:a16="http://schemas.microsoft.com/office/drawing/2014/main" id="{CCFC0EAA-36C1-10EC-08E1-417711D23706}"/>
              </a:ext>
            </a:extLst>
          </p:cNvPr>
          <p:cNvSpPr txBox="1">
            <a:spLocks/>
          </p:cNvSpPr>
          <p:nvPr/>
        </p:nvSpPr>
        <p:spPr>
          <a:xfrm>
            <a:off x="4953872" y="955638"/>
            <a:ext cx="4603521" cy="399364"/>
          </a:xfrm>
          <a:prstGeom prst="rect">
            <a:avLst/>
          </a:prstGeom>
        </p:spPr>
        <p:txBody>
          <a:bodyPr vert="horz" lIns="36000" tIns="45720" rIns="91440" bIns="45720" rtlCol="0">
            <a:noAutofit/>
          </a:bodyPr>
          <a:lstStyle>
            <a:lvl1pPr marL="0" indent="0" algn="l" defTabSz="914400" rtl="0" eaLnBrk="1" latinLnBrk="0" hangingPunct="1">
              <a:lnSpc>
                <a:spcPct val="90000"/>
              </a:lnSpc>
              <a:spcBef>
                <a:spcPts val="1200"/>
              </a:spcBef>
              <a:buClr>
                <a:schemeClr val="accent2"/>
              </a:buClr>
              <a:buFont typeface="Wingdings" panose="05000000000000000000" pitchFamily="2" charset="2"/>
              <a:buNone/>
              <a:defRPr sz="2000" kern="1200">
                <a:solidFill>
                  <a:schemeClr val="accent3"/>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srgbClr val="3AB28B"/>
              </a:buClr>
              <a:buSzTx/>
              <a:buFont typeface="Wingdings" panose="05000000000000000000" pitchFamily="2" charset="2"/>
              <a:buNone/>
              <a:tabLst/>
              <a:defRPr/>
            </a:pPr>
            <a:r>
              <a:rPr kumimoji="0" lang="en-GB" sz="2800" b="1" i="0" u="none" strike="noStrike" kern="1200" cap="none" spc="0" normalizeH="0" baseline="0" noProof="0" dirty="0">
                <a:ln>
                  <a:noFill/>
                </a:ln>
                <a:solidFill>
                  <a:srgbClr val="FF0000"/>
                </a:solidFill>
                <a:effectLst/>
                <a:uLnTx/>
                <a:uFillTx/>
                <a:latin typeface="Proxima Nova Black" panose="02000506030000020004" pitchFamily="50" charset="0"/>
                <a:ea typeface="+mn-ea"/>
                <a:cs typeface="+mn-cs"/>
              </a:rPr>
              <a:t>VENTILATION / MOULD</a:t>
            </a:r>
          </a:p>
        </p:txBody>
      </p:sp>
      <p:pic>
        <p:nvPicPr>
          <p:cNvPr id="5" name="Picture 4" descr="A screenshot of a web page&#10;&#10;Description automatically generated">
            <a:extLst>
              <a:ext uri="{FF2B5EF4-FFF2-40B4-BE49-F238E27FC236}">
                <a16:creationId xmlns:a16="http://schemas.microsoft.com/office/drawing/2014/main" id="{22C1BCC7-1775-A571-306E-E3E2B5C729E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45619" y="1693385"/>
            <a:ext cx="5383004" cy="4370293"/>
          </a:xfrm>
          <a:prstGeom prst="rect">
            <a:avLst/>
          </a:prstGeom>
          <a:ln>
            <a:solidFill>
              <a:schemeClr val="accent1"/>
            </a:solidFill>
          </a:ln>
        </p:spPr>
      </p:pic>
      <p:sp>
        <p:nvSpPr>
          <p:cNvPr id="3" name="TextBox 2">
            <a:extLst>
              <a:ext uri="{FF2B5EF4-FFF2-40B4-BE49-F238E27FC236}">
                <a16:creationId xmlns:a16="http://schemas.microsoft.com/office/drawing/2014/main" id="{67AF8388-4D70-A257-763B-D54CDD3BCEB2}"/>
              </a:ext>
            </a:extLst>
          </p:cNvPr>
          <p:cNvSpPr txBox="1"/>
          <p:nvPr/>
        </p:nvSpPr>
        <p:spPr>
          <a:xfrm>
            <a:off x="10683073" y="2193347"/>
            <a:ext cx="125224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Nova"/>
                <a:ea typeface="+mn-ea"/>
                <a:cs typeface="+mn-cs"/>
              </a:rPr>
              <a:t>2023</a:t>
            </a:r>
          </a:p>
        </p:txBody>
      </p:sp>
    </p:spTree>
    <p:custDataLst>
      <p:tags r:id="rId1"/>
    </p:custDataLst>
    <p:extLst>
      <p:ext uri="{BB962C8B-B14F-4D97-AF65-F5344CB8AC3E}">
        <p14:creationId xmlns:p14="http://schemas.microsoft.com/office/powerpoint/2010/main" val="7517780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CA55D-332A-B504-DB5A-509AD70633C0}"/>
              </a:ext>
            </a:extLst>
          </p:cNvPr>
          <p:cNvSpPr>
            <a:spLocks noGrp="1"/>
          </p:cNvSpPr>
          <p:nvPr>
            <p:ph type="title"/>
          </p:nvPr>
        </p:nvSpPr>
        <p:spPr>
          <a:xfrm>
            <a:off x="503078" y="6013776"/>
            <a:ext cx="5676341" cy="432000"/>
          </a:xfrm>
        </p:spPr>
        <p:txBody>
          <a:bodyPr/>
          <a:lstStyle/>
          <a:p>
            <a:r>
              <a:rPr lang="en-GB" b="0" dirty="0"/>
              <a:t>Why this focus?</a:t>
            </a:r>
            <a:endParaRPr lang="en-GB" dirty="0"/>
          </a:p>
        </p:txBody>
      </p:sp>
      <p:pic>
        <p:nvPicPr>
          <p:cNvPr id="7" name="Picture Placeholder 6">
            <a:extLst>
              <a:ext uri="{FF2B5EF4-FFF2-40B4-BE49-F238E27FC236}">
                <a16:creationId xmlns:a16="http://schemas.microsoft.com/office/drawing/2014/main" id="{7B12D88E-5A70-1A7B-3027-5A1F56597D05}"/>
              </a:ext>
            </a:extLst>
          </p:cNvPr>
          <p:cNvPicPr>
            <a:picLocks noGrp="1" noChangeAspect="1"/>
          </p:cNvPicPr>
          <p:nvPr>
            <p:ph type="pic" sz="quarter" idx="20"/>
          </p:nvPr>
        </p:nvPicPr>
        <p:blipFill rotWithShape="1">
          <a:blip r:embed="rId2">
            <a:extLst>
              <a:ext uri="{28A0092B-C50C-407E-A947-70E740481C1C}">
                <a14:useLocalDpi xmlns:a14="http://schemas.microsoft.com/office/drawing/2010/main"/>
              </a:ext>
            </a:extLst>
          </a:blip>
          <a:srcRect l="7200" r="10850"/>
          <a:stretch/>
        </p:blipFill>
        <p:spPr>
          <a:xfrm>
            <a:off x="5725160" y="1"/>
            <a:ext cx="6466841" cy="5935235"/>
          </a:xfrm>
        </p:spPr>
      </p:pic>
      <p:sp>
        <p:nvSpPr>
          <p:cNvPr id="4" name="Text Placeholder 3">
            <a:extLst>
              <a:ext uri="{FF2B5EF4-FFF2-40B4-BE49-F238E27FC236}">
                <a16:creationId xmlns:a16="http://schemas.microsoft.com/office/drawing/2014/main" id="{68B4C13F-BDF9-908C-BC8C-C04FFEB2D9F4}"/>
              </a:ext>
            </a:extLst>
          </p:cNvPr>
          <p:cNvSpPr>
            <a:spLocks noGrp="1"/>
          </p:cNvSpPr>
          <p:nvPr>
            <p:ph type="body" sz="quarter" idx="21"/>
          </p:nvPr>
        </p:nvSpPr>
        <p:spPr>
          <a:xfrm>
            <a:off x="7299336" y="4686963"/>
            <a:ext cx="3318487" cy="2208660"/>
          </a:xfrm>
        </p:spPr>
        <p:txBody>
          <a:bodyPr/>
          <a:lstStyle/>
          <a:p>
            <a:r>
              <a:rPr lang="en-GB" dirty="0"/>
              <a:t>02</a:t>
            </a:r>
          </a:p>
        </p:txBody>
      </p:sp>
    </p:spTree>
    <p:extLst>
      <p:ext uri="{BB962C8B-B14F-4D97-AF65-F5344CB8AC3E}">
        <p14:creationId xmlns:p14="http://schemas.microsoft.com/office/powerpoint/2010/main" val="30877686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FD630-E727-2E2D-B1D4-80384AC58B2C}"/>
              </a:ext>
            </a:extLst>
          </p:cNvPr>
          <p:cNvSpPr>
            <a:spLocks noGrp="1"/>
          </p:cNvSpPr>
          <p:nvPr>
            <p:ph type="title"/>
          </p:nvPr>
        </p:nvSpPr>
        <p:spPr>
          <a:xfrm>
            <a:off x="431075" y="343651"/>
            <a:ext cx="5902613" cy="432000"/>
          </a:xfrm>
        </p:spPr>
        <p:txBody>
          <a:bodyPr/>
          <a:lstStyle/>
          <a:p>
            <a:r>
              <a:rPr lang="en-GB" b="0" dirty="0">
                <a:latin typeface="Proxima Nova Black" panose="02000506030000020004" pitchFamily="50" charset="0"/>
              </a:rPr>
              <a:t>2) WHY THIS FOCUS?</a:t>
            </a:r>
          </a:p>
        </p:txBody>
      </p:sp>
      <p:sp>
        <p:nvSpPr>
          <p:cNvPr id="4" name="Text Placeholder 3">
            <a:extLst>
              <a:ext uri="{FF2B5EF4-FFF2-40B4-BE49-F238E27FC236}">
                <a16:creationId xmlns:a16="http://schemas.microsoft.com/office/drawing/2014/main" id="{D8D2222D-25F0-34BE-9DDC-DD285ECEF9DB}"/>
              </a:ext>
            </a:extLst>
          </p:cNvPr>
          <p:cNvSpPr>
            <a:spLocks noGrp="1"/>
          </p:cNvSpPr>
          <p:nvPr>
            <p:ph type="body" sz="quarter" idx="16"/>
          </p:nvPr>
        </p:nvSpPr>
        <p:spPr>
          <a:xfrm>
            <a:off x="431076" y="914352"/>
            <a:ext cx="4924696" cy="399364"/>
          </a:xfrm>
        </p:spPr>
        <p:txBody>
          <a:bodyPr/>
          <a:lstStyle/>
          <a:p>
            <a:r>
              <a:rPr lang="en-GB" dirty="0">
                <a:latin typeface="Proxima Nova Black" panose="02000506030000020004" pitchFamily="50" charset="0"/>
              </a:rPr>
              <a:t>AN INDUSTRY IN NEED OF CHANGE</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075" y="5961142"/>
            <a:ext cx="3887360" cy="674889"/>
          </a:xfrm>
          <a:prstGeom prst="rect">
            <a:avLst/>
          </a:prstGeom>
        </p:spPr>
      </p:pic>
      <p:sp>
        <p:nvSpPr>
          <p:cNvPr id="7" name="TextBox 6">
            <a:extLst>
              <a:ext uri="{FF2B5EF4-FFF2-40B4-BE49-F238E27FC236}">
                <a16:creationId xmlns:a16="http://schemas.microsoft.com/office/drawing/2014/main" id="{F32721B0-F91D-B4A3-FD7D-BC7FFFCD4886}"/>
              </a:ext>
            </a:extLst>
          </p:cNvPr>
          <p:cNvSpPr txBox="1"/>
          <p:nvPr/>
        </p:nvSpPr>
        <p:spPr>
          <a:xfrm>
            <a:off x="431075" y="1487310"/>
            <a:ext cx="11329850" cy="4739311"/>
          </a:xfrm>
          <a:prstGeom prst="rect">
            <a:avLst/>
          </a:prstGeom>
          <a:noFill/>
        </p:spPr>
        <p:txBody>
          <a:bodyPr wrap="square" rtlCol="0">
            <a:spAutoFit/>
          </a:bodyPr>
          <a:lstStyle/>
          <a:p>
            <a:pPr marL="0" marR="0" lvl="0" indent="0" algn="l" defTabSz="914400" rtl="0" eaLnBrk="1" fontAlgn="auto" latinLnBrk="0" hangingPunct="1">
              <a:lnSpc>
                <a:spcPct val="90000"/>
              </a:lnSpc>
              <a:spcBef>
                <a:spcPts val="900"/>
              </a:spcBef>
              <a:spcAft>
                <a:spcPts val="0"/>
              </a:spcAft>
              <a:buClr>
                <a:srgbClr val="3AB28B"/>
              </a:buClr>
              <a:buSzTx/>
              <a:buFontTx/>
              <a:buNone/>
              <a:tabLst/>
              <a:defRPr/>
            </a:pPr>
            <a:r>
              <a:rPr kumimoji="0" lang="en-GB" sz="2400" b="1"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Independent Review of Building Regulations and Fire Safety (2018) - HACKITT</a:t>
            </a:r>
          </a:p>
          <a:p>
            <a:pPr marL="0" marR="0" lvl="0" indent="0" algn="l" defTabSz="914400" rtl="0" eaLnBrk="1" fontAlgn="auto" latinLnBrk="0" hangingPunct="1">
              <a:lnSpc>
                <a:spcPct val="90000"/>
              </a:lnSpc>
              <a:spcBef>
                <a:spcPts val="900"/>
              </a:spcBef>
              <a:spcAft>
                <a:spcPts val="0"/>
              </a:spcAft>
              <a:buClr>
                <a:srgbClr val="3AB28B"/>
              </a:buClr>
              <a:buSzTx/>
              <a:buFontTx/>
              <a:buNone/>
              <a:tabLst/>
              <a:defRPr/>
            </a:pPr>
            <a:endParaRPr kumimoji="0" lang="en-GB" sz="2000" b="1"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742950" marR="0" lvl="1"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400" b="0" i="1"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“The industry does not reflect or learn.”</a:t>
            </a:r>
          </a:p>
          <a:p>
            <a:pPr marL="742950" marR="0" lvl="1"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400" b="0" i="1"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“Regulations and guidance are not always read by those who need to.”</a:t>
            </a:r>
          </a:p>
          <a:p>
            <a:pPr marL="742950" marR="0" lvl="1"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400" b="0" i="1"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“The primary motivation is to do things as quickly and as cheaply as possible.”</a:t>
            </a:r>
          </a:p>
          <a:p>
            <a:pPr marL="742950" marR="0" lvl="1"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400" b="0" i="1"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“Where concerns are raised, they are often ignored.”</a:t>
            </a:r>
          </a:p>
          <a:p>
            <a:pPr marL="742950" marR="0" lvl="1"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400" b="0" i="1"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“The system does not facilitate good practice.”</a:t>
            </a:r>
          </a:p>
          <a:p>
            <a:pPr marL="742950" marR="0" lvl="1"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400" b="0" i="1"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Current system of building regulations is not fit for purpose.”</a:t>
            </a:r>
          </a:p>
          <a:p>
            <a:pPr marL="742950" marR="0" lvl="1"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400" b="0" i="1"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“Where enforcement is pursued, the penalties are so                                   small they are an ineffective deterrent.”</a:t>
            </a:r>
            <a:endParaRPr kumimoji="0" lang="en-GB" sz="3600" b="0" i="1"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742950" marR="0" lvl="1"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p:txBody>
      </p:sp>
      <p:pic>
        <p:nvPicPr>
          <p:cNvPr id="16" name="Picture 15" descr="A screenshot of a video game&#10;&#10;Description automatically generated with medium confidence">
            <a:extLst>
              <a:ext uri="{FF2B5EF4-FFF2-40B4-BE49-F238E27FC236}">
                <a16:creationId xmlns:a16="http://schemas.microsoft.com/office/drawing/2014/main" id="{98002710-E0C6-09D0-96DA-DD3A7DB5E2F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04640" y="4557881"/>
            <a:ext cx="3887360" cy="2332417"/>
          </a:xfrm>
          <a:prstGeom prst="rect">
            <a:avLst/>
          </a:prstGeom>
        </p:spPr>
      </p:pic>
    </p:spTree>
    <p:custDataLst>
      <p:tags r:id="rId1"/>
    </p:custDataLst>
    <p:extLst>
      <p:ext uri="{BB962C8B-B14F-4D97-AF65-F5344CB8AC3E}">
        <p14:creationId xmlns:p14="http://schemas.microsoft.com/office/powerpoint/2010/main" val="275253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fade">
                                      <p:cBhvr>
                                        <p:cTn id="32" dur="500"/>
                                        <p:tgtEl>
                                          <p:spTgt spid="7">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animEffect transition="in" filter="fade">
                                      <p:cBhvr>
                                        <p:cTn id="3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A4678FC-E2D4-622E-ED11-C9836A87D7C7}"/>
              </a:ext>
            </a:extLst>
          </p:cNvPr>
          <p:cNvPicPr>
            <a:picLocks noChangeAspect="1"/>
          </p:cNvPicPr>
          <p:nvPr/>
        </p:nvPicPr>
        <p:blipFill>
          <a:blip r:embed="rId4"/>
          <a:stretch>
            <a:fillRect/>
          </a:stretch>
        </p:blipFill>
        <p:spPr>
          <a:xfrm>
            <a:off x="5621245" y="1278136"/>
            <a:ext cx="6287178" cy="3143589"/>
          </a:xfrm>
          <a:prstGeom prst="rect">
            <a:avLst/>
          </a:prstGeom>
          <a:ln>
            <a:solidFill>
              <a:schemeClr val="tx1"/>
            </a:solidFill>
          </a:ln>
        </p:spPr>
      </p:pic>
      <p:sp>
        <p:nvSpPr>
          <p:cNvPr id="2" name="Title 1">
            <a:extLst>
              <a:ext uri="{FF2B5EF4-FFF2-40B4-BE49-F238E27FC236}">
                <a16:creationId xmlns:a16="http://schemas.microsoft.com/office/drawing/2014/main" id="{5B6FD630-E727-2E2D-B1D4-80384AC58B2C}"/>
              </a:ext>
            </a:extLst>
          </p:cNvPr>
          <p:cNvSpPr>
            <a:spLocks noGrp="1"/>
          </p:cNvSpPr>
          <p:nvPr>
            <p:ph type="title"/>
          </p:nvPr>
        </p:nvSpPr>
        <p:spPr>
          <a:xfrm>
            <a:off x="431075" y="343651"/>
            <a:ext cx="5902613" cy="432000"/>
          </a:xfrm>
        </p:spPr>
        <p:txBody>
          <a:bodyPr/>
          <a:lstStyle/>
          <a:p>
            <a:r>
              <a:rPr lang="en-GB" b="0" dirty="0">
                <a:latin typeface="Proxima Nova Black" panose="02000506030000020004" pitchFamily="50" charset="0"/>
              </a:rPr>
              <a:t>2) WHY THIS FOCUS?</a:t>
            </a:r>
          </a:p>
        </p:txBody>
      </p:sp>
      <p:sp>
        <p:nvSpPr>
          <p:cNvPr id="4" name="Text Placeholder 3">
            <a:extLst>
              <a:ext uri="{FF2B5EF4-FFF2-40B4-BE49-F238E27FC236}">
                <a16:creationId xmlns:a16="http://schemas.microsoft.com/office/drawing/2014/main" id="{D8D2222D-25F0-34BE-9DDC-DD285ECEF9DB}"/>
              </a:ext>
            </a:extLst>
          </p:cNvPr>
          <p:cNvSpPr>
            <a:spLocks noGrp="1"/>
          </p:cNvSpPr>
          <p:nvPr>
            <p:ph type="body" sz="quarter" idx="16"/>
          </p:nvPr>
        </p:nvSpPr>
        <p:spPr>
          <a:xfrm>
            <a:off x="431076" y="914352"/>
            <a:ext cx="4924696" cy="399364"/>
          </a:xfrm>
        </p:spPr>
        <p:txBody>
          <a:bodyPr/>
          <a:lstStyle/>
          <a:p>
            <a:r>
              <a:rPr lang="en-GB" dirty="0">
                <a:latin typeface="Proxima Nova Black" panose="02000506030000020004" pitchFamily="50" charset="0"/>
              </a:rPr>
              <a:t>AN INDUSTRY IN NEED OF CHANGE</a:t>
            </a: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1075" y="5961142"/>
            <a:ext cx="3887360" cy="674889"/>
          </a:xfrm>
          <a:prstGeom prst="rect">
            <a:avLst/>
          </a:prstGeom>
        </p:spPr>
      </p:pic>
      <p:sp>
        <p:nvSpPr>
          <p:cNvPr id="10" name="TextBox 9"/>
          <p:cNvSpPr txBox="1"/>
          <p:nvPr/>
        </p:nvSpPr>
        <p:spPr>
          <a:xfrm>
            <a:off x="283577" y="1509127"/>
            <a:ext cx="5072195" cy="764376"/>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Grenfell lessons apply to whole industry and built environment.</a:t>
            </a:r>
          </a:p>
        </p:txBody>
      </p:sp>
      <p:sp>
        <p:nvSpPr>
          <p:cNvPr id="3" name="TextBox 2">
            <a:extLst>
              <a:ext uri="{FF2B5EF4-FFF2-40B4-BE49-F238E27FC236}">
                <a16:creationId xmlns:a16="http://schemas.microsoft.com/office/drawing/2014/main" id="{A0E7F421-DAE6-AD54-9892-E9B34EDF178A}"/>
              </a:ext>
            </a:extLst>
          </p:cNvPr>
          <p:cNvSpPr txBox="1"/>
          <p:nvPr/>
        </p:nvSpPr>
        <p:spPr>
          <a:xfrm>
            <a:off x="280834" y="3802671"/>
            <a:ext cx="4741975" cy="431978"/>
          </a:xfrm>
          <a:prstGeom prst="rect">
            <a:avLst/>
          </a:prstGeom>
          <a:noFill/>
        </p:spPr>
        <p:txBody>
          <a:bodyPr wrap="square" rtlCol="0">
            <a:spAutoFit/>
          </a:bodyPr>
          <a:lstStyle/>
          <a:p>
            <a:pPr marL="742950" marR="0" lvl="1"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Brand &amp; Reputation</a:t>
            </a:r>
          </a:p>
        </p:txBody>
      </p:sp>
      <p:sp>
        <p:nvSpPr>
          <p:cNvPr id="5" name="TextBox 4">
            <a:extLst>
              <a:ext uri="{FF2B5EF4-FFF2-40B4-BE49-F238E27FC236}">
                <a16:creationId xmlns:a16="http://schemas.microsoft.com/office/drawing/2014/main" id="{965275EF-D605-9295-385E-43B2310E031A}"/>
              </a:ext>
            </a:extLst>
          </p:cNvPr>
          <p:cNvSpPr txBox="1"/>
          <p:nvPr/>
        </p:nvSpPr>
        <p:spPr>
          <a:xfrm>
            <a:off x="283577" y="2664624"/>
            <a:ext cx="5368193" cy="431978"/>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Corporate &amp; Social Responsibilities:</a:t>
            </a:r>
          </a:p>
        </p:txBody>
      </p:sp>
      <p:sp>
        <p:nvSpPr>
          <p:cNvPr id="9" name="TextBox 8">
            <a:extLst>
              <a:ext uri="{FF2B5EF4-FFF2-40B4-BE49-F238E27FC236}">
                <a16:creationId xmlns:a16="http://schemas.microsoft.com/office/drawing/2014/main" id="{E52A6573-DE48-5734-582E-9468531AF12F}"/>
              </a:ext>
            </a:extLst>
          </p:cNvPr>
          <p:cNvSpPr txBox="1"/>
          <p:nvPr/>
        </p:nvSpPr>
        <p:spPr>
          <a:xfrm>
            <a:off x="280834" y="4421726"/>
            <a:ext cx="4741975" cy="431978"/>
          </a:xfrm>
          <a:prstGeom prst="rect">
            <a:avLst/>
          </a:prstGeom>
          <a:noFill/>
        </p:spPr>
        <p:txBody>
          <a:bodyPr wrap="square" rtlCol="0">
            <a:spAutoFit/>
          </a:bodyPr>
          <a:lstStyle/>
          <a:p>
            <a:pPr marL="742950" marR="0" lvl="1"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Financial</a:t>
            </a:r>
          </a:p>
        </p:txBody>
      </p:sp>
      <p:sp>
        <p:nvSpPr>
          <p:cNvPr id="13" name="TextBox 12">
            <a:extLst>
              <a:ext uri="{FF2B5EF4-FFF2-40B4-BE49-F238E27FC236}">
                <a16:creationId xmlns:a16="http://schemas.microsoft.com/office/drawing/2014/main" id="{D384B358-C738-8631-722F-2B730ADD4D79}"/>
              </a:ext>
            </a:extLst>
          </p:cNvPr>
          <p:cNvSpPr txBox="1"/>
          <p:nvPr/>
        </p:nvSpPr>
        <p:spPr>
          <a:xfrm>
            <a:off x="280834" y="5097466"/>
            <a:ext cx="4741975" cy="431978"/>
          </a:xfrm>
          <a:prstGeom prst="rect">
            <a:avLst/>
          </a:prstGeom>
          <a:noFill/>
        </p:spPr>
        <p:txBody>
          <a:bodyPr wrap="square" rtlCol="0">
            <a:spAutoFit/>
          </a:bodyPr>
          <a:lstStyle/>
          <a:p>
            <a:pPr marL="742950" marR="0" lvl="1"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Legal Consequences</a:t>
            </a:r>
          </a:p>
        </p:txBody>
      </p:sp>
      <p:sp>
        <p:nvSpPr>
          <p:cNvPr id="7" name="TextBox 6">
            <a:extLst>
              <a:ext uri="{FF2B5EF4-FFF2-40B4-BE49-F238E27FC236}">
                <a16:creationId xmlns:a16="http://schemas.microsoft.com/office/drawing/2014/main" id="{AF7A709D-1F74-54AA-1373-50F3BCC46FF5}"/>
              </a:ext>
            </a:extLst>
          </p:cNvPr>
          <p:cNvSpPr txBox="1"/>
          <p:nvPr/>
        </p:nvSpPr>
        <p:spPr>
          <a:xfrm>
            <a:off x="283577" y="3185541"/>
            <a:ext cx="5368193" cy="431978"/>
          </a:xfrm>
          <a:prstGeom prst="rect">
            <a:avLst/>
          </a:prstGeom>
          <a:noFill/>
        </p:spPr>
        <p:txBody>
          <a:bodyPr wrap="square" rtlCol="0">
            <a:spAutoFit/>
          </a:bodyPr>
          <a:lstStyle/>
          <a:p>
            <a:pPr marL="742950" marR="0" lvl="1"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Moral duties</a:t>
            </a:r>
          </a:p>
        </p:txBody>
      </p:sp>
      <p:pic>
        <p:nvPicPr>
          <p:cNvPr id="17" name="Picture 16">
            <a:extLst>
              <a:ext uri="{FF2B5EF4-FFF2-40B4-BE49-F238E27FC236}">
                <a16:creationId xmlns:a16="http://schemas.microsoft.com/office/drawing/2014/main" id="{F467CA6F-8EC5-5392-084C-7742A756F0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72891" y="2560440"/>
            <a:ext cx="5774043" cy="2114157"/>
          </a:xfrm>
          <a:prstGeom prst="rect">
            <a:avLst/>
          </a:prstGeom>
          <a:ln>
            <a:solidFill>
              <a:schemeClr val="tx1"/>
            </a:solidFill>
          </a:ln>
        </p:spPr>
      </p:pic>
      <p:pic>
        <p:nvPicPr>
          <p:cNvPr id="6" name="Picture 5">
            <a:extLst>
              <a:ext uri="{FF2B5EF4-FFF2-40B4-BE49-F238E27FC236}">
                <a16:creationId xmlns:a16="http://schemas.microsoft.com/office/drawing/2014/main" id="{E257DDDB-91FD-2700-16C8-24E0074EE70C}"/>
              </a:ext>
            </a:extLst>
          </p:cNvPr>
          <p:cNvPicPr>
            <a:picLocks noChangeAspect="1"/>
          </p:cNvPicPr>
          <p:nvPr/>
        </p:nvPicPr>
        <p:blipFill>
          <a:blip r:embed="rId7"/>
          <a:stretch>
            <a:fillRect/>
          </a:stretch>
        </p:blipFill>
        <p:spPr>
          <a:xfrm>
            <a:off x="6333688" y="3429000"/>
            <a:ext cx="5093045" cy="2676447"/>
          </a:xfrm>
          <a:prstGeom prst="rect">
            <a:avLst/>
          </a:prstGeom>
          <a:ln>
            <a:solidFill>
              <a:schemeClr val="tx1"/>
            </a:solidFill>
          </a:ln>
        </p:spPr>
      </p:pic>
      <p:pic>
        <p:nvPicPr>
          <p:cNvPr id="16" name="Picture 15">
            <a:extLst>
              <a:ext uri="{FF2B5EF4-FFF2-40B4-BE49-F238E27FC236}">
                <a16:creationId xmlns:a16="http://schemas.microsoft.com/office/drawing/2014/main" id="{19615F4E-E33C-B04C-6187-9894B752824F}"/>
              </a:ext>
            </a:extLst>
          </p:cNvPr>
          <p:cNvPicPr>
            <a:picLocks noChangeAspect="1"/>
          </p:cNvPicPr>
          <p:nvPr/>
        </p:nvPicPr>
        <p:blipFill>
          <a:blip r:embed="rId8"/>
          <a:stretch>
            <a:fillRect/>
          </a:stretch>
        </p:blipFill>
        <p:spPr>
          <a:xfrm>
            <a:off x="7214980" y="4375371"/>
            <a:ext cx="3549236" cy="2260660"/>
          </a:xfrm>
          <a:prstGeom prst="rect">
            <a:avLst/>
          </a:prstGeom>
          <a:ln>
            <a:solidFill>
              <a:schemeClr val="accent1"/>
            </a:solidFill>
          </a:ln>
        </p:spPr>
      </p:pic>
    </p:spTree>
    <p:custDataLst>
      <p:tags r:id="rId1"/>
    </p:custDataLst>
    <p:extLst>
      <p:ext uri="{BB962C8B-B14F-4D97-AF65-F5344CB8AC3E}">
        <p14:creationId xmlns:p14="http://schemas.microsoft.com/office/powerpoint/2010/main" val="422174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P spid="13" grpId="0"/>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CA55D-332A-B504-DB5A-509AD70633C0}"/>
              </a:ext>
            </a:extLst>
          </p:cNvPr>
          <p:cNvSpPr>
            <a:spLocks noGrp="1"/>
          </p:cNvSpPr>
          <p:nvPr>
            <p:ph type="title"/>
          </p:nvPr>
        </p:nvSpPr>
        <p:spPr>
          <a:xfrm>
            <a:off x="503078" y="6013776"/>
            <a:ext cx="4569505" cy="432000"/>
          </a:xfrm>
        </p:spPr>
        <p:txBody>
          <a:bodyPr/>
          <a:lstStyle/>
          <a:p>
            <a:r>
              <a:rPr lang="en-GB" b="0" dirty="0"/>
              <a:t>Legal Implications</a:t>
            </a:r>
            <a:endParaRPr lang="en-GB" dirty="0"/>
          </a:p>
        </p:txBody>
      </p:sp>
      <p:pic>
        <p:nvPicPr>
          <p:cNvPr id="7" name="Picture Placeholder 6">
            <a:extLst>
              <a:ext uri="{FF2B5EF4-FFF2-40B4-BE49-F238E27FC236}">
                <a16:creationId xmlns:a16="http://schemas.microsoft.com/office/drawing/2014/main" id="{7B12D88E-5A70-1A7B-3027-5A1F56597D05}"/>
              </a:ext>
            </a:extLst>
          </p:cNvPr>
          <p:cNvPicPr>
            <a:picLocks noGrp="1" noChangeAspect="1"/>
          </p:cNvPicPr>
          <p:nvPr>
            <p:ph type="pic" sz="quarter" idx="20"/>
          </p:nvPr>
        </p:nvPicPr>
        <p:blipFill rotWithShape="1">
          <a:blip r:embed="rId2">
            <a:extLst>
              <a:ext uri="{28A0092B-C50C-407E-A947-70E740481C1C}">
                <a14:useLocalDpi xmlns:a14="http://schemas.microsoft.com/office/drawing/2010/main"/>
              </a:ext>
            </a:extLst>
          </a:blip>
          <a:srcRect l="7200" r="10850"/>
          <a:stretch/>
        </p:blipFill>
        <p:spPr>
          <a:xfrm>
            <a:off x="5725160" y="1"/>
            <a:ext cx="6466841" cy="5935235"/>
          </a:xfrm>
        </p:spPr>
      </p:pic>
      <p:sp>
        <p:nvSpPr>
          <p:cNvPr id="4" name="Text Placeholder 3">
            <a:extLst>
              <a:ext uri="{FF2B5EF4-FFF2-40B4-BE49-F238E27FC236}">
                <a16:creationId xmlns:a16="http://schemas.microsoft.com/office/drawing/2014/main" id="{68B4C13F-BDF9-908C-BC8C-C04FFEB2D9F4}"/>
              </a:ext>
            </a:extLst>
          </p:cNvPr>
          <p:cNvSpPr>
            <a:spLocks noGrp="1"/>
          </p:cNvSpPr>
          <p:nvPr>
            <p:ph type="body" sz="quarter" idx="21"/>
          </p:nvPr>
        </p:nvSpPr>
        <p:spPr>
          <a:xfrm>
            <a:off x="7299336" y="4686963"/>
            <a:ext cx="3318487" cy="2208660"/>
          </a:xfrm>
        </p:spPr>
        <p:txBody>
          <a:bodyPr/>
          <a:lstStyle/>
          <a:p>
            <a:r>
              <a:rPr lang="en-GB" dirty="0"/>
              <a:t>03</a:t>
            </a:r>
          </a:p>
        </p:txBody>
      </p:sp>
    </p:spTree>
    <p:extLst>
      <p:ext uri="{BB962C8B-B14F-4D97-AF65-F5344CB8AC3E}">
        <p14:creationId xmlns:p14="http://schemas.microsoft.com/office/powerpoint/2010/main" val="4275727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F5E73CC-69F5-AA9A-BD95-BA5E2CA0E5A8}"/>
              </a:ext>
            </a:extLst>
          </p:cNvPr>
          <p:cNvSpPr>
            <a:spLocks noGrp="1"/>
          </p:cNvSpPr>
          <p:nvPr>
            <p:ph type="title"/>
          </p:nvPr>
        </p:nvSpPr>
        <p:spPr>
          <a:xfrm>
            <a:off x="504000" y="496398"/>
            <a:ext cx="9045595" cy="432000"/>
          </a:xfrm>
        </p:spPr>
        <p:txBody>
          <a:bodyPr/>
          <a:lstStyle/>
          <a:p>
            <a:r>
              <a:rPr lang="en-GB" dirty="0">
                <a:latin typeface="Proxima Nova Black" panose="02000506030000020004" pitchFamily="50" charset="0"/>
              </a:rPr>
              <a:t>Cost of poor H&amp;S at work </a:t>
            </a:r>
          </a:p>
        </p:txBody>
      </p:sp>
      <p:sp>
        <p:nvSpPr>
          <p:cNvPr id="17" name="Text Placeholder 3">
            <a:extLst>
              <a:ext uri="{FF2B5EF4-FFF2-40B4-BE49-F238E27FC236}">
                <a16:creationId xmlns:a16="http://schemas.microsoft.com/office/drawing/2014/main" id="{4270B516-793B-53FF-0BE7-E2524CD91B45}"/>
              </a:ext>
            </a:extLst>
          </p:cNvPr>
          <p:cNvSpPr>
            <a:spLocks noGrp="1"/>
          </p:cNvSpPr>
          <p:nvPr>
            <p:ph type="body" sz="quarter" idx="16"/>
          </p:nvPr>
        </p:nvSpPr>
        <p:spPr>
          <a:xfrm>
            <a:off x="504000" y="921239"/>
            <a:ext cx="9045595" cy="399364"/>
          </a:xfrm>
        </p:spPr>
        <p:txBody>
          <a:bodyPr/>
          <a:lstStyle/>
          <a:p>
            <a:r>
              <a:rPr lang="en-GB" dirty="0">
                <a:latin typeface="Proxima Nova Black" panose="02000506030000020004" pitchFamily="50" charset="0"/>
              </a:rPr>
              <a:t>HSE stats, what do we think?</a:t>
            </a:r>
          </a:p>
        </p:txBody>
      </p:sp>
      <p:sp>
        <p:nvSpPr>
          <p:cNvPr id="7" name="Text Placeholder 2">
            <a:extLst>
              <a:ext uri="{FF2B5EF4-FFF2-40B4-BE49-F238E27FC236}">
                <a16:creationId xmlns:a16="http://schemas.microsoft.com/office/drawing/2014/main" id="{36B16E0D-BFB1-8700-D86D-513C319174C9}"/>
              </a:ext>
            </a:extLst>
          </p:cNvPr>
          <p:cNvSpPr>
            <a:spLocks noGrp="1"/>
          </p:cNvSpPr>
          <p:nvPr>
            <p:ph type="body" sz="quarter" idx="14"/>
          </p:nvPr>
        </p:nvSpPr>
        <p:spPr>
          <a:xfrm>
            <a:off x="628888" y="1445623"/>
            <a:ext cx="11162518" cy="4720045"/>
          </a:xfrm>
        </p:spPr>
        <p:txBody>
          <a:bodyPr/>
          <a:lstStyle/>
          <a:p>
            <a:pPr>
              <a:buFont typeface="Wingdings" panose="05000000000000000000" pitchFamily="2" charset="2"/>
              <a:buChar char="v"/>
            </a:pPr>
            <a:r>
              <a:rPr lang="en-GB" sz="3600" dirty="0">
                <a:latin typeface="Proxima Nova Rg" panose="02000506030000020004" pitchFamily="50" charset="0"/>
              </a:rPr>
              <a:t>Non fatal injuries in construction – common cause?</a:t>
            </a:r>
            <a:endParaRPr lang="en-GB" sz="2800" dirty="0">
              <a:latin typeface="Proxima Nova Rg" panose="02000506030000020004" pitchFamily="50" charset="0"/>
            </a:endParaRPr>
          </a:p>
          <a:p>
            <a:pPr marL="144000" lvl="1" indent="0">
              <a:buNone/>
            </a:pPr>
            <a:endParaRPr lang="en-GB" sz="3600" dirty="0">
              <a:latin typeface="Proxima Nova Rg" panose="02000506030000020004" pitchFamily="50" charset="0"/>
            </a:endParaRPr>
          </a:p>
          <a:p>
            <a:pPr marL="0" indent="0">
              <a:buNone/>
            </a:pPr>
            <a:endParaRPr lang="en-GB" sz="2800" dirty="0">
              <a:latin typeface="Proxima Nova Rg" panose="02000506030000020004" pitchFamily="50" charset="0"/>
            </a:endParaRPr>
          </a:p>
          <a:p>
            <a:pPr marL="0" indent="0">
              <a:buNone/>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pic>
        <p:nvPicPr>
          <p:cNvPr id="9" name="Picture 8">
            <a:extLst>
              <a:ext uri="{FF2B5EF4-FFF2-40B4-BE49-F238E27FC236}">
                <a16:creationId xmlns:a16="http://schemas.microsoft.com/office/drawing/2014/main" id="{07156E58-1014-E1F4-F5AE-8E53C154D087}"/>
              </a:ext>
            </a:extLst>
          </p:cNvPr>
          <p:cNvPicPr>
            <a:picLocks noChangeAspect="1"/>
          </p:cNvPicPr>
          <p:nvPr/>
        </p:nvPicPr>
        <p:blipFill>
          <a:blip r:embed="rId4"/>
          <a:stretch>
            <a:fillRect/>
          </a:stretch>
        </p:blipFill>
        <p:spPr>
          <a:xfrm>
            <a:off x="1053597" y="2073451"/>
            <a:ext cx="6872451" cy="3436226"/>
          </a:xfrm>
          <a:prstGeom prst="rect">
            <a:avLst/>
          </a:prstGeom>
        </p:spPr>
      </p:pic>
      <p:sp>
        <p:nvSpPr>
          <p:cNvPr id="10" name="Google Shape;518;p140">
            <a:extLst>
              <a:ext uri="{FF2B5EF4-FFF2-40B4-BE49-F238E27FC236}">
                <a16:creationId xmlns:a16="http://schemas.microsoft.com/office/drawing/2014/main" id="{39FD5DF3-2D8C-F0EF-23D9-F3791D15DA9B}"/>
              </a:ext>
            </a:extLst>
          </p:cNvPr>
          <p:cNvSpPr/>
          <p:nvPr/>
        </p:nvSpPr>
        <p:spPr>
          <a:xfrm>
            <a:off x="7420992" y="4386045"/>
            <a:ext cx="4257206" cy="1185142"/>
          </a:xfrm>
          <a:prstGeom prst="rect">
            <a:avLst/>
          </a:prstGeom>
          <a:solidFill>
            <a:srgbClr val="68C1A2"/>
          </a:solidFill>
          <a:ln>
            <a:noFill/>
          </a:ln>
          <a:effectLst>
            <a:outerShdw blurRad="317500" dist="38100" dir="2700000" algn="tl" rotWithShape="0">
              <a:srgbClr val="000000">
                <a:alpha val="20000"/>
              </a:srgbClr>
            </a:outerShdw>
          </a:effectLst>
        </p:spPr>
        <p:txBody>
          <a:bodyPr spcFirstLastPara="1" wrap="square" lIns="91425" tIns="45700" rIns="91425" bIns="45700" anchor="ctr" anchorCtr="0">
            <a:noAutofit/>
          </a:bodyPr>
          <a:lstStyle/>
          <a:p>
            <a:endParaRPr lang="en-GB" sz="1050" dirty="0">
              <a:solidFill>
                <a:schemeClr val="bg1"/>
              </a:solidFill>
              <a:latin typeface="Raleway" panose="020B0503030101060003" pitchFamily="34" charset="77"/>
              <a:cs typeface="Arial" panose="020B0604020202020204" pitchFamily="34" charset="0"/>
            </a:endParaRPr>
          </a:p>
          <a:p>
            <a:endParaRPr lang="en-GB" sz="1050" dirty="0">
              <a:solidFill>
                <a:schemeClr val="bg1"/>
              </a:solidFill>
              <a:latin typeface="Raleway" panose="020B0503030101060003" pitchFamily="34" charset="77"/>
              <a:cs typeface="Arial" panose="020B0604020202020204" pitchFamily="34" charset="0"/>
            </a:endParaRPr>
          </a:p>
          <a:p>
            <a:endParaRPr lang="en-GB" sz="1400" dirty="0">
              <a:solidFill>
                <a:schemeClr val="bg1"/>
              </a:solidFill>
              <a:latin typeface="Raleway" panose="020B0503030101060003" pitchFamily="34" charset="77"/>
              <a:cs typeface="Arial" panose="020B0604020202020204" pitchFamily="34" charset="0"/>
            </a:endParaRPr>
          </a:p>
          <a:p>
            <a:r>
              <a:rPr lang="en-GB" sz="1400" dirty="0">
                <a:solidFill>
                  <a:schemeClr val="bg1"/>
                </a:solidFill>
                <a:latin typeface="Raleway" panose="020B0503030101060003" pitchFamily="34" charset="77"/>
                <a:cs typeface="Arial" panose="020B0604020202020204" pitchFamily="34" charset="0"/>
              </a:rPr>
              <a:t>Source: Labour force survey (LFS</a:t>
            </a:r>
            <a:r>
              <a:rPr lang="en-GB" sz="1050" dirty="0">
                <a:solidFill>
                  <a:schemeClr val="bg1"/>
                </a:solidFill>
                <a:latin typeface="Raleway" panose="020B0503030101060003" pitchFamily="34" charset="77"/>
                <a:cs typeface="Arial" panose="020B0604020202020204" pitchFamily="34" charset="0"/>
              </a:rPr>
              <a:t>)</a:t>
            </a:r>
          </a:p>
        </p:txBody>
      </p:sp>
      <p:sp>
        <p:nvSpPr>
          <p:cNvPr id="11" name="TextBox 10">
            <a:extLst>
              <a:ext uri="{FF2B5EF4-FFF2-40B4-BE49-F238E27FC236}">
                <a16:creationId xmlns:a16="http://schemas.microsoft.com/office/drawing/2014/main" id="{230A9D46-67C5-13B3-4B78-7930FEF76370}"/>
              </a:ext>
            </a:extLst>
          </p:cNvPr>
          <p:cNvSpPr txBox="1"/>
          <p:nvPr/>
        </p:nvSpPr>
        <p:spPr>
          <a:xfrm>
            <a:off x="7624445" y="4455396"/>
            <a:ext cx="3939569" cy="523220"/>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dirty="0">
                <a:solidFill>
                  <a:schemeClr val="bg1"/>
                </a:solidFill>
                <a:latin typeface="Raleway" panose="020B0503030101060003" pitchFamily="34" charset="77"/>
                <a:cs typeface="Arial" panose="020B0604020202020204" pitchFamily="34" charset="0"/>
              </a:rPr>
              <a:t>59,000 non-fatal injuries to workers averaged over 3 years. 2019 - 2022</a:t>
            </a:r>
          </a:p>
        </p:txBody>
      </p:sp>
    </p:spTree>
    <p:extLst>
      <p:ext uri="{BB962C8B-B14F-4D97-AF65-F5344CB8AC3E}">
        <p14:creationId xmlns:p14="http://schemas.microsoft.com/office/powerpoint/2010/main" val="321859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075" y="5961142"/>
            <a:ext cx="3887360" cy="674889"/>
          </a:xfrm>
          <a:prstGeom prst="rect">
            <a:avLst/>
          </a:prstGeom>
        </p:spPr>
      </p:pic>
      <p:sp>
        <p:nvSpPr>
          <p:cNvPr id="3" name="Rectangle 2">
            <a:extLst>
              <a:ext uri="{FF2B5EF4-FFF2-40B4-BE49-F238E27FC236}">
                <a16:creationId xmlns:a16="http://schemas.microsoft.com/office/drawing/2014/main" id="{40D5BD92-CF17-A6CF-1EB1-9DA91E663D2D}"/>
              </a:ext>
            </a:extLst>
          </p:cNvPr>
          <p:cNvSpPr/>
          <p:nvPr/>
        </p:nvSpPr>
        <p:spPr>
          <a:xfrm>
            <a:off x="1249472" y="1670605"/>
            <a:ext cx="4311538" cy="3687445"/>
          </a:xfrm>
          <a:prstGeom prst="rect">
            <a:avLst/>
          </a:prstGeom>
          <a:solidFill>
            <a:schemeClr val="tx2"/>
          </a:solidFill>
          <a:ln w="6350">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endParaRPr>
          </a:p>
        </p:txBody>
      </p:sp>
      <p:sp>
        <p:nvSpPr>
          <p:cNvPr id="4" name="TextBox 3">
            <a:extLst>
              <a:ext uri="{FF2B5EF4-FFF2-40B4-BE49-F238E27FC236}">
                <a16:creationId xmlns:a16="http://schemas.microsoft.com/office/drawing/2014/main" id="{C5B8BAAD-5EBB-2DC5-C0BB-FCCCCBAFFDEC}"/>
              </a:ext>
            </a:extLst>
          </p:cNvPr>
          <p:cNvSpPr txBox="1"/>
          <p:nvPr/>
        </p:nvSpPr>
        <p:spPr>
          <a:xfrm>
            <a:off x="1461146" y="2048051"/>
            <a:ext cx="373587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F4F3ED"/>
                </a:solidFill>
                <a:effectLst/>
                <a:uLnTx/>
                <a:uFillTx/>
                <a:latin typeface="Arial Nova" panose="020B0504020202020204" pitchFamily="34" charset="0"/>
                <a:ea typeface="+mn-ea"/>
                <a:cs typeface="Arial" panose="020B0604020202020204" pitchFamily="34" charset="0"/>
              </a:rPr>
              <a:t>“Let me be very clear – we are coming after you. If you do not sign, you will not be able to operate freely in the housing market.”</a:t>
            </a:r>
          </a:p>
        </p:txBody>
      </p:sp>
      <p:sp>
        <p:nvSpPr>
          <p:cNvPr id="5" name="TextBox 4">
            <a:extLst>
              <a:ext uri="{FF2B5EF4-FFF2-40B4-BE49-F238E27FC236}">
                <a16:creationId xmlns:a16="http://schemas.microsoft.com/office/drawing/2014/main" id="{3874004D-EFFB-AD7B-0DCC-BB34684DB927}"/>
              </a:ext>
            </a:extLst>
          </p:cNvPr>
          <p:cNvSpPr txBox="1"/>
          <p:nvPr/>
        </p:nvSpPr>
        <p:spPr>
          <a:xfrm>
            <a:off x="1461146" y="4111814"/>
            <a:ext cx="3054016"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100" normalizeH="0" baseline="0" noProof="0" dirty="0">
                <a:ln>
                  <a:noFill/>
                </a:ln>
                <a:solidFill>
                  <a:srgbClr val="F4F3ED"/>
                </a:solidFill>
                <a:effectLst/>
                <a:uLnTx/>
                <a:uFillTx/>
                <a:latin typeface="Arial Nova" panose="020B0504020202020204" pitchFamily="34" charset="0"/>
                <a:ea typeface="+mn-ea"/>
                <a:cs typeface="Arial" panose="020B0604020202020204" pitchFamily="34" charset="0"/>
              </a:rPr>
              <a:t>Rt Hon MICHAEL GOVE 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100" normalizeH="0" baseline="0" noProof="0" dirty="0">
                <a:ln>
                  <a:noFill/>
                </a:ln>
                <a:solidFill>
                  <a:srgbClr val="F4F3ED"/>
                </a:solidFill>
                <a:effectLst/>
                <a:uLnTx/>
                <a:uFillTx/>
                <a:latin typeface="Arial Nova" panose="020B0504020202020204" pitchFamily="34" charset="0"/>
                <a:ea typeface="+mn-ea"/>
                <a:cs typeface="Arial" panose="020B0604020202020204" pitchFamily="34" charset="0"/>
              </a:rPr>
              <a:t>DLUHC Press Release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100" normalizeH="0" baseline="0" noProof="0" dirty="0">
                <a:ln>
                  <a:noFill/>
                </a:ln>
                <a:solidFill>
                  <a:srgbClr val="F4F3ED"/>
                </a:solidFill>
                <a:effectLst/>
                <a:uLnTx/>
                <a:uFillTx/>
                <a:latin typeface="Arial Nova" panose="020B0504020202020204" pitchFamily="34" charset="0"/>
                <a:ea typeface="+mn-ea"/>
                <a:cs typeface="Arial" panose="020B0604020202020204" pitchFamily="34" charset="0"/>
              </a:rPr>
              <a:t>March 2023</a:t>
            </a:r>
            <a:endParaRPr kumimoji="0" lang="en-GB" sz="1400" b="0" i="0" u="none" strike="noStrike" kern="1200" cap="none" spc="100" normalizeH="0" baseline="0" noProof="0" dirty="0">
              <a:ln>
                <a:noFill/>
              </a:ln>
              <a:solidFill>
                <a:srgbClr val="F4F3ED"/>
              </a:solidFill>
              <a:effectLst/>
              <a:uLnTx/>
              <a:uFillTx/>
              <a:latin typeface="Arial Nova" panose="020B05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A00F275F-F960-B4F3-C0A2-AED106381F48}"/>
              </a:ext>
            </a:extLst>
          </p:cNvPr>
          <p:cNvSpPr txBox="1"/>
          <p:nvPr/>
        </p:nvSpPr>
        <p:spPr>
          <a:xfrm>
            <a:off x="1461146" y="1189740"/>
            <a:ext cx="806128" cy="698302"/>
          </a:xfrm>
          <a:custGeom>
            <a:avLst/>
            <a:gdLst/>
            <a:ahLst/>
            <a:cxnLst/>
            <a:rect l="l" t="t" r="r" b="b"/>
            <a:pathLst>
              <a:path w="806128" h="698302">
                <a:moveTo>
                  <a:pt x="725686" y="0"/>
                </a:moveTo>
                <a:lnTo>
                  <a:pt x="806128" y="152326"/>
                </a:lnTo>
                <a:cubicBezTo>
                  <a:pt x="740519" y="183133"/>
                  <a:pt x="695164" y="213798"/>
                  <a:pt x="670061" y="244320"/>
                </a:cubicBezTo>
                <a:cubicBezTo>
                  <a:pt x="644959" y="274843"/>
                  <a:pt x="630982" y="310927"/>
                  <a:pt x="628129" y="352574"/>
                </a:cubicBezTo>
                <a:lnTo>
                  <a:pt x="806128" y="352574"/>
                </a:lnTo>
                <a:lnTo>
                  <a:pt x="806128" y="698302"/>
                </a:lnTo>
                <a:lnTo>
                  <a:pt x="433871" y="698302"/>
                </a:lnTo>
                <a:lnTo>
                  <a:pt x="433871" y="411622"/>
                </a:lnTo>
                <a:cubicBezTo>
                  <a:pt x="433871" y="306078"/>
                  <a:pt x="455836" y="222784"/>
                  <a:pt x="499765" y="161739"/>
                </a:cubicBezTo>
                <a:cubicBezTo>
                  <a:pt x="543694" y="100695"/>
                  <a:pt x="619001" y="46782"/>
                  <a:pt x="725686" y="0"/>
                </a:cubicBezTo>
                <a:close/>
                <a:moveTo>
                  <a:pt x="291815" y="0"/>
                </a:moveTo>
                <a:lnTo>
                  <a:pt x="372256" y="152326"/>
                </a:lnTo>
                <a:cubicBezTo>
                  <a:pt x="306648" y="183133"/>
                  <a:pt x="261293" y="213798"/>
                  <a:pt x="236190" y="244320"/>
                </a:cubicBezTo>
                <a:cubicBezTo>
                  <a:pt x="211088" y="274843"/>
                  <a:pt x="197110" y="310927"/>
                  <a:pt x="194258" y="352574"/>
                </a:cubicBezTo>
                <a:lnTo>
                  <a:pt x="372256" y="352574"/>
                </a:lnTo>
                <a:lnTo>
                  <a:pt x="372256" y="698302"/>
                </a:lnTo>
                <a:lnTo>
                  <a:pt x="0" y="698302"/>
                </a:lnTo>
                <a:lnTo>
                  <a:pt x="0" y="411622"/>
                </a:lnTo>
                <a:cubicBezTo>
                  <a:pt x="0" y="306078"/>
                  <a:pt x="21965" y="222784"/>
                  <a:pt x="65894" y="161739"/>
                </a:cubicBezTo>
                <a:cubicBezTo>
                  <a:pt x="109823" y="100695"/>
                  <a:pt x="185130" y="46782"/>
                  <a:pt x="291815" y="0"/>
                </a:cubicBezTo>
                <a:close/>
              </a:path>
            </a:pathLst>
          </a:custGeom>
          <a:solidFill>
            <a:srgbClr val="3AD0F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800" b="0" i="0" u="none" strike="noStrike" kern="1200" cap="none" spc="0" normalizeH="0" baseline="0" noProof="0" dirty="0">
              <a:ln>
                <a:noFill/>
              </a:ln>
              <a:solidFill>
                <a:srgbClr val="3AD0F5"/>
              </a:solidFill>
              <a:effectLst/>
              <a:uLnTx/>
              <a:uFillTx/>
              <a:latin typeface="Arial Black" panose="020B0A040201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17E4B9B6-917E-9510-2790-063D20E32624}"/>
              </a:ext>
            </a:extLst>
          </p:cNvPr>
          <p:cNvPicPr>
            <a:picLocks noChangeAspect="1"/>
          </p:cNvPicPr>
          <p:nvPr/>
        </p:nvPicPr>
        <p:blipFill>
          <a:blip r:embed="rId4"/>
          <a:stretch>
            <a:fillRect/>
          </a:stretch>
        </p:blipFill>
        <p:spPr>
          <a:xfrm>
            <a:off x="4394850" y="4456761"/>
            <a:ext cx="1513486" cy="1490199"/>
          </a:xfrm>
          <a:prstGeom prst="rect">
            <a:avLst/>
          </a:prstGeom>
          <a:ln>
            <a:solidFill>
              <a:schemeClr val="accent1"/>
            </a:solidFill>
          </a:ln>
          <a:effectLst>
            <a:softEdge rad="25400"/>
          </a:effectLst>
        </p:spPr>
      </p:pic>
      <p:sp>
        <p:nvSpPr>
          <p:cNvPr id="17" name="Rectangle 16">
            <a:extLst>
              <a:ext uri="{FF2B5EF4-FFF2-40B4-BE49-F238E27FC236}">
                <a16:creationId xmlns:a16="http://schemas.microsoft.com/office/drawing/2014/main" id="{4A145E39-E0F4-13DC-8F46-33BADD6F68C6}"/>
              </a:ext>
            </a:extLst>
          </p:cNvPr>
          <p:cNvSpPr/>
          <p:nvPr/>
        </p:nvSpPr>
        <p:spPr>
          <a:xfrm>
            <a:off x="6543472" y="1670605"/>
            <a:ext cx="4399055" cy="3687445"/>
          </a:xfrm>
          <a:prstGeom prst="rect">
            <a:avLst/>
          </a:prstGeom>
          <a:solidFill>
            <a:schemeClr val="tx2"/>
          </a:solidFill>
          <a:ln w="6350">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endParaRPr>
          </a:p>
        </p:txBody>
      </p:sp>
      <p:sp>
        <p:nvSpPr>
          <p:cNvPr id="18" name="TextBox 17">
            <a:extLst>
              <a:ext uri="{FF2B5EF4-FFF2-40B4-BE49-F238E27FC236}">
                <a16:creationId xmlns:a16="http://schemas.microsoft.com/office/drawing/2014/main" id="{9E2730AE-78D6-9421-F252-07E712C338C1}"/>
              </a:ext>
            </a:extLst>
          </p:cNvPr>
          <p:cNvSpPr txBox="1"/>
          <p:nvPr/>
        </p:nvSpPr>
        <p:spPr>
          <a:xfrm>
            <a:off x="6860119" y="2048051"/>
            <a:ext cx="376575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F4F3ED"/>
                </a:solidFill>
                <a:effectLst/>
                <a:uLnTx/>
                <a:uFillTx/>
                <a:latin typeface="Arial Nova" panose="020B0504020202020204" pitchFamily="34" charset="0"/>
                <a:ea typeface="+mn-ea"/>
                <a:cs typeface="Arial" panose="020B0604020202020204" pitchFamily="34" charset="0"/>
              </a:rPr>
              <a:t>“I applaud the work Persimmon has done to act as a spearhead for the industry to step up and take responsibility.”</a:t>
            </a:r>
          </a:p>
        </p:txBody>
      </p:sp>
      <p:sp>
        <p:nvSpPr>
          <p:cNvPr id="19" name="TextBox 18">
            <a:extLst>
              <a:ext uri="{FF2B5EF4-FFF2-40B4-BE49-F238E27FC236}">
                <a16:creationId xmlns:a16="http://schemas.microsoft.com/office/drawing/2014/main" id="{B9763A23-3318-FA8B-A2EA-60039218B24A}"/>
              </a:ext>
            </a:extLst>
          </p:cNvPr>
          <p:cNvSpPr txBox="1"/>
          <p:nvPr/>
        </p:nvSpPr>
        <p:spPr>
          <a:xfrm>
            <a:off x="6860119" y="4079735"/>
            <a:ext cx="2653596"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100" normalizeH="0" baseline="0" noProof="0" dirty="0">
                <a:ln>
                  <a:noFill/>
                </a:ln>
                <a:solidFill>
                  <a:srgbClr val="F4F3ED"/>
                </a:solidFill>
                <a:effectLst/>
                <a:uLnTx/>
                <a:uFillTx/>
                <a:latin typeface="Arial Nova" panose="020B0504020202020204" pitchFamily="34" charset="0"/>
                <a:ea typeface="+mn-ea"/>
                <a:cs typeface="Arial" panose="020B0604020202020204" pitchFamily="34" charset="0"/>
              </a:rPr>
              <a:t>DAME JUDITH HACKITT</a:t>
            </a:r>
            <a:endParaRPr kumimoji="0" lang="en-GB" sz="600" b="0" i="0" u="none" strike="noStrike" kern="1200" cap="none" spc="100" normalizeH="0" baseline="0" noProof="0" dirty="0">
              <a:ln>
                <a:noFill/>
              </a:ln>
              <a:solidFill>
                <a:srgbClr val="F4F3ED"/>
              </a:solidFill>
              <a:effectLst/>
              <a:uLnTx/>
              <a:uFillTx/>
              <a:latin typeface="Arial Nova" panose="020B05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100" normalizeH="0" baseline="0" noProof="0" dirty="0">
                <a:ln>
                  <a:noFill/>
                </a:ln>
                <a:solidFill>
                  <a:srgbClr val="F4F3ED"/>
                </a:solidFill>
                <a:effectLst/>
                <a:uLnTx/>
                <a:uFillTx/>
                <a:latin typeface="Arial Nova" panose="020B0504020202020204" pitchFamily="34" charset="0"/>
                <a:ea typeface="+mn-ea"/>
                <a:cs typeface="Arial" panose="020B0604020202020204" pitchFamily="34" charset="0"/>
              </a:rPr>
              <a:t>Letter to Persimmon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100" normalizeH="0" baseline="0" noProof="0" dirty="0">
                <a:ln>
                  <a:noFill/>
                </a:ln>
                <a:solidFill>
                  <a:srgbClr val="F4F3ED"/>
                </a:solidFill>
                <a:effectLst/>
                <a:uLnTx/>
                <a:uFillTx/>
                <a:latin typeface="Arial Nova" panose="020B0504020202020204" pitchFamily="34" charset="0"/>
                <a:ea typeface="+mn-ea"/>
                <a:cs typeface="Arial" panose="020B0604020202020204" pitchFamily="34" charset="0"/>
              </a:rPr>
              <a:t>March 2023</a:t>
            </a:r>
          </a:p>
        </p:txBody>
      </p:sp>
      <p:sp>
        <p:nvSpPr>
          <p:cNvPr id="20" name="TextBox 19">
            <a:extLst>
              <a:ext uri="{FF2B5EF4-FFF2-40B4-BE49-F238E27FC236}">
                <a16:creationId xmlns:a16="http://schemas.microsoft.com/office/drawing/2014/main" id="{506CF9CC-C7FE-0ACA-DAC2-1ED65AC7E4D6}"/>
              </a:ext>
            </a:extLst>
          </p:cNvPr>
          <p:cNvSpPr txBox="1"/>
          <p:nvPr/>
        </p:nvSpPr>
        <p:spPr>
          <a:xfrm>
            <a:off x="6965095" y="1268762"/>
            <a:ext cx="804354" cy="698302"/>
          </a:xfrm>
          <a:custGeom>
            <a:avLst/>
            <a:gdLst/>
            <a:ahLst/>
            <a:cxnLst/>
            <a:rect l="l" t="t" r="r" b="b"/>
            <a:pathLst>
              <a:path w="806128" h="698302">
                <a:moveTo>
                  <a:pt x="725686" y="0"/>
                </a:moveTo>
                <a:lnTo>
                  <a:pt x="806128" y="152326"/>
                </a:lnTo>
                <a:cubicBezTo>
                  <a:pt x="740519" y="183133"/>
                  <a:pt x="695164" y="213798"/>
                  <a:pt x="670061" y="244320"/>
                </a:cubicBezTo>
                <a:cubicBezTo>
                  <a:pt x="644959" y="274843"/>
                  <a:pt x="630982" y="310927"/>
                  <a:pt x="628129" y="352574"/>
                </a:cubicBezTo>
                <a:lnTo>
                  <a:pt x="806128" y="352574"/>
                </a:lnTo>
                <a:lnTo>
                  <a:pt x="806128" y="698302"/>
                </a:lnTo>
                <a:lnTo>
                  <a:pt x="433871" y="698302"/>
                </a:lnTo>
                <a:lnTo>
                  <a:pt x="433871" y="411622"/>
                </a:lnTo>
                <a:cubicBezTo>
                  <a:pt x="433871" y="306078"/>
                  <a:pt x="455836" y="222784"/>
                  <a:pt x="499765" y="161739"/>
                </a:cubicBezTo>
                <a:cubicBezTo>
                  <a:pt x="543694" y="100695"/>
                  <a:pt x="619001" y="46782"/>
                  <a:pt x="725686" y="0"/>
                </a:cubicBezTo>
                <a:close/>
                <a:moveTo>
                  <a:pt x="291815" y="0"/>
                </a:moveTo>
                <a:lnTo>
                  <a:pt x="372256" y="152326"/>
                </a:lnTo>
                <a:cubicBezTo>
                  <a:pt x="306648" y="183133"/>
                  <a:pt x="261293" y="213798"/>
                  <a:pt x="236190" y="244320"/>
                </a:cubicBezTo>
                <a:cubicBezTo>
                  <a:pt x="211088" y="274843"/>
                  <a:pt x="197110" y="310927"/>
                  <a:pt x="194258" y="352574"/>
                </a:cubicBezTo>
                <a:lnTo>
                  <a:pt x="372256" y="352574"/>
                </a:lnTo>
                <a:lnTo>
                  <a:pt x="372256" y="698302"/>
                </a:lnTo>
                <a:lnTo>
                  <a:pt x="0" y="698302"/>
                </a:lnTo>
                <a:lnTo>
                  <a:pt x="0" y="411622"/>
                </a:lnTo>
                <a:cubicBezTo>
                  <a:pt x="0" y="306078"/>
                  <a:pt x="21965" y="222784"/>
                  <a:pt x="65894" y="161739"/>
                </a:cubicBezTo>
                <a:cubicBezTo>
                  <a:pt x="109823" y="100695"/>
                  <a:pt x="185130" y="46782"/>
                  <a:pt x="291815" y="0"/>
                </a:cubicBezTo>
                <a:close/>
              </a:path>
            </a:pathLst>
          </a:custGeom>
          <a:solidFill>
            <a:schemeClr val="accent3"/>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800" b="0" i="0" u="none" strike="noStrike" kern="1200" cap="none" spc="0" normalizeH="0" baseline="0" noProof="0" dirty="0">
              <a:ln>
                <a:noFill/>
              </a:ln>
              <a:solidFill>
                <a:srgbClr val="3AD0F5"/>
              </a:solidFill>
              <a:effectLst/>
              <a:uLnTx/>
              <a:uFillTx/>
              <a:latin typeface="Arial Black" panose="020B0A04020102020204" pitchFamily="34" charset="0"/>
              <a:ea typeface="+mn-ea"/>
              <a:cs typeface="Arial" panose="020B0604020202020204" pitchFamily="34" charset="0"/>
            </a:endParaRPr>
          </a:p>
        </p:txBody>
      </p:sp>
      <p:pic>
        <p:nvPicPr>
          <p:cNvPr id="21" name="Picture 20">
            <a:extLst>
              <a:ext uri="{FF2B5EF4-FFF2-40B4-BE49-F238E27FC236}">
                <a16:creationId xmlns:a16="http://schemas.microsoft.com/office/drawing/2014/main" id="{2A74806F-8449-1711-6753-3DC78DDF64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12271" y="4381964"/>
            <a:ext cx="1572810" cy="1639792"/>
          </a:xfrm>
          <a:prstGeom prst="rect">
            <a:avLst/>
          </a:prstGeom>
          <a:ln>
            <a:solidFill>
              <a:schemeClr val="accent1"/>
            </a:solidFill>
          </a:ln>
          <a:effectLst>
            <a:softEdge rad="0"/>
          </a:effectLst>
        </p:spPr>
      </p:pic>
      <p:sp>
        <p:nvSpPr>
          <p:cNvPr id="2" name="Title 1">
            <a:extLst>
              <a:ext uri="{FF2B5EF4-FFF2-40B4-BE49-F238E27FC236}">
                <a16:creationId xmlns:a16="http://schemas.microsoft.com/office/drawing/2014/main" id="{2D3FFFE4-6583-75BA-7098-93AAEFED27E9}"/>
              </a:ext>
            </a:extLst>
          </p:cNvPr>
          <p:cNvSpPr>
            <a:spLocks noGrp="1"/>
          </p:cNvSpPr>
          <p:nvPr>
            <p:ph type="title"/>
          </p:nvPr>
        </p:nvSpPr>
        <p:spPr>
          <a:xfrm>
            <a:off x="431075" y="343651"/>
            <a:ext cx="5199703" cy="432000"/>
          </a:xfrm>
        </p:spPr>
        <p:txBody>
          <a:bodyPr/>
          <a:lstStyle/>
          <a:p>
            <a:r>
              <a:rPr lang="en-GB" b="0" dirty="0">
                <a:latin typeface="Proxima Nova Black" panose="02000506030000020004" pitchFamily="50" charset="0"/>
              </a:rPr>
              <a:t>3) LEGAL IMPLICATIONS</a:t>
            </a:r>
          </a:p>
        </p:txBody>
      </p:sp>
    </p:spTree>
    <p:extLst>
      <p:ext uri="{BB962C8B-B14F-4D97-AF65-F5344CB8AC3E}">
        <p14:creationId xmlns:p14="http://schemas.microsoft.com/office/powerpoint/2010/main" val="172410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AC94566-0D9A-ED32-F367-48D2AAFC8B66}"/>
              </a:ext>
            </a:extLst>
          </p:cNvPr>
          <p:cNvPicPr>
            <a:picLocks noChangeAspect="1"/>
          </p:cNvPicPr>
          <p:nvPr/>
        </p:nvPicPr>
        <p:blipFill>
          <a:blip r:embed="rId3"/>
          <a:stretch>
            <a:fillRect/>
          </a:stretch>
        </p:blipFill>
        <p:spPr>
          <a:xfrm>
            <a:off x="487206" y="1388115"/>
            <a:ext cx="3125608" cy="4434326"/>
          </a:xfrm>
          <a:prstGeom prst="rect">
            <a:avLst/>
          </a:prstGeom>
          <a:ln>
            <a:solidFill>
              <a:schemeClr val="accent1"/>
            </a:solidFill>
          </a:ln>
        </p:spPr>
      </p:pic>
      <p:pic>
        <p:nvPicPr>
          <p:cNvPr id="16" name="Picture 15">
            <a:extLst>
              <a:ext uri="{FF2B5EF4-FFF2-40B4-BE49-F238E27FC236}">
                <a16:creationId xmlns:a16="http://schemas.microsoft.com/office/drawing/2014/main" id="{B9A2D012-46EE-1161-07A4-305AC431D3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30560" y="1381507"/>
            <a:ext cx="3125608" cy="4437338"/>
          </a:xfrm>
          <a:prstGeom prst="rect">
            <a:avLst/>
          </a:prstGeom>
          <a:ln>
            <a:solidFill>
              <a:schemeClr val="accent1"/>
            </a:solidFill>
          </a:ln>
        </p:spPr>
      </p:pic>
      <p:sp>
        <p:nvSpPr>
          <p:cNvPr id="2" name="Title 1">
            <a:extLst>
              <a:ext uri="{FF2B5EF4-FFF2-40B4-BE49-F238E27FC236}">
                <a16:creationId xmlns:a16="http://schemas.microsoft.com/office/drawing/2014/main" id="{5B6FD630-E727-2E2D-B1D4-80384AC58B2C}"/>
              </a:ext>
            </a:extLst>
          </p:cNvPr>
          <p:cNvSpPr>
            <a:spLocks noGrp="1"/>
          </p:cNvSpPr>
          <p:nvPr>
            <p:ph type="title"/>
          </p:nvPr>
        </p:nvSpPr>
        <p:spPr>
          <a:xfrm>
            <a:off x="431075" y="343651"/>
            <a:ext cx="5199703" cy="432000"/>
          </a:xfrm>
        </p:spPr>
        <p:txBody>
          <a:bodyPr/>
          <a:lstStyle/>
          <a:p>
            <a:r>
              <a:rPr lang="en-GB" b="0" dirty="0">
                <a:latin typeface="Proxima Nova Black" panose="02000506030000020004" pitchFamily="50" charset="0"/>
              </a:rPr>
              <a:t>3) LEGAL IMPLICATIONS</a:t>
            </a:r>
          </a:p>
        </p:txBody>
      </p:sp>
      <p:sp>
        <p:nvSpPr>
          <p:cNvPr id="3" name="Text Placeholder 2">
            <a:extLst>
              <a:ext uri="{FF2B5EF4-FFF2-40B4-BE49-F238E27FC236}">
                <a16:creationId xmlns:a16="http://schemas.microsoft.com/office/drawing/2014/main" id="{147B7940-24A5-8050-98EF-B39B214B770B}"/>
              </a:ext>
            </a:extLst>
          </p:cNvPr>
          <p:cNvSpPr>
            <a:spLocks noGrp="1"/>
          </p:cNvSpPr>
          <p:nvPr>
            <p:ph type="body" sz="quarter" idx="14"/>
          </p:nvPr>
        </p:nvSpPr>
        <p:spPr>
          <a:xfrm>
            <a:off x="440247" y="1313716"/>
            <a:ext cx="5392947" cy="5176726"/>
          </a:xfrm>
        </p:spPr>
        <p:txBody>
          <a:bodyPr/>
          <a:lstStyle/>
          <a:p>
            <a:endParaRPr lang="en-GB" sz="2400" dirty="0">
              <a:latin typeface="Proxima Nova Rg" panose="02000506030000020004" pitchFamily="50" charset="0"/>
            </a:endParaRPr>
          </a:p>
          <a:p>
            <a:endParaRPr lang="en-GB" sz="2400" dirty="0">
              <a:latin typeface="Proxima Nova Rg" panose="02000506030000020004" pitchFamily="50" charset="0"/>
            </a:endParaRPr>
          </a:p>
          <a:p>
            <a:pPr marL="0" indent="0">
              <a:buNone/>
            </a:pPr>
            <a:endParaRPr lang="en-GB" sz="2800" dirty="0">
              <a:latin typeface="Proxima Nova Rg" panose="02000506030000020004" pitchFamily="50" charset="0"/>
            </a:endParaRPr>
          </a:p>
        </p:txBody>
      </p:sp>
      <p:sp>
        <p:nvSpPr>
          <p:cNvPr id="4" name="Text Placeholder 3">
            <a:extLst>
              <a:ext uri="{FF2B5EF4-FFF2-40B4-BE49-F238E27FC236}">
                <a16:creationId xmlns:a16="http://schemas.microsoft.com/office/drawing/2014/main" id="{D8D2222D-25F0-34BE-9DDC-DD285ECEF9DB}"/>
              </a:ext>
            </a:extLst>
          </p:cNvPr>
          <p:cNvSpPr>
            <a:spLocks noGrp="1"/>
          </p:cNvSpPr>
          <p:nvPr>
            <p:ph type="body" sz="quarter" idx="16"/>
          </p:nvPr>
        </p:nvSpPr>
        <p:spPr>
          <a:xfrm>
            <a:off x="431075" y="914352"/>
            <a:ext cx="5038547" cy="399364"/>
          </a:xfrm>
        </p:spPr>
        <p:txBody>
          <a:bodyPr/>
          <a:lstStyle/>
          <a:p>
            <a:r>
              <a:rPr lang="en-GB" dirty="0">
                <a:latin typeface="Proxima Nova Black" panose="02000506030000020004" pitchFamily="50" charset="0"/>
              </a:rPr>
              <a:t>ORIGINS OF BUILDING SAFETY ACT 2022</a:t>
            </a: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1075" y="5961142"/>
            <a:ext cx="3887360" cy="674889"/>
          </a:xfrm>
          <a:prstGeom prst="rect">
            <a:avLst/>
          </a:prstGeom>
        </p:spPr>
      </p:pic>
      <p:pic>
        <p:nvPicPr>
          <p:cNvPr id="22" name="Picture 21">
            <a:extLst>
              <a:ext uri="{FF2B5EF4-FFF2-40B4-BE49-F238E27FC236}">
                <a16:creationId xmlns:a16="http://schemas.microsoft.com/office/drawing/2014/main" id="{4F0E8E19-A175-6D96-4CAF-5BC38DAF97A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85948" y="1384811"/>
            <a:ext cx="3302052" cy="4434034"/>
          </a:xfrm>
          <a:prstGeom prst="rect">
            <a:avLst/>
          </a:prstGeom>
          <a:ln>
            <a:solidFill>
              <a:schemeClr val="accent1"/>
            </a:solidFill>
          </a:ln>
        </p:spPr>
      </p:pic>
      <p:sp>
        <p:nvSpPr>
          <p:cNvPr id="10" name="Arrow: Right 9">
            <a:extLst>
              <a:ext uri="{FF2B5EF4-FFF2-40B4-BE49-F238E27FC236}">
                <a16:creationId xmlns:a16="http://schemas.microsoft.com/office/drawing/2014/main" id="{5C8EE66E-9EA5-B079-AD95-12B3B10984C9}"/>
              </a:ext>
            </a:extLst>
          </p:cNvPr>
          <p:cNvSpPr/>
          <p:nvPr/>
        </p:nvSpPr>
        <p:spPr>
          <a:xfrm>
            <a:off x="7430145" y="3234783"/>
            <a:ext cx="1138429" cy="805291"/>
          </a:xfrm>
          <a:prstGeom prst="rightArrow">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Nova"/>
              <a:ea typeface="+mn-ea"/>
              <a:cs typeface="+mn-cs"/>
            </a:endParaRPr>
          </a:p>
        </p:txBody>
      </p:sp>
      <p:sp>
        <p:nvSpPr>
          <p:cNvPr id="11" name="Arrow: Right 10">
            <a:extLst>
              <a:ext uri="{FF2B5EF4-FFF2-40B4-BE49-F238E27FC236}">
                <a16:creationId xmlns:a16="http://schemas.microsoft.com/office/drawing/2014/main" id="{1F3C2E12-FE82-B5B5-C711-6D1D5AEAC53C}"/>
              </a:ext>
            </a:extLst>
          </p:cNvPr>
          <p:cNvSpPr/>
          <p:nvPr/>
        </p:nvSpPr>
        <p:spPr>
          <a:xfrm>
            <a:off x="3498550" y="3202632"/>
            <a:ext cx="1138429" cy="805291"/>
          </a:xfrm>
          <a:prstGeom prst="rightArrow">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Nova"/>
              <a:ea typeface="+mn-ea"/>
              <a:cs typeface="+mn-cs"/>
            </a:endParaRPr>
          </a:p>
        </p:txBody>
      </p:sp>
      <p:sp>
        <p:nvSpPr>
          <p:cNvPr id="14" name="TextBox 13">
            <a:extLst>
              <a:ext uri="{FF2B5EF4-FFF2-40B4-BE49-F238E27FC236}">
                <a16:creationId xmlns:a16="http://schemas.microsoft.com/office/drawing/2014/main" id="{655B8A0E-CFDD-EDCF-544C-5462E2687658}"/>
              </a:ext>
            </a:extLst>
          </p:cNvPr>
          <p:cNvSpPr txBox="1"/>
          <p:nvPr/>
        </p:nvSpPr>
        <p:spPr>
          <a:xfrm>
            <a:off x="9529440" y="5295625"/>
            <a:ext cx="1015068" cy="523220"/>
          </a:xfrm>
          <a:prstGeom prst="rect">
            <a:avLst/>
          </a:prstGeom>
          <a:gradFill>
            <a:gsLst>
              <a:gs pos="0">
                <a:schemeClr val="bg1"/>
              </a:gs>
              <a:gs pos="0">
                <a:schemeClr val="bg1"/>
              </a:gs>
              <a:gs pos="52000">
                <a:schemeClr val="bg1">
                  <a:alpha val="50000"/>
                </a:schemeClr>
              </a:gs>
              <a:gs pos="100000">
                <a:schemeClr val="bg1"/>
              </a:gs>
            </a:gsLst>
            <a:lin ang="5400000" scaled="1"/>
          </a:gra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Nova"/>
                <a:ea typeface="+mn-ea"/>
                <a:cs typeface="+mn-cs"/>
              </a:rPr>
              <a:t>2022</a:t>
            </a:r>
          </a:p>
        </p:txBody>
      </p:sp>
      <p:sp>
        <p:nvSpPr>
          <p:cNvPr id="15" name="TextBox 14">
            <a:extLst>
              <a:ext uri="{FF2B5EF4-FFF2-40B4-BE49-F238E27FC236}">
                <a16:creationId xmlns:a16="http://schemas.microsoft.com/office/drawing/2014/main" id="{9497DCF4-3591-49CB-5775-95752477C104}"/>
              </a:ext>
            </a:extLst>
          </p:cNvPr>
          <p:cNvSpPr txBox="1"/>
          <p:nvPr/>
        </p:nvSpPr>
        <p:spPr>
          <a:xfrm>
            <a:off x="5470033" y="5286769"/>
            <a:ext cx="101506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Nova"/>
                <a:ea typeface="+mn-ea"/>
                <a:cs typeface="+mn-cs"/>
              </a:rPr>
              <a:t>2018</a:t>
            </a:r>
          </a:p>
        </p:txBody>
      </p:sp>
      <p:sp>
        <p:nvSpPr>
          <p:cNvPr id="17" name="TextBox 16">
            <a:extLst>
              <a:ext uri="{FF2B5EF4-FFF2-40B4-BE49-F238E27FC236}">
                <a16:creationId xmlns:a16="http://schemas.microsoft.com/office/drawing/2014/main" id="{EE00488E-B3F0-5308-6697-FA2A18EFAF66}"/>
              </a:ext>
            </a:extLst>
          </p:cNvPr>
          <p:cNvSpPr txBox="1"/>
          <p:nvPr/>
        </p:nvSpPr>
        <p:spPr>
          <a:xfrm>
            <a:off x="1542476" y="5337841"/>
            <a:ext cx="101506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Nova"/>
                <a:ea typeface="+mn-ea"/>
                <a:cs typeface="+mn-cs"/>
              </a:rPr>
              <a:t>2017</a:t>
            </a:r>
          </a:p>
        </p:txBody>
      </p:sp>
      <p:sp>
        <p:nvSpPr>
          <p:cNvPr id="6" name="Rectangle 5">
            <a:extLst>
              <a:ext uri="{FF2B5EF4-FFF2-40B4-BE49-F238E27FC236}">
                <a16:creationId xmlns:a16="http://schemas.microsoft.com/office/drawing/2014/main" id="{D9AE87BC-F869-E70E-BCDA-0008F70B31A7}"/>
              </a:ext>
            </a:extLst>
          </p:cNvPr>
          <p:cNvSpPr/>
          <p:nvPr/>
        </p:nvSpPr>
        <p:spPr>
          <a:xfrm>
            <a:off x="-426565" y="1266908"/>
            <a:ext cx="12839857" cy="46942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Nova"/>
              <a:ea typeface="+mn-ea"/>
              <a:cs typeface="+mn-cs"/>
            </a:endParaRPr>
          </a:p>
        </p:txBody>
      </p:sp>
      <p:graphicFrame>
        <p:nvGraphicFramePr>
          <p:cNvPr id="5" name="Table 10">
            <a:extLst>
              <a:ext uri="{FF2B5EF4-FFF2-40B4-BE49-F238E27FC236}">
                <a16:creationId xmlns:a16="http://schemas.microsoft.com/office/drawing/2014/main" id="{0759C110-3213-0E3F-DA30-64905BB48041}"/>
              </a:ext>
            </a:extLst>
          </p:cNvPr>
          <p:cNvGraphicFramePr>
            <a:graphicFrameLocks noGrp="1"/>
          </p:cNvGraphicFramePr>
          <p:nvPr/>
        </p:nvGraphicFramePr>
        <p:xfrm>
          <a:off x="695945" y="1859019"/>
          <a:ext cx="10800110" cy="2541996"/>
        </p:xfrm>
        <a:graphic>
          <a:graphicData uri="http://schemas.openxmlformats.org/drawingml/2006/table">
            <a:tbl>
              <a:tblPr firstRow="1" bandRow="1">
                <a:tableStyleId>{5C22544A-7EE6-4342-B048-85BDC9FD1C3A}</a:tableStyleId>
              </a:tblPr>
              <a:tblGrid>
                <a:gridCol w="5128318">
                  <a:extLst>
                    <a:ext uri="{9D8B030D-6E8A-4147-A177-3AD203B41FA5}">
                      <a16:colId xmlns:a16="http://schemas.microsoft.com/office/drawing/2014/main" val="1117752239"/>
                    </a:ext>
                  </a:extLst>
                </a:gridCol>
                <a:gridCol w="5671792">
                  <a:extLst>
                    <a:ext uri="{9D8B030D-6E8A-4147-A177-3AD203B41FA5}">
                      <a16:colId xmlns:a16="http://schemas.microsoft.com/office/drawing/2014/main" val="617423059"/>
                    </a:ext>
                  </a:extLst>
                </a:gridCol>
              </a:tblGrid>
              <a:tr h="552607">
                <a:tc>
                  <a:txBody>
                    <a:bodyPr/>
                    <a:lstStyle/>
                    <a:p>
                      <a:r>
                        <a:rPr lang="en-GB" sz="2000" dirty="0"/>
                        <a:t>NEW LEGISLATION</a:t>
                      </a:r>
                    </a:p>
                  </a:txBody>
                  <a:tcPr/>
                </a:tc>
                <a:tc>
                  <a:txBody>
                    <a:bodyPr/>
                    <a:lstStyle/>
                    <a:p>
                      <a:r>
                        <a:rPr lang="en-GB" sz="2000" dirty="0"/>
                        <a:t>CONTENTS</a:t>
                      </a:r>
                    </a:p>
                  </a:txBody>
                  <a:tcPr/>
                </a:tc>
                <a:extLst>
                  <a:ext uri="{0D108BD9-81ED-4DB2-BD59-A6C34878D82A}">
                    <a16:rowId xmlns:a16="http://schemas.microsoft.com/office/drawing/2014/main" val="3908374466"/>
                  </a:ext>
                </a:extLst>
              </a:tr>
              <a:tr h="847332">
                <a:tc>
                  <a:txBody>
                    <a:bodyPr/>
                    <a:lstStyle/>
                    <a:p>
                      <a:r>
                        <a:rPr lang="en-GB" sz="2400" dirty="0"/>
                        <a:t>The Building Safety Act (2022)</a:t>
                      </a:r>
                    </a:p>
                  </a:txBody>
                  <a:tcPr/>
                </a:tc>
                <a:tc>
                  <a:txBody>
                    <a:bodyPr/>
                    <a:lstStyle/>
                    <a:p>
                      <a:r>
                        <a:rPr lang="en-GB" sz="2400" dirty="0"/>
                        <a:t>273 pages of primary legislation</a:t>
                      </a:r>
                    </a:p>
                    <a:p>
                      <a:r>
                        <a:rPr lang="en-GB" sz="2000" dirty="0"/>
                        <a:t>(plus 404 pages of supplementary notes)</a:t>
                      </a:r>
                      <a:endParaRPr lang="en-GB" sz="2400" dirty="0"/>
                    </a:p>
                  </a:txBody>
                  <a:tcPr/>
                </a:tc>
                <a:extLst>
                  <a:ext uri="{0D108BD9-81ED-4DB2-BD59-A6C34878D82A}">
                    <a16:rowId xmlns:a16="http://schemas.microsoft.com/office/drawing/2014/main" val="2044174309"/>
                  </a:ext>
                </a:extLst>
              </a:tr>
              <a:tr h="1142057">
                <a:tc>
                  <a:txBody>
                    <a:bodyPr/>
                    <a:lstStyle/>
                    <a:p>
                      <a:r>
                        <a:rPr lang="en-GB" sz="2400" dirty="0"/>
                        <a:t>BSA Secondary Legislation (2023) </a:t>
                      </a:r>
                      <a:endParaRPr lang="en-GB" sz="1800" dirty="0"/>
                    </a:p>
                  </a:txBody>
                  <a:tcPr/>
                </a:tc>
                <a:tc>
                  <a:txBody>
                    <a:bodyPr/>
                    <a:lstStyle/>
                    <a:p>
                      <a:r>
                        <a:rPr lang="en-GB" sz="2400" dirty="0"/>
                        <a:t>26 new building safety regulations</a:t>
                      </a:r>
                    </a:p>
                    <a:p>
                      <a:r>
                        <a:rPr lang="en-GB" sz="2000" dirty="0"/>
                        <a:t>(totalling 357 pages)</a:t>
                      </a:r>
                    </a:p>
                  </a:txBody>
                  <a:tcPr/>
                </a:tc>
                <a:extLst>
                  <a:ext uri="{0D108BD9-81ED-4DB2-BD59-A6C34878D82A}">
                    <a16:rowId xmlns:a16="http://schemas.microsoft.com/office/drawing/2014/main" val="919466510"/>
                  </a:ext>
                </a:extLst>
              </a:tr>
            </a:tbl>
          </a:graphicData>
        </a:graphic>
      </p:graphicFrame>
      <p:sp>
        <p:nvSpPr>
          <p:cNvPr id="7" name="Title 1">
            <a:extLst>
              <a:ext uri="{FF2B5EF4-FFF2-40B4-BE49-F238E27FC236}">
                <a16:creationId xmlns:a16="http://schemas.microsoft.com/office/drawing/2014/main" id="{CB4AA840-0F66-B2B8-E462-85638C587F8C}"/>
              </a:ext>
            </a:extLst>
          </p:cNvPr>
          <p:cNvSpPr txBox="1">
            <a:spLocks/>
          </p:cNvSpPr>
          <p:nvPr/>
        </p:nvSpPr>
        <p:spPr>
          <a:xfrm>
            <a:off x="2656313" y="4748418"/>
            <a:ext cx="6642508" cy="432660"/>
          </a:xfrm>
          <a:prstGeom prst="rect">
            <a:avLst/>
          </a:prstGeom>
        </p:spPr>
        <p:txBody>
          <a:bodyPr vert="horz" lIns="0" tIns="45720" rIns="91440" bIns="45720" rtlCol="0" anchor="ctr">
            <a:noAutofit/>
          </a:bodyPr>
          <a:lstStyle>
            <a:lvl1pPr algn="l" defTabSz="914400" rtl="0" eaLnBrk="1" latinLnBrk="0" hangingPunct="1">
              <a:lnSpc>
                <a:spcPct val="80000"/>
              </a:lnSpc>
              <a:spcBef>
                <a:spcPct val="0"/>
              </a:spcBef>
              <a:buNone/>
              <a:defRPr sz="3600" b="1" kern="1200">
                <a:solidFill>
                  <a:schemeClr val="tx2"/>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FF0000"/>
                </a:solidFill>
                <a:effectLst/>
                <a:uLnTx/>
                <a:uFillTx/>
                <a:latin typeface="Proxima Nova Black" panose="02000506030000020004" pitchFamily="50" charset="0"/>
                <a:ea typeface="+mj-ea"/>
                <a:cs typeface="+mj-cs"/>
              </a:rPr>
              <a:t>NOT JUST HIGH-RISE</a:t>
            </a:r>
          </a:p>
        </p:txBody>
      </p:sp>
    </p:spTree>
    <p:extLst>
      <p:ext uri="{BB962C8B-B14F-4D97-AF65-F5344CB8AC3E}">
        <p14:creationId xmlns:p14="http://schemas.microsoft.com/office/powerpoint/2010/main" val="9771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p:bldP spid="6" grpId="0" animBg="1"/>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FD630-E727-2E2D-B1D4-80384AC58B2C}"/>
              </a:ext>
            </a:extLst>
          </p:cNvPr>
          <p:cNvSpPr>
            <a:spLocks noGrp="1"/>
          </p:cNvSpPr>
          <p:nvPr>
            <p:ph type="title"/>
          </p:nvPr>
        </p:nvSpPr>
        <p:spPr>
          <a:xfrm>
            <a:off x="431075" y="343651"/>
            <a:ext cx="9045595" cy="432000"/>
          </a:xfrm>
        </p:spPr>
        <p:txBody>
          <a:bodyPr/>
          <a:lstStyle/>
          <a:p>
            <a:r>
              <a:rPr lang="en-GB" b="0" dirty="0">
                <a:latin typeface="Proxima Nova Black" panose="02000506030000020004" pitchFamily="50" charset="0"/>
              </a:rPr>
              <a:t>3) LEGAL IMPLICATIONS</a:t>
            </a:r>
          </a:p>
        </p:txBody>
      </p:sp>
      <p:sp>
        <p:nvSpPr>
          <p:cNvPr id="4" name="Text Placeholder 3">
            <a:extLst>
              <a:ext uri="{FF2B5EF4-FFF2-40B4-BE49-F238E27FC236}">
                <a16:creationId xmlns:a16="http://schemas.microsoft.com/office/drawing/2014/main" id="{D8D2222D-25F0-34BE-9DDC-DD285ECEF9DB}"/>
              </a:ext>
            </a:extLst>
          </p:cNvPr>
          <p:cNvSpPr>
            <a:spLocks noGrp="1"/>
          </p:cNvSpPr>
          <p:nvPr>
            <p:ph type="body" sz="quarter" idx="16"/>
          </p:nvPr>
        </p:nvSpPr>
        <p:spPr>
          <a:xfrm>
            <a:off x="431076" y="914352"/>
            <a:ext cx="9291764" cy="399364"/>
          </a:xfrm>
        </p:spPr>
        <p:txBody>
          <a:bodyPr/>
          <a:lstStyle/>
          <a:p>
            <a:r>
              <a:rPr lang="en-GB" dirty="0"/>
              <a:t>BUILDING SAFETY ACT 2022</a:t>
            </a:r>
            <a:endParaRPr lang="en-GB" b="1" u="sng" dirty="0">
              <a:solidFill>
                <a:srgbClr val="FF0000"/>
              </a:solidFill>
            </a:endParaRPr>
          </a:p>
        </p:txBody>
      </p:sp>
      <p:sp>
        <p:nvSpPr>
          <p:cNvPr id="6" name="TextBox 5">
            <a:extLst>
              <a:ext uri="{FF2B5EF4-FFF2-40B4-BE49-F238E27FC236}">
                <a16:creationId xmlns:a16="http://schemas.microsoft.com/office/drawing/2014/main" id="{9D78055A-DB16-E7F9-CD50-16837E495C8B}"/>
              </a:ext>
            </a:extLst>
          </p:cNvPr>
          <p:cNvSpPr txBox="1"/>
          <p:nvPr/>
        </p:nvSpPr>
        <p:spPr>
          <a:xfrm>
            <a:off x="8572446" y="2401777"/>
            <a:ext cx="271791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4F3ED"/>
                </a:solidFill>
                <a:effectLst/>
                <a:uLnTx/>
                <a:uFillTx/>
                <a:latin typeface="Arial Nova" panose="020B0504020202020204" pitchFamily="34" charset="0"/>
                <a:ea typeface="+mn-ea"/>
                <a:cs typeface="Arial" panose="020B0604020202020204" pitchFamily="34" charset="0"/>
              </a:rPr>
              <a:t>“The person or entity that creates a building safety risk should be responsible for managing that risk”</a:t>
            </a:r>
          </a:p>
        </p:txBody>
      </p:sp>
      <p:sp>
        <p:nvSpPr>
          <p:cNvPr id="7" name="TextBox 6">
            <a:extLst>
              <a:ext uri="{FF2B5EF4-FFF2-40B4-BE49-F238E27FC236}">
                <a16:creationId xmlns:a16="http://schemas.microsoft.com/office/drawing/2014/main" id="{2A4D8E5B-B511-D9EB-82A2-B66CC8EDCEBE}"/>
              </a:ext>
            </a:extLst>
          </p:cNvPr>
          <p:cNvSpPr txBox="1"/>
          <p:nvPr/>
        </p:nvSpPr>
        <p:spPr>
          <a:xfrm>
            <a:off x="8572446" y="4409380"/>
            <a:ext cx="2864937" cy="5001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100" normalizeH="0" baseline="0" noProof="0" dirty="0">
                <a:ln>
                  <a:noFill/>
                </a:ln>
                <a:solidFill>
                  <a:srgbClr val="F4F3ED"/>
                </a:solidFill>
                <a:effectLst/>
                <a:uLnTx/>
                <a:uFillTx/>
                <a:latin typeface="Arial Nova" panose="020B0504020202020204" pitchFamily="34" charset="0"/>
                <a:ea typeface="+mn-ea"/>
                <a:cs typeface="Arial" panose="020B0604020202020204" pitchFamily="34" charset="0"/>
              </a:rPr>
              <a:t>BUILDING SAFETY ACT</a:t>
            </a:r>
            <a:br>
              <a:rPr kumimoji="0" lang="en-GB" sz="1200" b="0" i="0" u="none" strike="noStrike" kern="1200" cap="none" spc="100" normalizeH="0" baseline="0" noProof="0" dirty="0">
                <a:ln>
                  <a:noFill/>
                </a:ln>
                <a:solidFill>
                  <a:srgbClr val="F4F3ED"/>
                </a:solidFill>
                <a:effectLst/>
                <a:uLnTx/>
                <a:uFillTx/>
                <a:latin typeface="Arial Nova" panose="020B0504020202020204" pitchFamily="34" charset="0"/>
                <a:ea typeface="+mn-ea"/>
                <a:cs typeface="Arial" panose="020B0604020202020204" pitchFamily="34" charset="0"/>
              </a:rPr>
            </a:br>
            <a:r>
              <a:rPr kumimoji="0" lang="en-GB" sz="1050" b="0" i="0" u="none" strike="noStrike" kern="1200" cap="none" spc="100" normalizeH="0" baseline="0" noProof="0" dirty="0">
                <a:ln>
                  <a:noFill/>
                </a:ln>
                <a:solidFill>
                  <a:srgbClr val="F4F3ED"/>
                </a:solidFill>
                <a:effectLst/>
                <a:uLnTx/>
                <a:uFillTx/>
                <a:latin typeface="Arial Nova" panose="020B0504020202020204" pitchFamily="34" charset="0"/>
                <a:ea typeface="+mn-ea"/>
                <a:cs typeface="Arial" panose="020B0604020202020204" pitchFamily="34" charset="0"/>
              </a:rPr>
              <a:t>EXPLANATORY NOTES</a:t>
            </a:r>
            <a:endParaRPr kumimoji="0" lang="en-GB" sz="1200" b="0" i="0" u="none" strike="noStrike" kern="1200" cap="none" spc="100" normalizeH="0" baseline="0" noProof="0" dirty="0">
              <a:ln>
                <a:noFill/>
              </a:ln>
              <a:solidFill>
                <a:srgbClr val="F4F3ED"/>
              </a:solidFill>
              <a:effectLst/>
              <a:uLnTx/>
              <a:uFillTx/>
              <a:latin typeface="Arial Nova" panose="020B0504020202020204" pitchFamily="34" charset="0"/>
              <a:ea typeface="+mn-ea"/>
              <a:cs typeface="Arial" panose="020B0604020202020204" pitchFamily="34" charset="0"/>
            </a:endParaRPr>
          </a:p>
        </p:txBody>
      </p:sp>
      <p:sp>
        <p:nvSpPr>
          <p:cNvPr id="12" name="Text Placeholder 9">
            <a:extLst>
              <a:ext uri="{FF2B5EF4-FFF2-40B4-BE49-F238E27FC236}">
                <a16:creationId xmlns:a16="http://schemas.microsoft.com/office/drawing/2014/main" id="{D544F03B-D014-9861-F0ED-689D34210259}"/>
              </a:ext>
            </a:extLst>
          </p:cNvPr>
          <p:cNvSpPr txBox="1">
            <a:spLocks/>
          </p:cNvSpPr>
          <p:nvPr/>
        </p:nvSpPr>
        <p:spPr>
          <a:xfrm>
            <a:off x="706750" y="1803242"/>
            <a:ext cx="4944807" cy="959900"/>
          </a:xfrm>
          <a:prstGeom prst="roundRect">
            <a:avLst>
              <a:gd name="adj" fmla="val 50000"/>
            </a:avLst>
          </a:prstGeom>
          <a:solidFill>
            <a:schemeClr val="accent2"/>
          </a:solidFill>
        </p:spPr>
        <p:txBody>
          <a:bodyPr vert="horz" lIns="900000" tIns="45720" rIns="91440" bIns="45720" rtlCol="0" anchor="ctr" anchorCtr="0">
            <a:noAutofit/>
          </a:bodyPr>
          <a:lstStyle>
            <a:lvl1pPr marL="144000" indent="-144000" algn="l" defTabSz="914400" rtl="0" eaLnBrk="1" latinLnBrk="0" hangingPunct="1">
              <a:lnSpc>
                <a:spcPct val="90000"/>
              </a:lnSpc>
              <a:spcBef>
                <a:spcPts val="900"/>
              </a:spcBef>
              <a:buClr>
                <a:schemeClr val="bg1"/>
              </a:buClr>
              <a:buFont typeface="Wingdings" panose="05000000000000000000" pitchFamily="2" charset="2"/>
              <a:buChar char="§"/>
              <a:defRPr sz="1400" kern="1200">
                <a:solidFill>
                  <a:schemeClr val="bg1"/>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bg1"/>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bg1"/>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bg1"/>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
                <a:prstClr val="white"/>
              </a:buClr>
              <a:buSzTx/>
              <a:buFont typeface="Wingdings" panose="05000000000000000000" pitchFamily="2" charset="2"/>
              <a:buNone/>
              <a:tabLst/>
              <a:defRPr/>
            </a:pPr>
            <a:r>
              <a:rPr kumimoji="0" lang="en-GB" sz="2000" b="0" i="0" u="none" strike="noStrike" kern="1200" cap="none" spc="0" normalizeH="0" baseline="0" noProof="0" dirty="0">
                <a:ln>
                  <a:noFill/>
                </a:ln>
                <a:solidFill>
                  <a:prstClr val="white"/>
                </a:solidFill>
                <a:effectLst/>
                <a:uLnTx/>
                <a:uFillTx/>
                <a:latin typeface="Arial Nova"/>
                <a:ea typeface="+mn-ea"/>
                <a:cs typeface="+mn-cs"/>
              </a:rPr>
              <a:t>Prosecution / Compliance /  Stop Notice / Section 36 Notice</a:t>
            </a:r>
          </a:p>
        </p:txBody>
      </p:sp>
      <p:sp>
        <p:nvSpPr>
          <p:cNvPr id="14" name="Text Placeholder 11">
            <a:extLst>
              <a:ext uri="{FF2B5EF4-FFF2-40B4-BE49-F238E27FC236}">
                <a16:creationId xmlns:a16="http://schemas.microsoft.com/office/drawing/2014/main" id="{F5D23836-770E-B5D9-0BFC-F147B18B3EBF}"/>
              </a:ext>
            </a:extLst>
          </p:cNvPr>
          <p:cNvSpPr txBox="1">
            <a:spLocks/>
          </p:cNvSpPr>
          <p:nvPr/>
        </p:nvSpPr>
        <p:spPr>
          <a:xfrm>
            <a:off x="706750" y="4327826"/>
            <a:ext cx="4944807" cy="959900"/>
          </a:xfrm>
          <a:prstGeom prst="roundRect">
            <a:avLst>
              <a:gd name="adj" fmla="val 50000"/>
            </a:avLst>
          </a:prstGeom>
          <a:solidFill>
            <a:schemeClr val="accent2"/>
          </a:solidFill>
        </p:spPr>
        <p:txBody>
          <a:bodyPr vert="horz" lIns="900000" tIns="45720" rIns="91440" bIns="45720" rtlCol="0" anchor="ctr" anchorCtr="0">
            <a:noAutofit/>
          </a:bodyPr>
          <a:lstStyle>
            <a:lvl1pPr marL="144000" indent="-144000" algn="l" defTabSz="914400" rtl="0" eaLnBrk="1" latinLnBrk="0" hangingPunct="1">
              <a:lnSpc>
                <a:spcPct val="90000"/>
              </a:lnSpc>
              <a:spcBef>
                <a:spcPts val="900"/>
              </a:spcBef>
              <a:buClr>
                <a:schemeClr val="bg1"/>
              </a:buClr>
              <a:buFont typeface="Wingdings" panose="05000000000000000000" pitchFamily="2" charset="2"/>
              <a:buChar char="§"/>
              <a:defRPr sz="1400" kern="1200">
                <a:solidFill>
                  <a:schemeClr val="bg1"/>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bg1"/>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bg1"/>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bg1"/>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
                <a:prstClr val="white"/>
              </a:buClr>
              <a:buSzTx/>
              <a:buFont typeface="Wingdings" panose="05000000000000000000" pitchFamily="2" charset="2"/>
              <a:buNone/>
              <a:tabLst/>
              <a:defRPr/>
            </a:pPr>
            <a:r>
              <a:rPr kumimoji="0" lang="en-GB" sz="2000" b="0" i="0" u="none" strike="noStrike" kern="1200" cap="none" spc="0" normalizeH="0" baseline="0" noProof="0" dirty="0">
                <a:ln>
                  <a:noFill/>
                </a:ln>
                <a:solidFill>
                  <a:prstClr val="white"/>
                </a:solidFill>
                <a:effectLst/>
                <a:uLnTx/>
                <a:uFillTx/>
                <a:latin typeface="Arial Nova"/>
                <a:ea typeface="+mn-ea"/>
                <a:cs typeface="+mn-cs"/>
              </a:rPr>
              <a:t>Construction Products  Regulatory Regime</a:t>
            </a:r>
          </a:p>
        </p:txBody>
      </p:sp>
      <p:sp>
        <p:nvSpPr>
          <p:cNvPr id="16" name="Text Placeholder 15">
            <a:extLst>
              <a:ext uri="{FF2B5EF4-FFF2-40B4-BE49-F238E27FC236}">
                <a16:creationId xmlns:a16="http://schemas.microsoft.com/office/drawing/2014/main" id="{4BF56A1E-42D7-81D4-73E8-86C2BE552DCE}"/>
              </a:ext>
            </a:extLst>
          </p:cNvPr>
          <p:cNvSpPr txBox="1">
            <a:spLocks/>
          </p:cNvSpPr>
          <p:nvPr/>
        </p:nvSpPr>
        <p:spPr>
          <a:xfrm>
            <a:off x="706750" y="3065534"/>
            <a:ext cx="4944807" cy="959900"/>
          </a:xfrm>
          <a:prstGeom prst="roundRect">
            <a:avLst>
              <a:gd name="adj" fmla="val 50000"/>
            </a:avLst>
          </a:prstGeom>
          <a:solidFill>
            <a:schemeClr val="tx2"/>
          </a:solidFill>
        </p:spPr>
        <p:txBody>
          <a:bodyPr vert="horz" lIns="900000" tIns="45720" rIns="91440" bIns="45720" rtlCol="0" anchor="ctr" anchorCtr="0">
            <a:noAutofit/>
          </a:bodyPr>
          <a:lstStyle>
            <a:lvl1pPr marL="144000" indent="-144000" algn="l" defTabSz="914400" rtl="0" eaLnBrk="1" latinLnBrk="0" hangingPunct="1">
              <a:lnSpc>
                <a:spcPct val="90000"/>
              </a:lnSpc>
              <a:spcBef>
                <a:spcPts val="900"/>
              </a:spcBef>
              <a:buClr>
                <a:schemeClr val="bg1"/>
              </a:buClr>
              <a:buFont typeface="Wingdings" panose="05000000000000000000" pitchFamily="2" charset="2"/>
              <a:buChar char="§"/>
              <a:defRPr sz="1400" kern="1200">
                <a:solidFill>
                  <a:schemeClr val="bg1"/>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bg1"/>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bg1"/>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bg1"/>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
                <a:prstClr val="white"/>
              </a:buClr>
              <a:buSzTx/>
              <a:buFont typeface="Wingdings" panose="05000000000000000000" pitchFamily="2" charset="2"/>
              <a:buNone/>
              <a:tabLst/>
              <a:defRPr/>
            </a:pPr>
            <a:r>
              <a:rPr kumimoji="0" lang="en-GB" sz="1900" b="0" i="0" u="none" strike="noStrike" kern="1200" cap="none" spc="0" normalizeH="0" baseline="0" noProof="0" dirty="0">
                <a:ln>
                  <a:noFill/>
                </a:ln>
                <a:solidFill>
                  <a:prstClr val="white"/>
                </a:solidFill>
                <a:effectLst/>
                <a:uLnTx/>
                <a:uFillTx/>
                <a:latin typeface="Arial Nova"/>
                <a:ea typeface="+mn-ea"/>
                <a:cs typeface="+mn-cs"/>
              </a:rPr>
              <a:t>New Homes Ombudsman Service</a:t>
            </a:r>
          </a:p>
        </p:txBody>
      </p:sp>
      <p:sp>
        <p:nvSpPr>
          <p:cNvPr id="18" name="Text Placeholder 17">
            <a:extLst>
              <a:ext uri="{FF2B5EF4-FFF2-40B4-BE49-F238E27FC236}">
                <a16:creationId xmlns:a16="http://schemas.microsoft.com/office/drawing/2014/main" id="{A442F1E2-BBC5-58C6-F1D0-27F441888218}"/>
              </a:ext>
            </a:extLst>
          </p:cNvPr>
          <p:cNvSpPr txBox="1">
            <a:spLocks/>
          </p:cNvSpPr>
          <p:nvPr/>
        </p:nvSpPr>
        <p:spPr>
          <a:xfrm>
            <a:off x="706749" y="5594924"/>
            <a:ext cx="4944807" cy="959900"/>
          </a:xfrm>
          <a:prstGeom prst="roundRect">
            <a:avLst>
              <a:gd name="adj" fmla="val 50000"/>
            </a:avLst>
          </a:prstGeom>
          <a:solidFill>
            <a:schemeClr val="tx2"/>
          </a:solidFill>
        </p:spPr>
        <p:txBody>
          <a:bodyPr vert="horz" lIns="900000" tIns="45720" rIns="91440" bIns="45720" rtlCol="0" anchor="ctr" anchorCtr="0">
            <a:noAutofit/>
          </a:bodyPr>
          <a:lstStyle>
            <a:lvl1pPr marL="144000" indent="-144000" algn="l" defTabSz="914400" rtl="0" eaLnBrk="1" latinLnBrk="0" hangingPunct="1">
              <a:lnSpc>
                <a:spcPct val="90000"/>
              </a:lnSpc>
              <a:spcBef>
                <a:spcPts val="900"/>
              </a:spcBef>
              <a:buClr>
                <a:schemeClr val="bg1"/>
              </a:buClr>
              <a:buFont typeface="Wingdings" panose="05000000000000000000" pitchFamily="2" charset="2"/>
              <a:buChar char="§"/>
              <a:defRPr sz="1400" kern="1200">
                <a:solidFill>
                  <a:schemeClr val="bg1"/>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bg1"/>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bg1"/>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bg1"/>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
                <a:prstClr val="white"/>
              </a:buClr>
              <a:buSzTx/>
              <a:buFont typeface="Wingdings" panose="05000000000000000000" pitchFamily="2" charset="2"/>
              <a:buNone/>
              <a:tabLst/>
              <a:defRPr/>
            </a:pPr>
            <a:r>
              <a:rPr kumimoji="0" lang="en-GB" sz="2000" b="0" i="0" u="none" strike="noStrike" kern="1200" cap="none" spc="0" normalizeH="0" baseline="0" noProof="0" dirty="0">
                <a:ln>
                  <a:noFill/>
                </a:ln>
                <a:solidFill>
                  <a:prstClr val="white"/>
                </a:solidFill>
                <a:effectLst/>
                <a:uLnTx/>
                <a:uFillTx/>
                <a:latin typeface="Arial Nova"/>
                <a:ea typeface="+mn-ea"/>
                <a:cs typeface="+mn-cs"/>
              </a:rPr>
              <a:t>Building Industry “Schemes”</a:t>
            </a:r>
          </a:p>
        </p:txBody>
      </p:sp>
      <p:sp>
        <p:nvSpPr>
          <p:cNvPr id="21" name="Rectangle 20">
            <a:extLst>
              <a:ext uri="{FF2B5EF4-FFF2-40B4-BE49-F238E27FC236}">
                <a16:creationId xmlns:a16="http://schemas.microsoft.com/office/drawing/2014/main" id="{9EA33EAF-BDD2-49FF-6D0E-B6E821DAE88B}"/>
              </a:ext>
            </a:extLst>
          </p:cNvPr>
          <p:cNvSpPr/>
          <p:nvPr/>
        </p:nvSpPr>
        <p:spPr>
          <a:xfrm>
            <a:off x="6096000" y="1516908"/>
            <a:ext cx="6096000" cy="55442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Nova"/>
              <a:ea typeface="+mn-ea"/>
              <a:cs typeface="+mn-cs"/>
            </a:endParaRPr>
          </a:p>
        </p:txBody>
      </p:sp>
      <p:sp>
        <p:nvSpPr>
          <p:cNvPr id="22" name="Text Placeholder 9">
            <a:extLst>
              <a:ext uri="{FF2B5EF4-FFF2-40B4-BE49-F238E27FC236}">
                <a16:creationId xmlns:a16="http://schemas.microsoft.com/office/drawing/2014/main" id="{C306D73A-A941-6719-B0AF-DC9A89574C55}"/>
              </a:ext>
            </a:extLst>
          </p:cNvPr>
          <p:cNvSpPr txBox="1">
            <a:spLocks/>
          </p:cNvSpPr>
          <p:nvPr/>
        </p:nvSpPr>
        <p:spPr>
          <a:xfrm>
            <a:off x="6637650" y="1803242"/>
            <a:ext cx="4944807" cy="959900"/>
          </a:xfrm>
          <a:prstGeom prst="roundRect">
            <a:avLst>
              <a:gd name="adj" fmla="val 50000"/>
            </a:avLst>
          </a:prstGeom>
          <a:solidFill>
            <a:schemeClr val="bg2"/>
          </a:solidFill>
        </p:spPr>
        <p:txBody>
          <a:bodyPr vert="horz" lIns="900000" tIns="45720" rIns="91440" bIns="45720" rtlCol="0" anchor="ctr" anchorCtr="0">
            <a:noAutofit/>
          </a:bodyPr>
          <a:lstStyle>
            <a:lvl1pPr marL="144000" indent="-144000" algn="l" defTabSz="914400" rtl="0" eaLnBrk="1" latinLnBrk="0" hangingPunct="1">
              <a:lnSpc>
                <a:spcPct val="90000"/>
              </a:lnSpc>
              <a:spcBef>
                <a:spcPts val="900"/>
              </a:spcBef>
              <a:buClr>
                <a:schemeClr val="bg1"/>
              </a:buClr>
              <a:buFont typeface="Wingdings" panose="05000000000000000000" pitchFamily="2" charset="2"/>
              <a:buChar char="§"/>
              <a:defRPr sz="1400" kern="1200">
                <a:solidFill>
                  <a:schemeClr val="bg1"/>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bg1"/>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bg1"/>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bg1"/>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
                <a:prstClr val="white"/>
              </a:buClr>
              <a:buSzTx/>
              <a:buFont typeface="Wingdings" panose="05000000000000000000" pitchFamily="2" charset="2"/>
              <a:buNone/>
              <a:tabLst/>
              <a:defRPr/>
            </a:pPr>
            <a:r>
              <a:rPr kumimoji="0" lang="en-GB" sz="2000" b="0" i="0" u="none" strike="noStrike" kern="1200" cap="none" spc="0" normalizeH="0" baseline="0" noProof="0" dirty="0">
                <a:ln>
                  <a:noFill/>
                </a:ln>
                <a:solidFill>
                  <a:srgbClr val="004749"/>
                </a:solidFill>
                <a:effectLst/>
                <a:uLnTx/>
                <a:uFillTx/>
                <a:latin typeface="Arial Nova"/>
                <a:ea typeface="+mn-ea"/>
                <a:cs typeface="+mn-cs"/>
              </a:rPr>
              <a:t>15-year Warranties</a:t>
            </a:r>
          </a:p>
        </p:txBody>
      </p:sp>
      <p:sp>
        <p:nvSpPr>
          <p:cNvPr id="24" name="Text Placeholder 11">
            <a:extLst>
              <a:ext uri="{FF2B5EF4-FFF2-40B4-BE49-F238E27FC236}">
                <a16:creationId xmlns:a16="http://schemas.microsoft.com/office/drawing/2014/main" id="{40498AF4-464A-5CEE-0925-E7C476553BE1}"/>
              </a:ext>
            </a:extLst>
          </p:cNvPr>
          <p:cNvSpPr txBox="1">
            <a:spLocks/>
          </p:cNvSpPr>
          <p:nvPr/>
        </p:nvSpPr>
        <p:spPr>
          <a:xfrm>
            <a:off x="6637650" y="4327826"/>
            <a:ext cx="4944807" cy="959900"/>
          </a:xfrm>
          <a:prstGeom prst="roundRect">
            <a:avLst>
              <a:gd name="adj" fmla="val 50000"/>
            </a:avLst>
          </a:prstGeom>
          <a:solidFill>
            <a:schemeClr val="bg2"/>
          </a:solidFill>
        </p:spPr>
        <p:txBody>
          <a:bodyPr vert="horz" lIns="900000" tIns="45720" rIns="91440" bIns="45720" rtlCol="0" anchor="ctr" anchorCtr="0">
            <a:noAutofit/>
          </a:bodyPr>
          <a:lstStyle>
            <a:lvl1pPr marL="144000" indent="-144000" algn="l" defTabSz="914400" rtl="0" eaLnBrk="1" latinLnBrk="0" hangingPunct="1">
              <a:lnSpc>
                <a:spcPct val="90000"/>
              </a:lnSpc>
              <a:spcBef>
                <a:spcPts val="900"/>
              </a:spcBef>
              <a:buClr>
                <a:schemeClr val="bg1"/>
              </a:buClr>
              <a:buFont typeface="Wingdings" panose="05000000000000000000" pitchFamily="2" charset="2"/>
              <a:buChar char="§"/>
              <a:defRPr sz="1400" kern="1200">
                <a:solidFill>
                  <a:schemeClr val="bg1"/>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bg1"/>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bg1"/>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bg1"/>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
                <a:prstClr val="white"/>
              </a:buClr>
              <a:buSzTx/>
              <a:buFont typeface="Wingdings" panose="05000000000000000000" pitchFamily="2" charset="2"/>
              <a:buNone/>
              <a:tabLst/>
              <a:defRPr/>
            </a:pPr>
            <a:r>
              <a:rPr kumimoji="0" lang="en-GB" sz="1800" b="0" i="0" u="none" strike="noStrike" kern="1200" cap="none" spc="0" normalizeH="0" baseline="0" noProof="0" dirty="0">
                <a:ln>
                  <a:noFill/>
                </a:ln>
                <a:solidFill>
                  <a:srgbClr val="004749"/>
                </a:solidFill>
                <a:effectLst/>
                <a:uLnTx/>
                <a:uFillTx/>
                <a:latin typeface="Arial Nova"/>
                <a:ea typeface="+mn-ea"/>
                <a:cs typeface="+mn-cs"/>
              </a:rPr>
              <a:t>Building Safety Dutyholder Regime</a:t>
            </a:r>
          </a:p>
        </p:txBody>
      </p:sp>
      <p:sp>
        <p:nvSpPr>
          <p:cNvPr id="26" name="Text Placeholder 15">
            <a:extLst>
              <a:ext uri="{FF2B5EF4-FFF2-40B4-BE49-F238E27FC236}">
                <a16:creationId xmlns:a16="http://schemas.microsoft.com/office/drawing/2014/main" id="{22A2B42D-AAAF-E28C-3733-68781836B2F8}"/>
              </a:ext>
            </a:extLst>
          </p:cNvPr>
          <p:cNvSpPr txBox="1">
            <a:spLocks/>
          </p:cNvSpPr>
          <p:nvPr/>
        </p:nvSpPr>
        <p:spPr>
          <a:xfrm>
            <a:off x="6637650" y="3065534"/>
            <a:ext cx="4944807" cy="959900"/>
          </a:xfrm>
          <a:prstGeom prst="roundRect">
            <a:avLst>
              <a:gd name="adj" fmla="val 50000"/>
            </a:avLst>
          </a:prstGeom>
          <a:solidFill>
            <a:schemeClr val="tx2"/>
          </a:solidFill>
        </p:spPr>
        <p:txBody>
          <a:bodyPr vert="horz" lIns="900000" tIns="45720" rIns="91440" bIns="45720" rtlCol="0" anchor="ctr" anchorCtr="0">
            <a:noAutofit/>
          </a:bodyPr>
          <a:lstStyle>
            <a:lvl1pPr marL="144000" indent="-144000" algn="l" defTabSz="914400" rtl="0" eaLnBrk="1" latinLnBrk="0" hangingPunct="1">
              <a:lnSpc>
                <a:spcPct val="90000"/>
              </a:lnSpc>
              <a:spcBef>
                <a:spcPts val="900"/>
              </a:spcBef>
              <a:buClr>
                <a:schemeClr val="bg1"/>
              </a:buClr>
              <a:buFont typeface="Wingdings" panose="05000000000000000000" pitchFamily="2" charset="2"/>
              <a:buChar char="§"/>
              <a:defRPr sz="1400" kern="1200">
                <a:solidFill>
                  <a:schemeClr val="bg1"/>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bg1"/>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bg1"/>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bg1"/>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
                <a:prstClr val="white"/>
              </a:buClr>
              <a:buSzTx/>
              <a:buFont typeface="Wingdings" panose="05000000000000000000" pitchFamily="2" charset="2"/>
              <a:buNone/>
              <a:tabLst/>
              <a:defRPr/>
            </a:pPr>
            <a:r>
              <a:rPr kumimoji="0" lang="en-GB" sz="2000" b="0" i="0" u="none" strike="noStrike" kern="1200" cap="none" spc="0" normalizeH="0" baseline="0" noProof="0" dirty="0">
                <a:ln>
                  <a:noFill/>
                </a:ln>
                <a:solidFill>
                  <a:prstClr val="white"/>
                </a:solidFill>
                <a:effectLst/>
                <a:uLnTx/>
                <a:uFillTx/>
                <a:latin typeface="Arial Nova"/>
                <a:ea typeface="+mn-ea"/>
                <a:cs typeface="+mn-cs"/>
              </a:rPr>
              <a:t>Regulation of Building Control</a:t>
            </a:r>
          </a:p>
        </p:txBody>
      </p:sp>
      <p:sp>
        <p:nvSpPr>
          <p:cNvPr id="28" name="Text Placeholder 17">
            <a:extLst>
              <a:ext uri="{FF2B5EF4-FFF2-40B4-BE49-F238E27FC236}">
                <a16:creationId xmlns:a16="http://schemas.microsoft.com/office/drawing/2014/main" id="{DDF0B189-A664-5C2C-D22B-8634C4D8F621}"/>
              </a:ext>
            </a:extLst>
          </p:cNvPr>
          <p:cNvSpPr txBox="1">
            <a:spLocks/>
          </p:cNvSpPr>
          <p:nvPr/>
        </p:nvSpPr>
        <p:spPr>
          <a:xfrm>
            <a:off x="6637650" y="5590118"/>
            <a:ext cx="4944807" cy="959900"/>
          </a:xfrm>
          <a:prstGeom prst="roundRect">
            <a:avLst>
              <a:gd name="adj" fmla="val 50000"/>
            </a:avLst>
          </a:prstGeom>
          <a:solidFill>
            <a:schemeClr val="tx2"/>
          </a:solidFill>
        </p:spPr>
        <p:txBody>
          <a:bodyPr vert="horz" lIns="900000" tIns="45720" rIns="91440" bIns="45720" rtlCol="0" anchor="ctr" anchorCtr="0">
            <a:noAutofit/>
          </a:bodyPr>
          <a:lstStyle>
            <a:lvl1pPr marL="144000" indent="-144000" algn="l" defTabSz="914400" rtl="0" eaLnBrk="1" latinLnBrk="0" hangingPunct="1">
              <a:lnSpc>
                <a:spcPct val="90000"/>
              </a:lnSpc>
              <a:spcBef>
                <a:spcPts val="900"/>
              </a:spcBef>
              <a:buClr>
                <a:schemeClr val="bg1"/>
              </a:buClr>
              <a:buFont typeface="Wingdings" panose="05000000000000000000" pitchFamily="2" charset="2"/>
              <a:buChar char="§"/>
              <a:defRPr sz="1400" kern="1200">
                <a:solidFill>
                  <a:schemeClr val="bg1"/>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bg1"/>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bg1"/>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bg1"/>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
                <a:prstClr val="white"/>
              </a:buClr>
              <a:buSzTx/>
              <a:buFont typeface="Wingdings" panose="05000000000000000000" pitchFamily="2" charset="2"/>
              <a:buNone/>
              <a:tabLst/>
              <a:defRPr/>
            </a:pPr>
            <a:r>
              <a:rPr kumimoji="0" lang="en-GB" sz="1800" b="0" i="0" u="none" strike="noStrike" kern="1200" cap="none" spc="0" normalizeH="0" baseline="0" noProof="0" dirty="0">
                <a:ln>
                  <a:noFill/>
                </a:ln>
                <a:solidFill>
                  <a:prstClr val="white"/>
                </a:solidFill>
                <a:effectLst/>
                <a:uLnTx/>
                <a:uFillTx/>
                <a:latin typeface="Arial Nova"/>
                <a:ea typeface="+mn-ea"/>
                <a:cs typeface="+mn-cs"/>
              </a:rPr>
              <a:t>Retention of Digital Information</a:t>
            </a:r>
          </a:p>
        </p:txBody>
      </p:sp>
      <p:sp>
        <p:nvSpPr>
          <p:cNvPr id="3" name="Oval 2">
            <a:extLst>
              <a:ext uri="{FF2B5EF4-FFF2-40B4-BE49-F238E27FC236}">
                <a16:creationId xmlns:a16="http://schemas.microsoft.com/office/drawing/2014/main" id="{C31E8141-9773-8730-10C4-5CE87840BE6E}"/>
              </a:ext>
            </a:extLst>
          </p:cNvPr>
          <p:cNvSpPr/>
          <p:nvPr/>
        </p:nvSpPr>
        <p:spPr>
          <a:xfrm>
            <a:off x="1187380" y="2200244"/>
            <a:ext cx="176169" cy="184558"/>
          </a:xfrm>
          <a:prstGeom prst="ellipse">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Nova"/>
              <a:ea typeface="+mn-ea"/>
              <a:cs typeface="+mn-cs"/>
            </a:endParaRPr>
          </a:p>
        </p:txBody>
      </p:sp>
      <p:sp>
        <p:nvSpPr>
          <p:cNvPr id="5" name="Oval 4">
            <a:extLst>
              <a:ext uri="{FF2B5EF4-FFF2-40B4-BE49-F238E27FC236}">
                <a16:creationId xmlns:a16="http://schemas.microsoft.com/office/drawing/2014/main" id="{65E945F4-F3F2-4009-9FB2-C067641F4489}"/>
              </a:ext>
            </a:extLst>
          </p:cNvPr>
          <p:cNvSpPr/>
          <p:nvPr/>
        </p:nvSpPr>
        <p:spPr>
          <a:xfrm>
            <a:off x="1187464" y="4724828"/>
            <a:ext cx="176169" cy="184558"/>
          </a:xfrm>
          <a:prstGeom prst="ellipse">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Nova"/>
              <a:ea typeface="+mn-ea"/>
              <a:cs typeface="+mn-cs"/>
            </a:endParaRPr>
          </a:p>
        </p:txBody>
      </p:sp>
      <p:sp>
        <p:nvSpPr>
          <p:cNvPr id="8" name="Oval 7">
            <a:extLst>
              <a:ext uri="{FF2B5EF4-FFF2-40B4-BE49-F238E27FC236}">
                <a16:creationId xmlns:a16="http://schemas.microsoft.com/office/drawing/2014/main" id="{E897B428-B030-BC22-032C-BCE65F3921F3}"/>
              </a:ext>
            </a:extLst>
          </p:cNvPr>
          <p:cNvSpPr/>
          <p:nvPr/>
        </p:nvSpPr>
        <p:spPr>
          <a:xfrm>
            <a:off x="1182073" y="3470565"/>
            <a:ext cx="176169" cy="184558"/>
          </a:xfrm>
          <a:prstGeom prst="ellipse">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Nova"/>
              <a:ea typeface="+mn-ea"/>
              <a:cs typeface="+mn-cs"/>
            </a:endParaRPr>
          </a:p>
        </p:txBody>
      </p:sp>
      <p:sp>
        <p:nvSpPr>
          <p:cNvPr id="9" name="Oval 8">
            <a:extLst>
              <a:ext uri="{FF2B5EF4-FFF2-40B4-BE49-F238E27FC236}">
                <a16:creationId xmlns:a16="http://schemas.microsoft.com/office/drawing/2014/main" id="{3346C689-D391-AF4E-B381-872C350EAD3C}"/>
              </a:ext>
            </a:extLst>
          </p:cNvPr>
          <p:cNvSpPr/>
          <p:nvPr/>
        </p:nvSpPr>
        <p:spPr>
          <a:xfrm>
            <a:off x="1187464" y="5971613"/>
            <a:ext cx="176169" cy="184558"/>
          </a:xfrm>
          <a:prstGeom prst="ellipse">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Nova"/>
              <a:ea typeface="+mn-ea"/>
              <a:cs typeface="+mn-cs"/>
            </a:endParaRPr>
          </a:p>
        </p:txBody>
      </p:sp>
      <p:sp>
        <p:nvSpPr>
          <p:cNvPr id="10" name="Oval 9">
            <a:extLst>
              <a:ext uri="{FF2B5EF4-FFF2-40B4-BE49-F238E27FC236}">
                <a16:creationId xmlns:a16="http://schemas.microsoft.com/office/drawing/2014/main" id="{B93B407D-D959-32B8-6356-1D67A9F38E6F}"/>
              </a:ext>
            </a:extLst>
          </p:cNvPr>
          <p:cNvSpPr/>
          <p:nvPr/>
        </p:nvSpPr>
        <p:spPr>
          <a:xfrm>
            <a:off x="7086852" y="3422510"/>
            <a:ext cx="176169" cy="184558"/>
          </a:xfrm>
          <a:prstGeom prst="ellipse">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Nova"/>
              <a:ea typeface="+mn-ea"/>
              <a:cs typeface="+mn-cs"/>
            </a:endParaRPr>
          </a:p>
        </p:txBody>
      </p:sp>
      <p:sp>
        <p:nvSpPr>
          <p:cNvPr id="11" name="Oval 10">
            <a:extLst>
              <a:ext uri="{FF2B5EF4-FFF2-40B4-BE49-F238E27FC236}">
                <a16:creationId xmlns:a16="http://schemas.microsoft.com/office/drawing/2014/main" id="{B59CE164-CA3F-1920-B6F5-9C5B92232A2A}"/>
              </a:ext>
            </a:extLst>
          </p:cNvPr>
          <p:cNvSpPr/>
          <p:nvPr/>
        </p:nvSpPr>
        <p:spPr>
          <a:xfrm>
            <a:off x="7086850" y="5971613"/>
            <a:ext cx="176169" cy="184558"/>
          </a:xfrm>
          <a:prstGeom prst="ellipse">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Nova"/>
              <a:ea typeface="+mn-ea"/>
              <a:cs typeface="+mn-cs"/>
            </a:endParaRPr>
          </a:p>
        </p:txBody>
      </p:sp>
      <p:sp>
        <p:nvSpPr>
          <p:cNvPr id="13" name="Oval 12">
            <a:extLst>
              <a:ext uri="{FF2B5EF4-FFF2-40B4-BE49-F238E27FC236}">
                <a16:creationId xmlns:a16="http://schemas.microsoft.com/office/drawing/2014/main" id="{087081B1-1856-0635-BCE2-D535E408F648}"/>
              </a:ext>
            </a:extLst>
          </p:cNvPr>
          <p:cNvSpPr/>
          <p:nvPr/>
        </p:nvSpPr>
        <p:spPr>
          <a:xfrm>
            <a:off x="7086853" y="2200244"/>
            <a:ext cx="176169" cy="184558"/>
          </a:xfrm>
          <a:prstGeom prst="ellipse">
            <a:avLst/>
          </a:prstGeom>
          <a:solidFill>
            <a:schemeClr val="accent2">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Nova"/>
              <a:ea typeface="+mn-ea"/>
              <a:cs typeface="+mn-cs"/>
            </a:endParaRPr>
          </a:p>
        </p:txBody>
      </p:sp>
      <p:sp>
        <p:nvSpPr>
          <p:cNvPr id="15" name="Oval 14">
            <a:extLst>
              <a:ext uri="{FF2B5EF4-FFF2-40B4-BE49-F238E27FC236}">
                <a16:creationId xmlns:a16="http://schemas.microsoft.com/office/drawing/2014/main" id="{0EEC4CAA-D0C9-E583-EF2A-D9C6CC241909}"/>
              </a:ext>
            </a:extLst>
          </p:cNvPr>
          <p:cNvSpPr/>
          <p:nvPr/>
        </p:nvSpPr>
        <p:spPr>
          <a:xfrm>
            <a:off x="7086851" y="4715497"/>
            <a:ext cx="176169" cy="184558"/>
          </a:xfrm>
          <a:prstGeom prst="ellipse">
            <a:avLst/>
          </a:prstGeom>
          <a:solidFill>
            <a:schemeClr val="accent2">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Nova"/>
              <a:ea typeface="+mn-ea"/>
              <a:cs typeface="+mn-cs"/>
            </a:endParaRPr>
          </a:p>
        </p:txBody>
      </p:sp>
      <p:sp>
        <p:nvSpPr>
          <p:cNvPr id="17" name="Rectangle 16">
            <a:extLst>
              <a:ext uri="{FF2B5EF4-FFF2-40B4-BE49-F238E27FC236}">
                <a16:creationId xmlns:a16="http://schemas.microsoft.com/office/drawing/2014/main" id="{272F430D-15AC-A7FA-404C-AE1DB4CC8D58}"/>
              </a:ext>
            </a:extLst>
          </p:cNvPr>
          <p:cNvSpPr/>
          <p:nvPr/>
        </p:nvSpPr>
        <p:spPr>
          <a:xfrm>
            <a:off x="-661406" y="1516908"/>
            <a:ext cx="13120577" cy="6022271"/>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Nova"/>
              <a:ea typeface="+mn-ea"/>
              <a:cs typeface="+mn-cs"/>
            </a:endParaRPr>
          </a:p>
        </p:txBody>
      </p:sp>
      <p:sp>
        <p:nvSpPr>
          <p:cNvPr id="20" name="Text Placeholder 17">
            <a:extLst>
              <a:ext uri="{FF2B5EF4-FFF2-40B4-BE49-F238E27FC236}">
                <a16:creationId xmlns:a16="http://schemas.microsoft.com/office/drawing/2014/main" id="{3C030441-A48F-7266-221E-08A488148868}"/>
              </a:ext>
            </a:extLst>
          </p:cNvPr>
          <p:cNvSpPr txBox="1">
            <a:spLocks/>
          </p:cNvSpPr>
          <p:nvPr/>
        </p:nvSpPr>
        <p:spPr>
          <a:xfrm>
            <a:off x="2667667" y="2613305"/>
            <a:ext cx="6687386" cy="1318087"/>
          </a:xfrm>
          <a:prstGeom prst="roundRect">
            <a:avLst>
              <a:gd name="adj" fmla="val 50000"/>
            </a:avLst>
          </a:prstGeom>
          <a:solidFill>
            <a:schemeClr val="accent2">
              <a:lumMod val="75000"/>
            </a:schemeClr>
          </a:solidFill>
          <a:ln w="34925">
            <a:solidFill>
              <a:schemeClr val="dk1">
                <a:shade val="50000"/>
              </a:schemeClr>
            </a:solidFill>
          </a:ln>
        </p:spPr>
        <p:txBody>
          <a:bodyPr vert="horz" lIns="900000" tIns="45720" rIns="91440" bIns="45720" rtlCol="0" anchor="ctr" anchorCtr="0">
            <a:noAutofit/>
          </a:bodyPr>
          <a:lstStyle>
            <a:lvl1pPr marL="144000" indent="-144000" algn="l" defTabSz="914400" rtl="0" eaLnBrk="1" latinLnBrk="0" hangingPunct="1">
              <a:lnSpc>
                <a:spcPct val="90000"/>
              </a:lnSpc>
              <a:spcBef>
                <a:spcPts val="900"/>
              </a:spcBef>
              <a:buClr>
                <a:schemeClr val="bg1"/>
              </a:buClr>
              <a:buFont typeface="Wingdings" panose="05000000000000000000" pitchFamily="2" charset="2"/>
              <a:buChar char="§"/>
              <a:defRPr sz="1400" kern="1200">
                <a:solidFill>
                  <a:schemeClr val="bg1"/>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bg1"/>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bg1"/>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bg1"/>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
                <a:prstClr val="white"/>
              </a:buClr>
              <a:buSzTx/>
              <a:buFont typeface="Wingdings" panose="05000000000000000000" pitchFamily="2" charset="2"/>
              <a:buNone/>
              <a:tabLst/>
              <a:defRPr/>
            </a:pPr>
            <a:r>
              <a:rPr kumimoji="0" lang="en-GB" sz="2000" b="1" i="0" u="none" strike="noStrike" kern="1200" cap="none" spc="0" normalizeH="0" baseline="0" noProof="0" dirty="0">
                <a:ln>
                  <a:noFill/>
                </a:ln>
                <a:solidFill>
                  <a:prstClr val="white"/>
                </a:solidFill>
                <a:effectLst/>
                <a:uLnTx/>
                <a:uFillTx/>
                <a:latin typeface="Arial Nova"/>
                <a:ea typeface="+mn-ea"/>
                <a:cs typeface="+mn-cs"/>
              </a:rPr>
              <a:t>HIGHER RISK BUILDINGS (HRBs) </a:t>
            </a:r>
          </a:p>
          <a:p>
            <a:pPr marL="0" marR="0" lvl="0" indent="0" algn="ctr" defTabSz="914400" rtl="0" eaLnBrk="1" fontAlgn="auto" latinLnBrk="0" hangingPunct="1">
              <a:lnSpc>
                <a:spcPct val="90000"/>
              </a:lnSpc>
              <a:spcBef>
                <a:spcPts val="900"/>
              </a:spcBef>
              <a:spcAft>
                <a:spcPts val="0"/>
              </a:spcAft>
              <a:buClr>
                <a:prstClr val="white"/>
              </a:buClr>
              <a:buSzTx/>
              <a:buFont typeface="Wingdings" panose="05000000000000000000" pitchFamily="2" charset="2"/>
              <a:buNone/>
              <a:tabLst/>
              <a:defRPr/>
            </a:pPr>
            <a:r>
              <a:rPr kumimoji="0" lang="en-GB" sz="2000" b="1" i="0" u="none" strike="noStrike" kern="1200" cap="none" spc="0" normalizeH="0" baseline="0" noProof="0" dirty="0">
                <a:ln>
                  <a:noFill/>
                </a:ln>
                <a:solidFill>
                  <a:prstClr val="white"/>
                </a:solidFill>
                <a:effectLst/>
                <a:uLnTx/>
                <a:uFillTx/>
                <a:latin typeface="Arial Nova"/>
                <a:ea typeface="+mn-ea"/>
                <a:cs typeface="+mn-cs"/>
              </a:rPr>
              <a:t>(7+ storeys / 18m+ / 2+ residential units)</a:t>
            </a:r>
          </a:p>
        </p:txBody>
      </p:sp>
      <p:pic>
        <p:nvPicPr>
          <p:cNvPr id="25" name="Graphic 24">
            <a:extLst>
              <a:ext uri="{FF2B5EF4-FFF2-40B4-BE49-F238E27FC236}">
                <a16:creationId xmlns:a16="http://schemas.microsoft.com/office/drawing/2014/main" id="{8ED59E82-FB7A-CDBC-935F-9E38676C199E}"/>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128534" y="2877464"/>
            <a:ext cx="740062" cy="740062"/>
          </a:xfrm>
          <a:prstGeom prst="rect">
            <a:avLst/>
          </a:prstGeom>
        </p:spPr>
      </p:pic>
      <p:sp>
        <p:nvSpPr>
          <p:cNvPr id="19" name="Text Placeholder 17">
            <a:extLst>
              <a:ext uri="{FF2B5EF4-FFF2-40B4-BE49-F238E27FC236}">
                <a16:creationId xmlns:a16="http://schemas.microsoft.com/office/drawing/2014/main" id="{46663068-7C70-CDC0-9943-48E35A718FD7}"/>
              </a:ext>
            </a:extLst>
          </p:cNvPr>
          <p:cNvSpPr txBox="1">
            <a:spLocks/>
          </p:cNvSpPr>
          <p:nvPr/>
        </p:nvSpPr>
        <p:spPr>
          <a:xfrm>
            <a:off x="2682539" y="4625561"/>
            <a:ext cx="6687386" cy="1318087"/>
          </a:xfrm>
          <a:prstGeom prst="roundRect">
            <a:avLst>
              <a:gd name="adj" fmla="val 50000"/>
            </a:avLst>
          </a:prstGeom>
          <a:solidFill>
            <a:srgbClr val="FF0000"/>
          </a:solidFill>
          <a:ln w="34925">
            <a:solidFill>
              <a:schemeClr val="dk1">
                <a:shade val="50000"/>
              </a:schemeClr>
            </a:solidFill>
          </a:ln>
        </p:spPr>
        <p:txBody>
          <a:bodyPr vert="horz" lIns="900000" tIns="45720" rIns="91440" bIns="45720" rtlCol="0" anchor="ctr" anchorCtr="0">
            <a:noAutofit/>
          </a:bodyPr>
          <a:lstStyle>
            <a:lvl1pPr marL="144000" indent="-144000" algn="l" defTabSz="914400" rtl="0" eaLnBrk="1" latinLnBrk="0" hangingPunct="1">
              <a:lnSpc>
                <a:spcPct val="90000"/>
              </a:lnSpc>
              <a:spcBef>
                <a:spcPts val="900"/>
              </a:spcBef>
              <a:buClr>
                <a:schemeClr val="bg1"/>
              </a:buClr>
              <a:buFont typeface="Wingdings" panose="05000000000000000000" pitchFamily="2" charset="2"/>
              <a:buChar char="§"/>
              <a:defRPr sz="1400" kern="1200">
                <a:solidFill>
                  <a:schemeClr val="bg1"/>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bg1"/>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bg1"/>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bg1"/>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
                <a:prstClr val="white"/>
              </a:buClr>
              <a:buSzTx/>
              <a:buFont typeface="Wingdings" panose="05000000000000000000" pitchFamily="2" charset="2"/>
              <a:buNone/>
              <a:tabLst/>
              <a:defRPr/>
            </a:pPr>
            <a:r>
              <a:rPr kumimoji="0" lang="en-GB" sz="2000" b="1" i="0" u="none" strike="noStrike" kern="1200" cap="none" spc="0" normalizeH="0" baseline="0" noProof="0" dirty="0">
                <a:ln>
                  <a:noFill/>
                </a:ln>
                <a:solidFill>
                  <a:prstClr val="white"/>
                </a:solidFill>
                <a:effectLst/>
                <a:uLnTx/>
                <a:uFillTx/>
                <a:latin typeface="Arial Nova"/>
                <a:ea typeface="+mn-ea"/>
                <a:cs typeface="+mn-cs"/>
              </a:rPr>
              <a:t>CEO APPROVAL REQUIRED FOR HRBs</a:t>
            </a:r>
          </a:p>
          <a:p>
            <a:pPr marL="0" marR="0" lvl="0" indent="0" algn="ctr" defTabSz="914400" rtl="0" eaLnBrk="1" fontAlgn="auto" latinLnBrk="0" hangingPunct="1">
              <a:lnSpc>
                <a:spcPct val="90000"/>
              </a:lnSpc>
              <a:spcBef>
                <a:spcPts val="900"/>
              </a:spcBef>
              <a:spcAft>
                <a:spcPts val="0"/>
              </a:spcAft>
              <a:buClr>
                <a:prstClr val="white"/>
              </a:buClr>
              <a:buSzTx/>
              <a:buFont typeface="Wingdings" panose="05000000000000000000" pitchFamily="2" charset="2"/>
              <a:buNone/>
              <a:tabLst/>
              <a:defRPr/>
            </a:pPr>
            <a:r>
              <a:rPr kumimoji="0" lang="en-GB" sz="2000" b="1" i="0" u="none" strike="noStrike" kern="1200" cap="none" spc="0" normalizeH="0" baseline="0" noProof="0" dirty="0">
                <a:ln>
                  <a:noFill/>
                </a:ln>
                <a:solidFill>
                  <a:prstClr val="white"/>
                </a:solidFill>
                <a:effectLst/>
                <a:uLnTx/>
                <a:uFillTx/>
                <a:latin typeface="Arial Nova"/>
                <a:ea typeface="+mn-ea"/>
                <a:cs typeface="+mn-cs"/>
              </a:rPr>
              <a:t>(Planning / Building / Acquisition)</a:t>
            </a:r>
          </a:p>
        </p:txBody>
      </p:sp>
      <p:pic>
        <p:nvPicPr>
          <p:cNvPr id="23" name="Graphic 22" descr="Chat outline">
            <a:extLst>
              <a:ext uri="{FF2B5EF4-FFF2-40B4-BE49-F238E27FC236}">
                <a16:creationId xmlns:a16="http://schemas.microsoft.com/office/drawing/2014/main" id="{9807644F-2F23-1869-A78C-E3D91FE24B1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107474" y="4911810"/>
            <a:ext cx="793191" cy="793191"/>
          </a:xfrm>
          <a:prstGeom prst="rect">
            <a:avLst/>
          </a:prstGeom>
        </p:spPr>
      </p:pic>
    </p:spTree>
    <p:extLst>
      <p:ext uri="{BB962C8B-B14F-4D97-AF65-F5344CB8AC3E}">
        <p14:creationId xmlns:p14="http://schemas.microsoft.com/office/powerpoint/2010/main" val="250590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par>
                                <p:cTn id="72" presetID="10" presetClass="entr" presetSubtype="0"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fade">
                                      <p:cBhvr>
                                        <p:cTn id="74" dur="5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500"/>
                                        <p:tgtEl>
                                          <p:spTgt spid="19"/>
                                        </p:tgtEl>
                                      </p:cBhvr>
                                    </p:animEffect>
                                  </p:childTnLst>
                                </p:cTn>
                              </p:par>
                              <p:par>
                                <p:cTn id="80" presetID="10" presetClass="entr" presetSubtype="0" fill="hold"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22" grpId="0" animBg="1"/>
      <p:bldP spid="24" grpId="0" animBg="1"/>
      <p:bldP spid="26" grpId="0" animBg="1"/>
      <p:bldP spid="28" grpId="0" animBg="1"/>
      <p:bldP spid="3" grpId="0" animBg="1"/>
      <p:bldP spid="5" grpId="0" animBg="1"/>
      <p:bldP spid="8" grpId="0" animBg="1"/>
      <p:bldP spid="9" grpId="0" animBg="1"/>
      <p:bldP spid="10" grpId="0" animBg="1"/>
      <p:bldP spid="11" grpId="0" animBg="1"/>
      <p:bldP spid="13" grpId="0" animBg="1"/>
      <p:bldP spid="15" grpId="0" animBg="1"/>
      <p:bldP spid="17" grpId="0" animBg="1"/>
      <p:bldP spid="20" grpId="0" animBg="1"/>
      <p:bldP spid="1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FD630-E727-2E2D-B1D4-80384AC58B2C}"/>
              </a:ext>
            </a:extLst>
          </p:cNvPr>
          <p:cNvSpPr>
            <a:spLocks noGrp="1"/>
          </p:cNvSpPr>
          <p:nvPr>
            <p:ph type="title"/>
          </p:nvPr>
        </p:nvSpPr>
        <p:spPr>
          <a:xfrm>
            <a:off x="431075" y="343651"/>
            <a:ext cx="9045595" cy="432000"/>
          </a:xfrm>
        </p:spPr>
        <p:txBody>
          <a:bodyPr/>
          <a:lstStyle/>
          <a:p>
            <a:r>
              <a:rPr lang="en-GB" b="0" dirty="0">
                <a:latin typeface="Proxima Nova Black" panose="02000506030000020004" pitchFamily="50" charset="0"/>
              </a:rPr>
              <a:t>3) LEGAL IMPLICATIONS</a:t>
            </a:r>
          </a:p>
        </p:txBody>
      </p:sp>
      <p:sp>
        <p:nvSpPr>
          <p:cNvPr id="4" name="Text Placeholder 3">
            <a:extLst>
              <a:ext uri="{FF2B5EF4-FFF2-40B4-BE49-F238E27FC236}">
                <a16:creationId xmlns:a16="http://schemas.microsoft.com/office/drawing/2014/main" id="{D8D2222D-25F0-34BE-9DDC-DD285ECEF9DB}"/>
              </a:ext>
            </a:extLst>
          </p:cNvPr>
          <p:cNvSpPr>
            <a:spLocks noGrp="1"/>
          </p:cNvSpPr>
          <p:nvPr>
            <p:ph type="body" sz="quarter" idx="16"/>
          </p:nvPr>
        </p:nvSpPr>
        <p:spPr>
          <a:xfrm>
            <a:off x="431076" y="914352"/>
            <a:ext cx="5236078" cy="399364"/>
          </a:xfrm>
        </p:spPr>
        <p:txBody>
          <a:bodyPr/>
          <a:lstStyle/>
          <a:p>
            <a:r>
              <a:rPr lang="en-GB" dirty="0">
                <a:latin typeface="Proxima Nova Black" panose="02000506030000020004" pitchFamily="50" charset="0"/>
              </a:rPr>
              <a:t>BUILDING SAFETY REGULATOR (ENGLAND)</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075" y="5961142"/>
            <a:ext cx="3887360" cy="674889"/>
          </a:xfrm>
          <a:prstGeom prst="rect">
            <a:avLst/>
          </a:prstGeom>
        </p:spPr>
      </p:pic>
      <p:graphicFrame>
        <p:nvGraphicFramePr>
          <p:cNvPr id="11" name="Table 11">
            <a:extLst>
              <a:ext uri="{FF2B5EF4-FFF2-40B4-BE49-F238E27FC236}">
                <a16:creationId xmlns:a16="http://schemas.microsoft.com/office/drawing/2014/main" id="{30DE144F-B6C1-6F7D-F15C-0ADF700F29D6}"/>
              </a:ext>
            </a:extLst>
          </p:cNvPr>
          <p:cNvGraphicFramePr>
            <a:graphicFrameLocks noGrp="1"/>
          </p:cNvGraphicFramePr>
          <p:nvPr/>
        </p:nvGraphicFramePr>
        <p:xfrm>
          <a:off x="363344" y="2568287"/>
          <a:ext cx="6616270" cy="3038401"/>
        </p:xfrm>
        <a:graphic>
          <a:graphicData uri="http://schemas.openxmlformats.org/drawingml/2006/table">
            <a:tbl>
              <a:tblPr firstRow="1" bandRow="1">
                <a:tableStyleId>{16D9F66E-5EB9-4882-86FB-DCBF35E3C3E4}</a:tableStyleId>
              </a:tblPr>
              <a:tblGrid>
                <a:gridCol w="6616270">
                  <a:extLst>
                    <a:ext uri="{9D8B030D-6E8A-4147-A177-3AD203B41FA5}">
                      <a16:colId xmlns:a16="http://schemas.microsoft.com/office/drawing/2014/main" val="630415790"/>
                    </a:ext>
                  </a:extLst>
                </a:gridCol>
              </a:tblGrid>
              <a:tr h="366008">
                <a:tc>
                  <a:txBody>
                    <a:bodyPr/>
                    <a:lstStyle/>
                    <a:p>
                      <a:r>
                        <a:rPr lang="en-GB" sz="2400" dirty="0"/>
                        <a:t>BUILDING SAFETY REGULATOR (BSR)</a:t>
                      </a:r>
                    </a:p>
                  </a:txBody>
                  <a:tcPr/>
                </a:tc>
                <a:extLst>
                  <a:ext uri="{0D108BD9-81ED-4DB2-BD59-A6C34878D82A}">
                    <a16:rowId xmlns:a16="http://schemas.microsoft.com/office/drawing/2014/main" val="3278013243"/>
                  </a:ext>
                </a:extLst>
              </a:tr>
              <a:tr h="4048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Assist in improving the standard of buildings.</a:t>
                      </a:r>
                    </a:p>
                  </a:txBody>
                  <a:tcPr/>
                </a:tc>
                <a:extLst>
                  <a:ext uri="{0D108BD9-81ED-4DB2-BD59-A6C34878D82A}">
                    <a16:rowId xmlns:a16="http://schemas.microsoft.com/office/drawing/2014/main" val="1612472377"/>
                  </a:ext>
                </a:extLst>
              </a:tr>
              <a:tr h="4048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Facilitate improvements in the competence of industry.</a:t>
                      </a:r>
                    </a:p>
                  </a:txBody>
                  <a:tcPr/>
                </a:tc>
                <a:extLst>
                  <a:ext uri="{0D108BD9-81ED-4DB2-BD59-A6C34878D82A}">
                    <a16:rowId xmlns:a16="http://schemas.microsoft.com/office/drawing/2014/main" val="3006661753"/>
                  </a:ext>
                </a:extLst>
              </a:tr>
              <a:tr h="4048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Building Control for all Higher-Risk Buildings (HRBs).</a:t>
                      </a:r>
                    </a:p>
                  </a:txBody>
                  <a:tcPr/>
                </a:tc>
                <a:extLst>
                  <a:ext uri="{0D108BD9-81ED-4DB2-BD59-A6C34878D82A}">
                    <a16:rowId xmlns:a16="http://schemas.microsoft.com/office/drawing/2014/main" val="3110742127"/>
                  </a:ext>
                </a:extLst>
              </a:tr>
              <a:tr h="3935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Future activity may mirror approach to occupation H&amp;S.</a:t>
                      </a:r>
                    </a:p>
                  </a:txBody>
                  <a:tcPr/>
                </a:tc>
                <a:extLst>
                  <a:ext uri="{0D108BD9-81ED-4DB2-BD59-A6C34878D82A}">
                    <a16:rowId xmlns:a16="http://schemas.microsoft.com/office/drawing/2014/main" val="3509003741"/>
                  </a:ext>
                </a:extLst>
              </a:tr>
              <a:tr h="404828">
                <a:tc>
                  <a:txBody>
                    <a:bodyPr/>
                    <a:lstStyle/>
                    <a:p>
                      <a:r>
                        <a:rPr lang="en-GB" sz="2000" dirty="0"/>
                        <a:t>Targeted enforcement where action is needed.</a:t>
                      </a:r>
                    </a:p>
                  </a:txBody>
                  <a:tcPr/>
                </a:tc>
                <a:extLst>
                  <a:ext uri="{0D108BD9-81ED-4DB2-BD59-A6C34878D82A}">
                    <a16:rowId xmlns:a16="http://schemas.microsoft.com/office/drawing/2014/main" val="2869190777"/>
                  </a:ext>
                </a:extLst>
              </a:tr>
              <a:tr h="5656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Power to enter sites without warrant and seize evidence.</a:t>
                      </a:r>
                    </a:p>
                  </a:txBody>
                  <a:tcPr/>
                </a:tc>
                <a:extLst>
                  <a:ext uri="{0D108BD9-81ED-4DB2-BD59-A6C34878D82A}">
                    <a16:rowId xmlns:a16="http://schemas.microsoft.com/office/drawing/2014/main" val="3170247124"/>
                  </a:ext>
                </a:extLst>
              </a:tr>
            </a:tbl>
          </a:graphicData>
        </a:graphic>
      </p:graphicFrame>
      <p:sp>
        <p:nvSpPr>
          <p:cNvPr id="12" name="TextBox 11">
            <a:extLst>
              <a:ext uri="{FF2B5EF4-FFF2-40B4-BE49-F238E27FC236}">
                <a16:creationId xmlns:a16="http://schemas.microsoft.com/office/drawing/2014/main" id="{A7E97140-FFB0-7618-80E3-59186852A28C}"/>
              </a:ext>
            </a:extLst>
          </p:cNvPr>
          <p:cNvSpPr txBox="1"/>
          <p:nvPr/>
        </p:nvSpPr>
        <p:spPr>
          <a:xfrm>
            <a:off x="295613" y="1640122"/>
            <a:ext cx="6751732" cy="736420"/>
          </a:xfrm>
          <a:prstGeom prst="rect">
            <a:avLst/>
          </a:prstGeom>
          <a:noFill/>
        </p:spPr>
        <p:txBody>
          <a:bodyPr wrap="square" rtlCol="0">
            <a:spAutoFit/>
          </a:bodyPr>
          <a:lstStyle/>
          <a:p>
            <a:pPr marL="0" marR="0" lvl="0" indent="0" algn="l" defTabSz="914400" rtl="0" eaLnBrk="1" fontAlgn="auto" latinLnBrk="0" hangingPunct="1">
              <a:lnSpc>
                <a:spcPct val="90000"/>
              </a:lnSpc>
              <a:spcBef>
                <a:spcPts val="900"/>
              </a:spcBef>
              <a:spcAft>
                <a:spcPts val="0"/>
              </a:spcAft>
              <a:buClr>
                <a:srgbClr val="3AB28B"/>
              </a:buClr>
              <a:buSzTx/>
              <a:buFontTx/>
              <a:buNone/>
              <a:tabLst/>
              <a:defRPr/>
            </a:pPr>
            <a:r>
              <a:rPr kumimoji="0" lang="en-GB" sz="23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Duty to “secure the safety of people in or about buildings in relation to risks arising from buildings.”</a:t>
            </a:r>
          </a:p>
        </p:txBody>
      </p:sp>
      <p:pic>
        <p:nvPicPr>
          <p:cNvPr id="6" name="Picture 5">
            <a:extLst>
              <a:ext uri="{FF2B5EF4-FFF2-40B4-BE49-F238E27FC236}">
                <a16:creationId xmlns:a16="http://schemas.microsoft.com/office/drawing/2014/main" id="{BCA1E54B-0F06-E6BD-A1E8-3886F78578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88532" y="329370"/>
            <a:ext cx="1874640" cy="866806"/>
          </a:xfrm>
          <a:prstGeom prst="rect">
            <a:avLst/>
          </a:prstGeom>
          <a:ln>
            <a:solidFill>
              <a:schemeClr val="tx1"/>
            </a:solidFill>
          </a:ln>
        </p:spPr>
      </p:pic>
      <p:pic>
        <p:nvPicPr>
          <p:cNvPr id="7" name="Picture 6">
            <a:extLst>
              <a:ext uri="{FF2B5EF4-FFF2-40B4-BE49-F238E27FC236}">
                <a16:creationId xmlns:a16="http://schemas.microsoft.com/office/drawing/2014/main" id="{831EF258-4338-020F-2BCB-C3EC43A4DBCC}"/>
              </a:ext>
            </a:extLst>
          </p:cNvPr>
          <p:cNvPicPr>
            <a:picLocks noChangeAspect="1"/>
          </p:cNvPicPr>
          <p:nvPr/>
        </p:nvPicPr>
        <p:blipFill>
          <a:blip r:embed="rId5"/>
          <a:stretch>
            <a:fillRect/>
          </a:stretch>
        </p:blipFill>
        <p:spPr>
          <a:xfrm>
            <a:off x="7188532" y="1328797"/>
            <a:ext cx="4826240" cy="5307234"/>
          </a:xfrm>
          <a:prstGeom prst="rect">
            <a:avLst/>
          </a:prstGeom>
          <a:ln>
            <a:solidFill>
              <a:schemeClr val="accent1"/>
            </a:solidFill>
          </a:ln>
        </p:spPr>
      </p:pic>
    </p:spTree>
    <p:extLst>
      <p:ext uri="{BB962C8B-B14F-4D97-AF65-F5344CB8AC3E}">
        <p14:creationId xmlns:p14="http://schemas.microsoft.com/office/powerpoint/2010/main" val="87693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8" name="Picture 4" descr="Countries of the United Kingdom - Wikipedia">
            <a:extLst>
              <a:ext uri="{FF2B5EF4-FFF2-40B4-BE49-F238E27FC236}">
                <a16:creationId xmlns:a16="http://schemas.microsoft.com/office/drawing/2014/main" id="{54763AAB-0C82-59B2-499B-0761438978E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58309" y="1248488"/>
            <a:ext cx="3543974" cy="61958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B6FD630-E727-2E2D-B1D4-80384AC58B2C}"/>
              </a:ext>
            </a:extLst>
          </p:cNvPr>
          <p:cNvSpPr>
            <a:spLocks noGrp="1"/>
          </p:cNvSpPr>
          <p:nvPr>
            <p:ph type="title"/>
          </p:nvPr>
        </p:nvSpPr>
        <p:spPr>
          <a:xfrm>
            <a:off x="431076" y="343651"/>
            <a:ext cx="4304554" cy="432000"/>
          </a:xfrm>
        </p:spPr>
        <p:txBody>
          <a:bodyPr/>
          <a:lstStyle/>
          <a:p>
            <a:r>
              <a:rPr lang="en-GB" b="0" dirty="0">
                <a:latin typeface="Proxima Nova Black" panose="02000506030000020004" pitchFamily="50" charset="0"/>
              </a:rPr>
              <a:t>3) IMPLICATIONS</a:t>
            </a:r>
          </a:p>
        </p:txBody>
      </p:sp>
      <p:sp>
        <p:nvSpPr>
          <p:cNvPr id="4" name="Text Placeholder 3">
            <a:extLst>
              <a:ext uri="{FF2B5EF4-FFF2-40B4-BE49-F238E27FC236}">
                <a16:creationId xmlns:a16="http://schemas.microsoft.com/office/drawing/2014/main" id="{D8D2222D-25F0-34BE-9DDC-DD285ECEF9DB}"/>
              </a:ext>
            </a:extLst>
          </p:cNvPr>
          <p:cNvSpPr>
            <a:spLocks noGrp="1"/>
          </p:cNvSpPr>
          <p:nvPr>
            <p:ph type="body" sz="quarter" idx="16"/>
          </p:nvPr>
        </p:nvSpPr>
        <p:spPr>
          <a:xfrm>
            <a:off x="459959" y="961278"/>
            <a:ext cx="5007198" cy="399364"/>
          </a:xfrm>
        </p:spPr>
        <p:txBody>
          <a:bodyPr/>
          <a:lstStyle/>
          <a:p>
            <a:r>
              <a:rPr lang="en-GB" sz="2400" dirty="0"/>
              <a:t>SCOTLAND</a:t>
            </a:r>
          </a:p>
        </p:txBody>
      </p:sp>
      <p:sp>
        <p:nvSpPr>
          <p:cNvPr id="3" name="TextBox 2">
            <a:extLst>
              <a:ext uri="{FF2B5EF4-FFF2-40B4-BE49-F238E27FC236}">
                <a16:creationId xmlns:a16="http://schemas.microsoft.com/office/drawing/2014/main" id="{1ED9A745-98DC-56AE-EF30-4A14A10B0AB6}"/>
              </a:ext>
            </a:extLst>
          </p:cNvPr>
          <p:cNvSpPr txBox="1"/>
          <p:nvPr/>
        </p:nvSpPr>
        <p:spPr>
          <a:xfrm>
            <a:off x="431076" y="1537359"/>
            <a:ext cx="8980729" cy="4690130"/>
          </a:xfrm>
          <a:prstGeom prst="rect">
            <a:avLst/>
          </a:prstGeom>
          <a:noFill/>
          <a:effectLst>
            <a:softEdge rad="31750"/>
          </a:effectLst>
        </p:spPr>
        <p:txBody>
          <a:bodyPr wrap="square" rtlCol="0">
            <a:spAutoFit/>
          </a:bodyPr>
          <a:lstStyle/>
          <a:p>
            <a:pPr marL="0" marR="0" lvl="0" indent="0" algn="l" defTabSz="914400" rtl="0" eaLnBrk="1" fontAlgn="auto" latinLnBrk="0" hangingPunct="1">
              <a:lnSpc>
                <a:spcPct val="90000"/>
              </a:lnSpc>
              <a:spcBef>
                <a:spcPts val="900"/>
              </a:spcBef>
              <a:spcAft>
                <a:spcPts val="0"/>
              </a:spcAft>
              <a:buClr>
                <a:srgbClr val="3AB28B"/>
              </a:buClr>
              <a:buSzTx/>
              <a:buFontTx/>
              <a:buNone/>
              <a:tabLst/>
              <a:defRPr/>
            </a:pPr>
            <a:r>
              <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Following sections of BSA 2022 apply in Scotland:</a:t>
            </a:r>
          </a:p>
          <a:p>
            <a:pPr marL="285750" marR="0" lvl="0"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742950" marR="0" lvl="1"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3AB28B">
                    <a:lumMod val="75000"/>
                  </a:srgbClr>
                </a:solidFill>
                <a:effectLst/>
                <a:uLnTx/>
                <a:uFillTx/>
                <a:latin typeface="Proxima Nova Rg" panose="02000506030000020004" pitchFamily="50" charset="0"/>
                <a:ea typeface="+mn-ea"/>
                <a:cs typeface="+mn-cs"/>
              </a:rPr>
              <a:t>New Homes Ombudsman Service </a:t>
            </a:r>
            <a:r>
              <a:rPr kumimoji="0" lang="en-GB" sz="1400" b="0" i="0" u="none" strike="noStrike" kern="1200" cap="none" spc="0" normalizeH="0" baseline="0" noProof="0" dirty="0">
                <a:ln>
                  <a:noFill/>
                </a:ln>
                <a:solidFill>
                  <a:srgbClr val="3AB28B">
                    <a:lumMod val="75000"/>
                  </a:srgbClr>
                </a:solidFill>
                <a:effectLst/>
                <a:uLnTx/>
                <a:uFillTx/>
                <a:latin typeface="Proxima Nova Rg" panose="02000506030000020004" pitchFamily="50" charset="0"/>
                <a:ea typeface="+mn-ea"/>
                <a:cs typeface="+mn-cs"/>
              </a:rPr>
              <a:t>(s.136 – 142 &amp; Schedule 9) </a:t>
            </a:r>
          </a:p>
          <a:p>
            <a:pPr marL="742950" marR="0" lvl="1"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endParaRPr kumimoji="0" lang="en-GB" sz="1400" b="0" i="0" u="none" strike="noStrike" kern="1200" cap="none" spc="0" normalizeH="0" baseline="0" noProof="0" dirty="0">
              <a:ln>
                <a:noFill/>
              </a:ln>
              <a:solidFill>
                <a:srgbClr val="3AB28B">
                  <a:lumMod val="75000"/>
                </a:srgbClr>
              </a:solidFill>
              <a:effectLst/>
              <a:uLnTx/>
              <a:uFillTx/>
              <a:latin typeface="Proxima Nova Rg" panose="02000506030000020004" pitchFamily="50" charset="0"/>
              <a:ea typeface="+mn-ea"/>
              <a:cs typeface="+mn-cs"/>
            </a:endParaRPr>
          </a:p>
          <a:p>
            <a:pPr marL="742950" marR="0" lvl="1"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3AB28B">
                    <a:lumMod val="75000"/>
                  </a:srgbClr>
                </a:solidFill>
                <a:effectLst/>
                <a:uLnTx/>
                <a:uFillTx/>
                <a:latin typeface="Proxima Nova Rg" panose="02000506030000020004" pitchFamily="50" charset="0"/>
                <a:ea typeface="+mn-ea"/>
                <a:cs typeface="+mn-cs"/>
              </a:rPr>
              <a:t>Regulation of Construction Products </a:t>
            </a:r>
            <a:r>
              <a:rPr kumimoji="0" lang="en-GB" sz="1400" b="0" i="0" u="none" strike="noStrike" kern="1200" cap="none" spc="0" normalizeH="0" baseline="0" noProof="0" dirty="0">
                <a:ln>
                  <a:noFill/>
                </a:ln>
                <a:solidFill>
                  <a:srgbClr val="3AB28B">
                    <a:lumMod val="75000"/>
                  </a:srgbClr>
                </a:solidFill>
                <a:effectLst/>
                <a:uLnTx/>
                <a:uFillTx/>
                <a:latin typeface="Proxima Nova Rg" panose="02000506030000020004" pitchFamily="50" charset="0"/>
                <a:ea typeface="+mn-ea"/>
                <a:cs typeface="+mn-cs"/>
              </a:rPr>
              <a:t>(s.146-149 &amp; Schedule 11)</a:t>
            </a:r>
          </a:p>
          <a:p>
            <a:pPr marL="742950" marR="0" lvl="1"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endParaRPr kumimoji="0" lang="en-GB" sz="1400" b="0" i="0" u="none" strike="noStrike" kern="1200" cap="none" spc="0" normalizeH="0" baseline="0" noProof="0" dirty="0">
              <a:ln>
                <a:noFill/>
              </a:ln>
              <a:solidFill>
                <a:srgbClr val="3AB28B">
                  <a:lumMod val="75000"/>
                </a:srgbClr>
              </a:solidFill>
              <a:effectLst/>
              <a:uLnTx/>
              <a:uFillTx/>
              <a:latin typeface="Proxima Nova Rg" panose="02000506030000020004" pitchFamily="50" charset="0"/>
              <a:ea typeface="+mn-ea"/>
              <a:cs typeface="+mn-cs"/>
            </a:endParaRPr>
          </a:p>
          <a:p>
            <a:pPr marL="742950" marR="0" lvl="1"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3AB28B">
                    <a:lumMod val="75000"/>
                  </a:srgbClr>
                </a:solidFill>
                <a:effectLst/>
                <a:uLnTx/>
                <a:uFillTx/>
                <a:latin typeface="Proxima Nova Rg" panose="02000506030000020004" pitchFamily="50" charset="0"/>
                <a:ea typeface="+mn-ea"/>
                <a:cs typeface="+mn-cs"/>
              </a:rPr>
              <a:t>Construction Products Liability &amp; Limitation Periods </a:t>
            </a:r>
            <a:r>
              <a:rPr kumimoji="0" lang="en-GB" sz="1400" b="0" i="0" u="none" strike="noStrike" kern="1200" cap="none" spc="0" normalizeH="0" baseline="0" noProof="0" dirty="0">
                <a:ln>
                  <a:noFill/>
                </a:ln>
                <a:solidFill>
                  <a:srgbClr val="3AB28B">
                    <a:lumMod val="75000"/>
                  </a:srgbClr>
                </a:solidFill>
                <a:effectLst/>
                <a:uLnTx/>
                <a:uFillTx/>
                <a:latin typeface="Proxima Nova Rg" panose="02000506030000020004" pitchFamily="50" charset="0"/>
                <a:ea typeface="+mn-ea"/>
                <a:cs typeface="+mn-cs"/>
              </a:rPr>
              <a:t>(s.151)</a:t>
            </a:r>
          </a:p>
          <a:p>
            <a:pPr marL="742950" marR="0" lvl="1"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endParaRPr kumimoji="0" lang="en-GB" sz="1400" b="0" i="0" u="none" strike="noStrike" kern="1200" cap="none" spc="0" normalizeH="0" baseline="0" noProof="0" dirty="0">
              <a:ln>
                <a:noFill/>
              </a:ln>
              <a:solidFill>
                <a:srgbClr val="3AB28B">
                  <a:lumMod val="75000"/>
                </a:srgbClr>
              </a:solidFill>
              <a:effectLst/>
              <a:uLnTx/>
              <a:uFillTx/>
              <a:latin typeface="Proxima Nova Rg" panose="02000506030000020004" pitchFamily="50" charset="0"/>
              <a:ea typeface="+mn-ea"/>
              <a:cs typeface="+mn-cs"/>
            </a:endParaRPr>
          </a:p>
          <a:p>
            <a:pPr marL="742950" marR="0" lvl="1"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3AB28B">
                    <a:lumMod val="75000"/>
                  </a:srgbClr>
                </a:solidFill>
                <a:effectLst/>
                <a:uLnTx/>
                <a:uFillTx/>
                <a:latin typeface="Proxima Nova Rg" panose="02000506030000020004" pitchFamily="50" charset="0"/>
                <a:ea typeface="+mn-ea"/>
                <a:cs typeface="+mn-cs"/>
              </a:rPr>
              <a:t>Construction Products Cost Contribution Orders </a:t>
            </a:r>
            <a:r>
              <a:rPr kumimoji="0" lang="en-GB" sz="1400" b="0" i="0" u="none" strike="noStrike" kern="1200" cap="none" spc="0" normalizeH="0" baseline="0" noProof="0" dirty="0">
                <a:ln>
                  <a:noFill/>
                </a:ln>
                <a:solidFill>
                  <a:srgbClr val="3AB28B">
                    <a:lumMod val="75000"/>
                  </a:srgbClr>
                </a:solidFill>
                <a:effectLst/>
                <a:uLnTx/>
                <a:uFillTx/>
                <a:latin typeface="Proxima Nova Rg" panose="02000506030000020004" pitchFamily="50" charset="0"/>
                <a:ea typeface="+mn-ea"/>
                <a:cs typeface="+mn-cs"/>
              </a:rPr>
              <a:t>(s.152-155)</a:t>
            </a:r>
          </a:p>
          <a:p>
            <a:pPr marL="742950" marR="0" lvl="1"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endParaRPr kumimoji="0" lang="en-GB" sz="1600" b="0" i="0" u="none" strike="noStrike" kern="1200" cap="none" spc="0" normalizeH="0" baseline="0" noProof="0" dirty="0">
              <a:ln>
                <a:noFill/>
              </a:ln>
              <a:solidFill>
                <a:srgbClr val="3AB28B">
                  <a:lumMod val="75000"/>
                </a:srgbClr>
              </a:solidFill>
              <a:effectLst/>
              <a:uLnTx/>
              <a:uFillTx/>
              <a:latin typeface="Proxima Nova Rg" panose="02000506030000020004" pitchFamily="50" charset="0"/>
              <a:ea typeface="+mn-ea"/>
              <a:cs typeface="+mn-cs"/>
            </a:endParaRPr>
          </a:p>
          <a:p>
            <a:pPr marL="742950" marR="0" lvl="1"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3AB28B">
                    <a:lumMod val="75000"/>
                  </a:srgbClr>
                </a:solidFill>
                <a:effectLst/>
                <a:uLnTx/>
                <a:uFillTx/>
                <a:latin typeface="Proxima Nova Rg" panose="02000506030000020004" pitchFamily="50" charset="0"/>
                <a:ea typeface="+mn-ea"/>
                <a:cs typeface="+mn-cs"/>
              </a:rPr>
              <a:t>Architects Act - Discipline and CPD </a:t>
            </a:r>
            <a:r>
              <a:rPr kumimoji="0" lang="en-GB" sz="1400" b="0" i="0" u="none" strike="noStrike" kern="1200" cap="none" spc="0" normalizeH="0" baseline="0" noProof="0" dirty="0">
                <a:ln>
                  <a:noFill/>
                </a:ln>
                <a:solidFill>
                  <a:srgbClr val="3AB28B">
                    <a:lumMod val="75000"/>
                  </a:srgbClr>
                </a:solidFill>
                <a:effectLst/>
                <a:uLnTx/>
                <a:uFillTx/>
                <a:latin typeface="Proxima Nova Rg" panose="02000506030000020004" pitchFamily="50" charset="0"/>
                <a:ea typeface="+mn-ea"/>
                <a:cs typeface="+mn-cs"/>
              </a:rPr>
              <a:t>(s.157-159)</a:t>
            </a:r>
          </a:p>
          <a:p>
            <a:pPr marL="742950" marR="0" lvl="1"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endParaRPr kumimoji="0" lang="en-GB" sz="1400" b="0" i="0" u="none" strike="noStrike" kern="1200" cap="none" spc="0" normalizeH="0" baseline="0" noProof="0" dirty="0">
              <a:ln>
                <a:noFill/>
              </a:ln>
              <a:solidFill>
                <a:srgbClr val="EE775E">
                  <a:lumMod val="75000"/>
                </a:srgbClr>
              </a:solidFill>
              <a:effectLst/>
              <a:uLnTx/>
              <a:uFillTx/>
              <a:latin typeface="Proxima Nova Rg" panose="02000506030000020004" pitchFamily="50" charset="0"/>
              <a:ea typeface="+mn-ea"/>
              <a:cs typeface="+mn-cs"/>
            </a:endParaRPr>
          </a:p>
        </p:txBody>
      </p:sp>
      <p:pic>
        <p:nvPicPr>
          <p:cNvPr id="8" name="Picture 7">
            <a:extLst>
              <a:ext uri="{FF2B5EF4-FFF2-40B4-BE49-F238E27FC236}">
                <a16:creationId xmlns:a16="http://schemas.microsoft.com/office/drawing/2014/main" id="{32B1AC26-FEEF-DFE4-1CE1-46693B124F0F}"/>
              </a:ext>
            </a:extLst>
          </p:cNvPr>
          <p:cNvPicPr>
            <a:picLocks noChangeAspect="1"/>
          </p:cNvPicPr>
          <p:nvPr/>
        </p:nvPicPr>
        <p:blipFill>
          <a:blip r:embed="rId4"/>
          <a:stretch>
            <a:fillRect/>
          </a:stretch>
        </p:blipFill>
        <p:spPr>
          <a:xfrm>
            <a:off x="7383743" y="-78825"/>
            <a:ext cx="6552416" cy="1897803"/>
          </a:xfrm>
          <a:prstGeom prst="rect">
            <a:avLst/>
          </a:prstGeom>
          <a:ln>
            <a:solidFill>
              <a:schemeClr val="accent1"/>
            </a:solidFill>
          </a:ln>
          <a:effectLst>
            <a:softEdge rad="101600"/>
          </a:effectLst>
        </p:spPr>
      </p:pic>
      <p:pic>
        <p:nvPicPr>
          <p:cNvPr id="13" name="Picture 12">
            <a:extLst>
              <a:ext uri="{FF2B5EF4-FFF2-40B4-BE49-F238E27FC236}">
                <a16:creationId xmlns:a16="http://schemas.microsoft.com/office/drawing/2014/main" id="{428A094B-2880-15DC-052D-9ABE59C2AC8C}"/>
              </a:ext>
            </a:extLst>
          </p:cNvPr>
          <p:cNvPicPr>
            <a:picLocks noChangeAspect="1"/>
          </p:cNvPicPr>
          <p:nvPr/>
        </p:nvPicPr>
        <p:blipFill>
          <a:blip r:embed="rId5"/>
          <a:stretch>
            <a:fillRect/>
          </a:stretch>
        </p:blipFill>
        <p:spPr>
          <a:xfrm>
            <a:off x="11835367" y="6210678"/>
            <a:ext cx="1743075" cy="1419225"/>
          </a:xfrm>
          <a:prstGeom prst="rect">
            <a:avLst/>
          </a:prstGeom>
        </p:spPr>
      </p:pic>
      <p:pic>
        <p:nvPicPr>
          <p:cNvPr id="15" name="Picture 14">
            <a:extLst>
              <a:ext uri="{FF2B5EF4-FFF2-40B4-BE49-F238E27FC236}">
                <a16:creationId xmlns:a16="http://schemas.microsoft.com/office/drawing/2014/main" id="{09F4E7CB-8AAD-C2A8-9723-31976C07FAAD}"/>
              </a:ext>
            </a:extLst>
          </p:cNvPr>
          <p:cNvPicPr>
            <a:picLocks noChangeAspect="1"/>
          </p:cNvPicPr>
          <p:nvPr/>
        </p:nvPicPr>
        <p:blipFill>
          <a:blip r:embed="rId5"/>
          <a:stretch>
            <a:fillRect/>
          </a:stretch>
        </p:blipFill>
        <p:spPr>
          <a:xfrm>
            <a:off x="10771884" y="6573791"/>
            <a:ext cx="1743075" cy="1419225"/>
          </a:xfrm>
          <a:prstGeom prst="rect">
            <a:avLst/>
          </a:prstGeom>
        </p:spPr>
      </p:pic>
    </p:spTree>
    <p:extLst>
      <p:ext uri="{BB962C8B-B14F-4D97-AF65-F5344CB8AC3E}">
        <p14:creationId xmlns:p14="http://schemas.microsoft.com/office/powerpoint/2010/main" val="67952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8" name="Picture 4" descr="Countries of the United Kingdom - Wikipedia">
            <a:extLst>
              <a:ext uri="{FF2B5EF4-FFF2-40B4-BE49-F238E27FC236}">
                <a16:creationId xmlns:a16="http://schemas.microsoft.com/office/drawing/2014/main" id="{54763AAB-0C82-59B2-499B-0761438978E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38325" y="1244221"/>
            <a:ext cx="3543974" cy="61958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B6FD630-E727-2E2D-B1D4-80384AC58B2C}"/>
              </a:ext>
            </a:extLst>
          </p:cNvPr>
          <p:cNvSpPr>
            <a:spLocks noGrp="1"/>
          </p:cNvSpPr>
          <p:nvPr>
            <p:ph type="title"/>
          </p:nvPr>
        </p:nvSpPr>
        <p:spPr>
          <a:xfrm>
            <a:off x="431076" y="343651"/>
            <a:ext cx="4304554" cy="432000"/>
          </a:xfrm>
        </p:spPr>
        <p:txBody>
          <a:bodyPr/>
          <a:lstStyle/>
          <a:p>
            <a:r>
              <a:rPr lang="en-GB" b="0" dirty="0">
                <a:latin typeface="Proxima Nova Black" panose="02000506030000020004" pitchFamily="50" charset="0"/>
              </a:rPr>
              <a:t>3) IMPLICATIONS</a:t>
            </a:r>
          </a:p>
        </p:txBody>
      </p:sp>
      <p:sp>
        <p:nvSpPr>
          <p:cNvPr id="4" name="Text Placeholder 3">
            <a:extLst>
              <a:ext uri="{FF2B5EF4-FFF2-40B4-BE49-F238E27FC236}">
                <a16:creationId xmlns:a16="http://schemas.microsoft.com/office/drawing/2014/main" id="{D8D2222D-25F0-34BE-9DDC-DD285ECEF9DB}"/>
              </a:ext>
            </a:extLst>
          </p:cNvPr>
          <p:cNvSpPr>
            <a:spLocks noGrp="1"/>
          </p:cNvSpPr>
          <p:nvPr>
            <p:ph type="body" sz="quarter" idx="16"/>
          </p:nvPr>
        </p:nvSpPr>
        <p:spPr>
          <a:xfrm>
            <a:off x="431076" y="914352"/>
            <a:ext cx="5007198" cy="399364"/>
          </a:xfrm>
        </p:spPr>
        <p:txBody>
          <a:bodyPr/>
          <a:lstStyle/>
          <a:p>
            <a:r>
              <a:rPr lang="en-GB" dirty="0"/>
              <a:t>DEVOLVED LEGISLATION - WALES</a:t>
            </a:r>
          </a:p>
        </p:txBody>
      </p:sp>
      <p:sp>
        <p:nvSpPr>
          <p:cNvPr id="3" name="TextBox 2">
            <a:extLst>
              <a:ext uri="{FF2B5EF4-FFF2-40B4-BE49-F238E27FC236}">
                <a16:creationId xmlns:a16="http://schemas.microsoft.com/office/drawing/2014/main" id="{1ED9A745-98DC-56AE-EF30-4A14A10B0AB6}"/>
              </a:ext>
            </a:extLst>
          </p:cNvPr>
          <p:cNvSpPr txBox="1"/>
          <p:nvPr/>
        </p:nvSpPr>
        <p:spPr>
          <a:xfrm>
            <a:off x="430203" y="1727225"/>
            <a:ext cx="8076488" cy="4622676"/>
          </a:xfrm>
          <a:prstGeom prst="rect">
            <a:avLst/>
          </a:prstGeom>
          <a:noFill/>
          <a:effectLst>
            <a:softEdge rad="31750"/>
          </a:effectLst>
        </p:spPr>
        <p:txBody>
          <a:bodyPr wrap="square" rtlCol="0">
            <a:spAutoFit/>
          </a:bodyPr>
          <a:lstStyle/>
          <a:p>
            <a:pPr marL="285750" marR="0" lvl="0"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Many parts of BSA also apply to Wales.</a:t>
            </a:r>
          </a:p>
          <a:p>
            <a:pPr marL="285750" marR="0" lvl="0"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285750" marR="0" lvl="0"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The Building Safety Regulator has jurisdiction in England, not Wales.</a:t>
            </a:r>
          </a:p>
          <a:p>
            <a:pPr marL="285750" marR="0" lvl="0"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285750" marR="0" lvl="0"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It is anticipated that the Welsh Government will give Welsh local authorities regulatory power to oversee compliance.</a:t>
            </a:r>
          </a:p>
          <a:p>
            <a:pPr marL="285750" marR="0" lvl="0"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285750" marR="0" lvl="0"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The Welsh Government is expected to generally follow the Building Safety Act as it applies in England. </a:t>
            </a:r>
          </a:p>
          <a:p>
            <a:pPr marL="285750" marR="0" lvl="0"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285750" marR="0" lvl="0"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Ministers are in the process of deciding what is appropriate for Wales, including introducing a potential new regulator and defining equivalent duty holder roles.</a:t>
            </a:r>
            <a:endParaRPr kumimoji="0" lang="en-GB" sz="18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p:txBody>
      </p:sp>
      <p:pic>
        <p:nvPicPr>
          <p:cNvPr id="8" name="Picture 7">
            <a:extLst>
              <a:ext uri="{FF2B5EF4-FFF2-40B4-BE49-F238E27FC236}">
                <a16:creationId xmlns:a16="http://schemas.microsoft.com/office/drawing/2014/main" id="{32B1AC26-FEEF-DFE4-1CE1-46693B124F0F}"/>
              </a:ext>
            </a:extLst>
          </p:cNvPr>
          <p:cNvPicPr>
            <a:picLocks noChangeAspect="1"/>
          </p:cNvPicPr>
          <p:nvPr/>
        </p:nvPicPr>
        <p:blipFill>
          <a:blip r:embed="rId4"/>
          <a:stretch>
            <a:fillRect/>
          </a:stretch>
        </p:blipFill>
        <p:spPr>
          <a:xfrm>
            <a:off x="6838685" y="-81905"/>
            <a:ext cx="7359299" cy="2131504"/>
          </a:xfrm>
          <a:prstGeom prst="rect">
            <a:avLst/>
          </a:prstGeom>
          <a:ln>
            <a:solidFill>
              <a:schemeClr val="accent1"/>
            </a:solidFill>
          </a:ln>
          <a:effectLst>
            <a:softEdge rad="101600"/>
          </a:effectLst>
        </p:spPr>
      </p:pic>
      <p:pic>
        <p:nvPicPr>
          <p:cNvPr id="13" name="Picture 12">
            <a:extLst>
              <a:ext uri="{FF2B5EF4-FFF2-40B4-BE49-F238E27FC236}">
                <a16:creationId xmlns:a16="http://schemas.microsoft.com/office/drawing/2014/main" id="{428A094B-2880-15DC-052D-9ABE59C2AC8C}"/>
              </a:ext>
            </a:extLst>
          </p:cNvPr>
          <p:cNvPicPr>
            <a:picLocks noChangeAspect="1"/>
          </p:cNvPicPr>
          <p:nvPr/>
        </p:nvPicPr>
        <p:blipFill>
          <a:blip r:embed="rId5"/>
          <a:stretch>
            <a:fillRect/>
          </a:stretch>
        </p:blipFill>
        <p:spPr>
          <a:xfrm>
            <a:off x="11689917" y="6148387"/>
            <a:ext cx="1743075" cy="1419225"/>
          </a:xfrm>
          <a:prstGeom prst="rect">
            <a:avLst/>
          </a:prstGeom>
        </p:spPr>
      </p:pic>
      <p:pic>
        <p:nvPicPr>
          <p:cNvPr id="15" name="Picture 14">
            <a:extLst>
              <a:ext uri="{FF2B5EF4-FFF2-40B4-BE49-F238E27FC236}">
                <a16:creationId xmlns:a16="http://schemas.microsoft.com/office/drawing/2014/main" id="{09F4E7CB-8AAD-C2A8-9723-31976C07FAAD}"/>
              </a:ext>
            </a:extLst>
          </p:cNvPr>
          <p:cNvPicPr>
            <a:picLocks noChangeAspect="1"/>
          </p:cNvPicPr>
          <p:nvPr/>
        </p:nvPicPr>
        <p:blipFill>
          <a:blip r:embed="rId5"/>
          <a:stretch>
            <a:fillRect/>
          </a:stretch>
        </p:blipFill>
        <p:spPr>
          <a:xfrm>
            <a:off x="10448925" y="6553255"/>
            <a:ext cx="1743075" cy="1419225"/>
          </a:xfrm>
          <a:prstGeom prst="rect">
            <a:avLst/>
          </a:prstGeom>
        </p:spPr>
      </p:pic>
    </p:spTree>
    <p:extLst>
      <p:ext uri="{BB962C8B-B14F-4D97-AF65-F5344CB8AC3E}">
        <p14:creationId xmlns:p14="http://schemas.microsoft.com/office/powerpoint/2010/main" val="156261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CA55D-332A-B504-DB5A-509AD70633C0}"/>
              </a:ext>
            </a:extLst>
          </p:cNvPr>
          <p:cNvSpPr>
            <a:spLocks noGrp="1"/>
          </p:cNvSpPr>
          <p:nvPr>
            <p:ph type="title"/>
          </p:nvPr>
        </p:nvSpPr>
        <p:spPr>
          <a:xfrm>
            <a:off x="503078" y="6013776"/>
            <a:ext cx="4865876" cy="432000"/>
          </a:xfrm>
        </p:spPr>
        <p:txBody>
          <a:bodyPr/>
          <a:lstStyle/>
          <a:p>
            <a:r>
              <a:rPr lang="en-GB" b="0" dirty="0"/>
              <a:t>Persimmon’s Initiatives</a:t>
            </a:r>
            <a:endParaRPr lang="en-GB" dirty="0"/>
          </a:p>
        </p:txBody>
      </p:sp>
      <p:pic>
        <p:nvPicPr>
          <p:cNvPr id="7" name="Picture Placeholder 6">
            <a:extLst>
              <a:ext uri="{FF2B5EF4-FFF2-40B4-BE49-F238E27FC236}">
                <a16:creationId xmlns:a16="http://schemas.microsoft.com/office/drawing/2014/main" id="{7B12D88E-5A70-1A7B-3027-5A1F56597D05}"/>
              </a:ext>
            </a:extLst>
          </p:cNvPr>
          <p:cNvPicPr>
            <a:picLocks noGrp="1" noChangeAspect="1"/>
          </p:cNvPicPr>
          <p:nvPr>
            <p:ph type="pic" sz="quarter" idx="20"/>
          </p:nvPr>
        </p:nvPicPr>
        <p:blipFill rotWithShape="1">
          <a:blip r:embed="rId2">
            <a:extLst>
              <a:ext uri="{28A0092B-C50C-407E-A947-70E740481C1C}">
                <a14:useLocalDpi xmlns:a14="http://schemas.microsoft.com/office/drawing/2010/main"/>
              </a:ext>
            </a:extLst>
          </a:blip>
          <a:srcRect l="7200" r="10850"/>
          <a:stretch/>
        </p:blipFill>
        <p:spPr>
          <a:xfrm>
            <a:off x="5725160" y="1"/>
            <a:ext cx="6466841" cy="5935235"/>
          </a:xfrm>
        </p:spPr>
      </p:pic>
      <p:sp>
        <p:nvSpPr>
          <p:cNvPr id="4" name="Text Placeholder 3">
            <a:extLst>
              <a:ext uri="{FF2B5EF4-FFF2-40B4-BE49-F238E27FC236}">
                <a16:creationId xmlns:a16="http://schemas.microsoft.com/office/drawing/2014/main" id="{68B4C13F-BDF9-908C-BC8C-C04FFEB2D9F4}"/>
              </a:ext>
            </a:extLst>
          </p:cNvPr>
          <p:cNvSpPr>
            <a:spLocks noGrp="1"/>
          </p:cNvSpPr>
          <p:nvPr>
            <p:ph type="body" sz="quarter" idx="21"/>
          </p:nvPr>
        </p:nvSpPr>
        <p:spPr>
          <a:xfrm>
            <a:off x="7299336" y="4686963"/>
            <a:ext cx="3318487" cy="2208660"/>
          </a:xfrm>
        </p:spPr>
        <p:txBody>
          <a:bodyPr/>
          <a:lstStyle/>
          <a:p>
            <a:r>
              <a:rPr lang="en-GB" dirty="0"/>
              <a:t>04</a:t>
            </a:r>
          </a:p>
        </p:txBody>
      </p:sp>
    </p:spTree>
    <p:extLst>
      <p:ext uri="{BB962C8B-B14F-4D97-AF65-F5344CB8AC3E}">
        <p14:creationId xmlns:p14="http://schemas.microsoft.com/office/powerpoint/2010/main" val="3839511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id="{1CC8EE01-ACA6-0772-A401-4B6E5B5B8AB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03719" y="4204216"/>
            <a:ext cx="4480560" cy="2688337"/>
          </a:xfrm>
          <a:prstGeom prst="rect">
            <a:avLst/>
          </a:prstGeom>
        </p:spPr>
      </p:pic>
      <p:sp>
        <p:nvSpPr>
          <p:cNvPr id="2" name="Title 1">
            <a:extLst>
              <a:ext uri="{FF2B5EF4-FFF2-40B4-BE49-F238E27FC236}">
                <a16:creationId xmlns:a16="http://schemas.microsoft.com/office/drawing/2014/main" id="{5B6FD630-E727-2E2D-B1D4-80384AC58B2C}"/>
              </a:ext>
            </a:extLst>
          </p:cNvPr>
          <p:cNvSpPr>
            <a:spLocks noGrp="1"/>
          </p:cNvSpPr>
          <p:nvPr>
            <p:ph type="title"/>
          </p:nvPr>
        </p:nvSpPr>
        <p:spPr>
          <a:xfrm>
            <a:off x="431075" y="343651"/>
            <a:ext cx="5273439" cy="432000"/>
          </a:xfrm>
        </p:spPr>
        <p:txBody>
          <a:bodyPr/>
          <a:lstStyle/>
          <a:p>
            <a:r>
              <a:rPr lang="en-GB" b="0" dirty="0">
                <a:latin typeface="Proxima Nova Black" panose="02000506030000020004" pitchFamily="50" charset="0"/>
              </a:rPr>
              <a:t>4) INITIATIVES</a:t>
            </a: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1075" y="5961142"/>
            <a:ext cx="3887360" cy="674889"/>
          </a:xfrm>
          <a:prstGeom prst="rect">
            <a:avLst/>
          </a:prstGeom>
        </p:spPr>
      </p:pic>
      <p:sp>
        <p:nvSpPr>
          <p:cNvPr id="23" name="AutoShape 4" descr="Building Safety Bill - Fire Consultancy Specialists">
            <a:extLst>
              <a:ext uri="{FF2B5EF4-FFF2-40B4-BE49-F238E27FC236}">
                <a16:creationId xmlns:a16="http://schemas.microsoft.com/office/drawing/2014/main" id="{ABCFB332-DC6A-2104-6097-617F669D9AC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Nova"/>
              <a:ea typeface="+mn-ea"/>
              <a:cs typeface="+mn-cs"/>
            </a:endParaRPr>
          </a:p>
        </p:txBody>
      </p:sp>
      <p:sp>
        <p:nvSpPr>
          <p:cNvPr id="10" name="TextBox 9">
            <a:extLst>
              <a:ext uri="{FF2B5EF4-FFF2-40B4-BE49-F238E27FC236}">
                <a16:creationId xmlns:a16="http://schemas.microsoft.com/office/drawing/2014/main" id="{C03E30A2-13F0-1DAD-E5D4-6281123AF090}"/>
              </a:ext>
            </a:extLst>
          </p:cNvPr>
          <p:cNvSpPr txBox="1"/>
          <p:nvPr/>
        </p:nvSpPr>
        <p:spPr>
          <a:xfrm>
            <a:off x="521572" y="4597629"/>
            <a:ext cx="2564064"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100" normalizeH="0" baseline="0" noProof="0" dirty="0">
                <a:ln>
                  <a:noFill/>
                </a:ln>
                <a:solidFill>
                  <a:srgbClr val="F4F3ED"/>
                </a:solidFill>
                <a:effectLst/>
                <a:uLnTx/>
                <a:uFillTx/>
                <a:latin typeface="Arial Nova" panose="020B0504020202020204" pitchFamily="34" charset="0"/>
                <a:ea typeface="+mn-ea"/>
                <a:cs typeface="Arial" panose="020B0604020202020204" pitchFamily="34" charset="0"/>
              </a:rPr>
              <a:t>DAME JUDITH HACKITT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100" normalizeH="0" baseline="0" noProof="0" dirty="0">
                <a:ln>
                  <a:noFill/>
                </a:ln>
                <a:solidFill>
                  <a:srgbClr val="F4F3ED"/>
                </a:solidFill>
                <a:effectLst/>
                <a:uLnTx/>
                <a:uFillTx/>
                <a:latin typeface="Arial Nova" panose="020B0504020202020204" pitchFamily="34" charset="0"/>
                <a:ea typeface="+mn-ea"/>
                <a:cs typeface="Arial" panose="020B0604020202020204" pitchFamily="34" charset="0"/>
              </a:rPr>
              <a:t>March 2023</a:t>
            </a:r>
          </a:p>
        </p:txBody>
      </p:sp>
      <p:sp>
        <p:nvSpPr>
          <p:cNvPr id="9" name="TextBox 8">
            <a:extLst>
              <a:ext uri="{FF2B5EF4-FFF2-40B4-BE49-F238E27FC236}">
                <a16:creationId xmlns:a16="http://schemas.microsoft.com/office/drawing/2014/main" id="{79B29A08-023D-4C61-E823-2A5823795486}"/>
              </a:ext>
            </a:extLst>
          </p:cNvPr>
          <p:cNvSpPr txBox="1"/>
          <p:nvPr/>
        </p:nvSpPr>
        <p:spPr>
          <a:xfrm>
            <a:off x="-196246" y="2460189"/>
            <a:ext cx="12388246" cy="856581"/>
          </a:xfrm>
          <a:prstGeom prst="rect">
            <a:avLst/>
          </a:prstGeom>
          <a:noFill/>
          <a:effectLst>
            <a:softEdge rad="31750"/>
          </a:effectLst>
        </p:spPr>
        <p:txBody>
          <a:bodyPr wrap="square" rtlCol="0">
            <a:spAutoFit/>
          </a:bodyPr>
          <a:lstStyle/>
          <a:p>
            <a:pPr marL="0" marR="0" lvl="0" indent="0" algn="ctr" defTabSz="914400" rtl="0" eaLnBrk="1" fontAlgn="auto" latinLnBrk="0" hangingPunct="1">
              <a:lnSpc>
                <a:spcPct val="90000"/>
              </a:lnSpc>
              <a:spcBef>
                <a:spcPts val="900"/>
              </a:spcBef>
              <a:spcAft>
                <a:spcPts val="0"/>
              </a:spcAft>
              <a:buClr>
                <a:srgbClr val="3AB28B"/>
              </a:buClr>
              <a:buSzTx/>
              <a:buFontTx/>
              <a:buNone/>
              <a:tabLst/>
              <a:defRPr/>
            </a:pPr>
            <a:r>
              <a:rPr kumimoji="0" lang="en-GB" sz="5400" b="1"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BUILDING A SAFER FUTURE</a:t>
            </a:r>
            <a:endParaRPr kumimoji="0" lang="en-GB" sz="5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p:txBody>
      </p:sp>
      <p:sp>
        <p:nvSpPr>
          <p:cNvPr id="6" name="Rectangle 5">
            <a:extLst>
              <a:ext uri="{FF2B5EF4-FFF2-40B4-BE49-F238E27FC236}">
                <a16:creationId xmlns:a16="http://schemas.microsoft.com/office/drawing/2014/main" id="{C62CD034-E46F-0095-7E23-20FA0CB43226}"/>
              </a:ext>
            </a:extLst>
          </p:cNvPr>
          <p:cNvSpPr/>
          <p:nvPr/>
        </p:nvSpPr>
        <p:spPr>
          <a:xfrm>
            <a:off x="-391486" y="1626915"/>
            <a:ext cx="12891082" cy="5623858"/>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Nova"/>
              <a:ea typeface="+mn-ea"/>
              <a:cs typeface="+mn-cs"/>
            </a:endParaRPr>
          </a:p>
        </p:txBody>
      </p:sp>
      <p:pic>
        <p:nvPicPr>
          <p:cNvPr id="7" name="Picture 6">
            <a:extLst>
              <a:ext uri="{FF2B5EF4-FFF2-40B4-BE49-F238E27FC236}">
                <a16:creationId xmlns:a16="http://schemas.microsoft.com/office/drawing/2014/main" id="{8F60BD91-4627-2E4E-3583-94B69A170107}"/>
              </a:ext>
            </a:extLst>
          </p:cNvPr>
          <p:cNvPicPr>
            <a:picLocks noChangeAspect="1"/>
          </p:cNvPicPr>
          <p:nvPr/>
        </p:nvPicPr>
        <p:blipFill>
          <a:blip r:embed="rId6"/>
          <a:stretch>
            <a:fillRect/>
          </a:stretch>
        </p:blipFill>
        <p:spPr>
          <a:xfrm>
            <a:off x="2588517" y="1626915"/>
            <a:ext cx="6931075" cy="4130641"/>
          </a:xfrm>
          <a:prstGeom prst="rect">
            <a:avLst/>
          </a:prstGeom>
        </p:spPr>
      </p:pic>
    </p:spTree>
    <p:custDataLst>
      <p:tags r:id="rId1"/>
    </p:custDataLst>
    <p:extLst>
      <p:ext uri="{BB962C8B-B14F-4D97-AF65-F5344CB8AC3E}">
        <p14:creationId xmlns:p14="http://schemas.microsoft.com/office/powerpoint/2010/main" val="229427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FD630-E727-2E2D-B1D4-80384AC58B2C}"/>
              </a:ext>
            </a:extLst>
          </p:cNvPr>
          <p:cNvSpPr>
            <a:spLocks noGrp="1"/>
          </p:cNvSpPr>
          <p:nvPr>
            <p:ph type="title"/>
          </p:nvPr>
        </p:nvSpPr>
        <p:spPr>
          <a:xfrm>
            <a:off x="431075" y="343651"/>
            <a:ext cx="4493263" cy="432000"/>
          </a:xfrm>
        </p:spPr>
        <p:txBody>
          <a:bodyPr/>
          <a:lstStyle/>
          <a:p>
            <a:r>
              <a:rPr lang="en-GB" b="0" dirty="0">
                <a:latin typeface="Proxima Nova Black" panose="02000506030000020004" pitchFamily="50" charset="0"/>
              </a:rPr>
              <a:t>4) INITIATIVES</a:t>
            </a:r>
          </a:p>
        </p:txBody>
      </p:sp>
      <p:sp>
        <p:nvSpPr>
          <p:cNvPr id="4" name="Text Placeholder 3">
            <a:extLst>
              <a:ext uri="{FF2B5EF4-FFF2-40B4-BE49-F238E27FC236}">
                <a16:creationId xmlns:a16="http://schemas.microsoft.com/office/drawing/2014/main" id="{D8D2222D-25F0-34BE-9DDC-DD285ECEF9DB}"/>
              </a:ext>
            </a:extLst>
          </p:cNvPr>
          <p:cNvSpPr>
            <a:spLocks noGrp="1"/>
          </p:cNvSpPr>
          <p:nvPr>
            <p:ph type="body" sz="quarter" idx="16"/>
          </p:nvPr>
        </p:nvSpPr>
        <p:spPr>
          <a:xfrm>
            <a:off x="431076" y="914352"/>
            <a:ext cx="6036836" cy="399364"/>
          </a:xfrm>
        </p:spPr>
        <p:txBody>
          <a:bodyPr/>
          <a:lstStyle/>
          <a:p>
            <a:r>
              <a:rPr lang="en-GB" dirty="0">
                <a:latin typeface="Proxima Nova Black" panose="02000506030000020004" pitchFamily="50" charset="0"/>
              </a:rPr>
              <a:t>“BUILDING A SAFER FUTURE” INDUSTRY SCHEME</a:t>
            </a:r>
          </a:p>
        </p:txBody>
      </p:sp>
      <p:sp>
        <p:nvSpPr>
          <p:cNvPr id="23" name="AutoShape 4" descr="Building Safety Bill - Fire Consultancy Specialists">
            <a:extLst>
              <a:ext uri="{FF2B5EF4-FFF2-40B4-BE49-F238E27FC236}">
                <a16:creationId xmlns:a16="http://schemas.microsoft.com/office/drawing/2014/main" id="{ABCFB332-DC6A-2104-6097-617F669D9AC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Nova"/>
              <a:ea typeface="+mn-ea"/>
              <a:cs typeface="+mn-cs"/>
            </a:endParaRPr>
          </a:p>
        </p:txBody>
      </p:sp>
      <p:sp>
        <p:nvSpPr>
          <p:cNvPr id="10" name="TextBox 9">
            <a:extLst>
              <a:ext uri="{FF2B5EF4-FFF2-40B4-BE49-F238E27FC236}">
                <a16:creationId xmlns:a16="http://schemas.microsoft.com/office/drawing/2014/main" id="{C03E30A2-13F0-1DAD-E5D4-6281123AF090}"/>
              </a:ext>
            </a:extLst>
          </p:cNvPr>
          <p:cNvSpPr txBox="1"/>
          <p:nvPr/>
        </p:nvSpPr>
        <p:spPr>
          <a:xfrm>
            <a:off x="521572" y="4597629"/>
            <a:ext cx="2564064"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100" normalizeH="0" baseline="0" noProof="0" dirty="0">
                <a:ln>
                  <a:noFill/>
                </a:ln>
                <a:solidFill>
                  <a:srgbClr val="F4F3ED"/>
                </a:solidFill>
                <a:effectLst/>
                <a:uLnTx/>
                <a:uFillTx/>
                <a:latin typeface="Arial Nova" panose="020B0504020202020204" pitchFamily="34" charset="0"/>
                <a:ea typeface="+mn-ea"/>
                <a:cs typeface="Arial" panose="020B0604020202020204" pitchFamily="34" charset="0"/>
              </a:rPr>
              <a:t>DAME JUDITH HACKITT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100" normalizeH="0" baseline="0" noProof="0" dirty="0">
                <a:ln>
                  <a:noFill/>
                </a:ln>
                <a:solidFill>
                  <a:srgbClr val="F4F3ED"/>
                </a:solidFill>
                <a:effectLst/>
                <a:uLnTx/>
                <a:uFillTx/>
                <a:latin typeface="Arial Nova" panose="020B0504020202020204" pitchFamily="34" charset="0"/>
                <a:ea typeface="+mn-ea"/>
                <a:cs typeface="Arial" panose="020B0604020202020204" pitchFamily="34" charset="0"/>
              </a:rPr>
              <a:t>March 2023</a:t>
            </a:r>
          </a:p>
        </p:txBody>
      </p:sp>
      <p:pic>
        <p:nvPicPr>
          <p:cNvPr id="22" name="Picture 21">
            <a:extLst>
              <a:ext uri="{FF2B5EF4-FFF2-40B4-BE49-F238E27FC236}">
                <a16:creationId xmlns:a16="http://schemas.microsoft.com/office/drawing/2014/main" id="{D4D4A930-71F0-3A24-11A3-186DE8384F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3475" y="1533470"/>
            <a:ext cx="5910491" cy="2644830"/>
          </a:xfrm>
          <a:prstGeom prst="rect">
            <a:avLst/>
          </a:prstGeom>
          <a:ln>
            <a:solidFill>
              <a:schemeClr val="accent1"/>
            </a:solidFill>
          </a:ln>
        </p:spPr>
      </p:pic>
      <p:sp>
        <p:nvSpPr>
          <p:cNvPr id="3" name="TextBox 2">
            <a:extLst>
              <a:ext uri="{FF2B5EF4-FFF2-40B4-BE49-F238E27FC236}">
                <a16:creationId xmlns:a16="http://schemas.microsoft.com/office/drawing/2014/main" id="{3F6AEF2A-1341-0546-7E29-809FFE2A710E}"/>
              </a:ext>
            </a:extLst>
          </p:cNvPr>
          <p:cNvSpPr txBox="1"/>
          <p:nvPr/>
        </p:nvSpPr>
        <p:spPr>
          <a:xfrm>
            <a:off x="583473" y="5147874"/>
            <a:ext cx="5512525" cy="708399"/>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2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BSF audit helps organisations identify potential building safety issues.</a:t>
            </a:r>
          </a:p>
        </p:txBody>
      </p:sp>
      <p:pic>
        <p:nvPicPr>
          <p:cNvPr id="5" name="Picture 4">
            <a:extLst>
              <a:ext uri="{FF2B5EF4-FFF2-40B4-BE49-F238E27FC236}">
                <a16:creationId xmlns:a16="http://schemas.microsoft.com/office/drawing/2014/main" id="{8E0A78E3-C540-F73B-367B-F5EC9F01E85D}"/>
              </a:ext>
            </a:extLst>
          </p:cNvPr>
          <p:cNvPicPr>
            <a:picLocks noChangeAspect="1"/>
          </p:cNvPicPr>
          <p:nvPr/>
        </p:nvPicPr>
        <p:blipFill>
          <a:blip r:embed="rId5"/>
          <a:stretch>
            <a:fillRect/>
          </a:stretch>
        </p:blipFill>
        <p:spPr>
          <a:xfrm>
            <a:off x="6743266" y="1533470"/>
            <a:ext cx="5110825" cy="4630320"/>
          </a:xfrm>
          <a:prstGeom prst="rect">
            <a:avLst/>
          </a:prstGeom>
          <a:ln>
            <a:solidFill>
              <a:schemeClr val="tx1"/>
            </a:solidFill>
          </a:ln>
        </p:spPr>
      </p:pic>
      <p:sp>
        <p:nvSpPr>
          <p:cNvPr id="7" name="TextBox 6">
            <a:extLst>
              <a:ext uri="{FF2B5EF4-FFF2-40B4-BE49-F238E27FC236}">
                <a16:creationId xmlns:a16="http://schemas.microsoft.com/office/drawing/2014/main" id="{6C909D3E-B4FE-D993-2FCC-D23AC3445575}"/>
              </a:ext>
            </a:extLst>
          </p:cNvPr>
          <p:cNvSpPr txBox="1"/>
          <p:nvPr/>
        </p:nvSpPr>
        <p:spPr>
          <a:xfrm>
            <a:off x="583474" y="4374346"/>
            <a:ext cx="5512525" cy="708399"/>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2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Robust assessment, benchmarking and independent verification.</a:t>
            </a:r>
          </a:p>
        </p:txBody>
      </p:sp>
      <p:sp>
        <p:nvSpPr>
          <p:cNvPr id="9" name="TextBox 8">
            <a:extLst>
              <a:ext uri="{FF2B5EF4-FFF2-40B4-BE49-F238E27FC236}">
                <a16:creationId xmlns:a16="http://schemas.microsoft.com/office/drawing/2014/main" id="{557CEEF4-3330-1F16-A89E-E87DB4FFC809}"/>
              </a:ext>
            </a:extLst>
          </p:cNvPr>
          <p:cNvSpPr txBox="1"/>
          <p:nvPr/>
        </p:nvSpPr>
        <p:spPr>
          <a:xfrm>
            <a:off x="583474" y="5908496"/>
            <a:ext cx="5512525" cy="708399"/>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2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Continuous improvement plan to advance our approach as a business.</a:t>
            </a:r>
          </a:p>
        </p:txBody>
      </p:sp>
    </p:spTree>
    <p:custDataLst>
      <p:tags r:id="rId1"/>
    </p:custDataLst>
    <p:extLst>
      <p:ext uri="{BB962C8B-B14F-4D97-AF65-F5344CB8AC3E}">
        <p14:creationId xmlns:p14="http://schemas.microsoft.com/office/powerpoint/2010/main" val="82316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1BA1E3-0B42-4E76-8175-1569D995B7B1}"/>
              </a:ext>
            </a:extLst>
          </p:cNvPr>
          <p:cNvSpPr/>
          <p:nvPr/>
        </p:nvSpPr>
        <p:spPr>
          <a:xfrm>
            <a:off x="379378" y="1718879"/>
            <a:ext cx="5564222" cy="4795470"/>
          </a:xfrm>
          <a:prstGeom prst="rect">
            <a:avLst/>
          </a:prstGeom>
          <a:solidFill>
            <a:schemeClr val="tx2"/>
          </a:solidFill>
          <a:ln w="6350">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endParaRPr>
          </a:p>
        </p:txBody>
      </p:sp>
      <p:sp>
        <p:nvSpPr>
          <p:cNvPr id="2" name="Title 1">
            <a:extLst>
              <a:ext uri="{FF2B5EF4-FFF2-40B4-BE49-F238E27FC236}">
                <a16:creationId xmlns:a16="http://schemas.microsoft.com/office/drawing/2014/main" id="{5B6FD630-E727-2E2D-B1D4-80384AC58B2C}"/>
              </a:ext>
            </a:extLst>
          </p:cNvPr>
          <p:cNvSpPr>
            <a:spLocks noGrp="1"/>
          </p:cNvSpPr>
          <p:nvPr>
            <p:ph type="title"/>
          </p:nvPr>
        </p:nvSpPr>
        <p:spPr>
          <a:xfrm>
            <a:off x="431075" y="343651"/>
            <a:ext cx="3989923" cy="432000"/>
          </a:xfrm>
        </p:spPr>
        <p:txBody>
          <a:bodyPr/>
          <a:lstStyle/>
          <a:p>
            <a:r>
              <a:rPr lang="en-GB" b="0" dirty="0">
                <a:latin typeface="Proxima Nova Black" panose="02000506030000020004" pitchFamily="50" charset="0"/>
              </a:rPr>
              <a:t>4) INITIATIVES</a:t>
            </a:r>
          </a:p>
        </p:txBody>
      </p:sp>
      <p:sp>
        <p:nvSpPr>
          <p:cNvPr id="4" name="Text Placeholder 3">
            <a:extLst>
              <a:ext uri="{FF2B5EF4-FFF2-40B4-BE49-F238E27FC236}">
                <a16:creationId xmlns:a16="http://schemas.microsoft.com/office/drawing/2014/main" id="{D8D2222D-25F0-34BE-9DDC-DD285ECEF9DB}"/>
              </a:ext>
            </a:extLst>
          </p:cNvPr>
          <p:cNvSpPr>
            <a:spLocks noGrp="1"/>
          </p:cNvSpPr>
          <p:nvPr>
            <p:ph type="body" sz="quarter" idx="16"/>
          </p:nvPr>
        </p:nvSpPr>
        <p:spPr>
          <a:xfrm>
            <a:off x="431076" y="914352"/>
            <a:ext cx="6036836" cy="399364"/>
          </a:xfrm>
        </p:spPr>
        <p:txBody>
          <a:bodyPr/>
          <a:lstStyle/>
          <a:p>
            <a:r>
              <a:rPr lang="en-GB" dirty="0">
                <a:latin typeface="Proxima Nova Black" panose="02000506030000020004" pitchFamily="50" charset="0"/>
              </a:rPr>
              <a:t>“BUILDING A SAFER FUTURE” INDUSTRY SCHEME</a:t>
            </a:r>
          </a:p>
        </p:txBody>
      </p:sp>
      <p:sp>
        <p:nvSpPr>
          <p:cNvPr id="23" name="AutoShape 4" descr="Building Safety Bill - Fire Consultancy Specialists">
            <a:extLst>
              <a:ext uri="{FF2B5EF4-FFF2-40B4-BE49-F238E27FC236}">
                <a16:creationId xmlns:a16="http://schemas.microsoft.com/office/drawing/2014/main" id="{ABCFB332-DC6A-2104-6097-617F669D9AC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Nova"/>
              <a:ea typeface="+mn-ea"/>
              <a:cs typeface="+mn-cs"/>
            </a:endParaRPr>
          </a:p>
        </p:txBody>
      </p:sp>
      <p:sp>
        <p:nvSpPr>
          <p:cNvPr id="3" name="TextBox 2">
            <a:extLst>
              <a:ext uri="{FF2B5EF4-FFF2-40B4-BE49-F238E27FC236}">
                <a16:creationId xmlns:a16="http://schemas.microsoft.com/office/drawing/2014/main" id="{7738B7DF-F8EC-060E-E94B-D7BDDCA3FC98}"/>
              </a:ext>
            </a:extLst>
          </p:cNvPr>
          <p:cNvSpPr txBox="1"/>
          <p:nvPr/>
        </p:nvSpPr>
        <p:spPr>
          <a:xfrm>
            <a:off x="1028700" y="2335745"/>
            <a:ext cx="4279900" cy="3145989"/>
          </a:xfrm>
          <a:prstGeom prst="rect">
            <a:avLst/>
          </a:prstGeom>
          <a:noFill/>
        </p:spPr>
        <p:txBody>
          <a:bodyPr wrap="square" rtlCol="0">
            <a:spAutoFit/>
          </a:bodyPr>
          <a:lstStyle/>
          <a:p>
            <a:pPr marL="0" marR="0" lvl="0" indent="0" algn="just" defTabSz="914400" rtl="0" eaLnBrk="1" fontAlgn="auto" latinLnBrk="0" hangingPunct="1">
              <a:lnSpc>
                <a:spcPct val="90000"/>
              </a:lnSpc>
              <a:spcBef>
                <a:spcPts val="900"/>
              </a:spcBef>
              <a:spcAft>
                <a:spcPts val="0"/>
              </a:spcAft>
              <a:buClr>
                <a:srgbClr val="3AB28B"/>
              </a:buClr>
              <a:buSzTx/>
              <a:buFontTx/>
              <a:buNone/>
              <a:tabLst/>
              <a:defRPr/>
            </a:pPr>
            <a:r>
              <a:rPr kumimoji="0" lang="en-GB" sz="2200" b="0" i="0" u="none" strike="noStrike" kern="1200" cap="none" spc="0" normalizeH="0" baseline="0" noProof="0" dirty="0">
                <a:ln>
                  <a:noFill/>
                </a:ln>
                <a:solidFill>
                  <a:prstClr val="white"/>
                </a:solidFill>
                <a:effectLst/>
                <a:uLnTx/>
                <a:uFillTx/>
                <a:latin typeface="Proxima Nova Rg" panose="02000506030000020004" pitchFamily="50" charset="0"/>
                <a:ea typeface="+mn-ea"/>
                <a:cs typeface="+mn-cs"/>
              </a:rPr>
              <a:t>“All of the companies that have achieved champion status have shown the courage to look at themselves and understand the steps they need to take to improve and are now embarked upon that journey. Their leadership should be a wake-up call to everyone else to get on board”.</a:t>
            </a:r>
          </a:p>
        </p:txBody>
      </p:sp>
      <p:sp>
        <p:nvSpPr>
          <p:cNvPr id="10" name="TextBox 9">
            <a:extLst>
              <a:ext uri="{FF2B5EF4-FFF2-40B4-BE49-F238E27FC236}">
                <a16:creationId xmlns:a16="http://schemas.microsoft.com/office/drawing/2014/main" id="{C03E30A2-13F0-1DAD-E5D4-6281123AF090}"/>
              </a:ext>
            </a:extLst>
          </p:cNvPr>
          <p:cNvSpPr txBox="1"/>
          <p:nvPr/>
        </p:nvSpPr>
        <p:spPr>
          <a:xfrm>
            <a:off x="1130300" y="5635623"/>
            <a:ext cx="394970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100" normalizeH="0" baseline="0" noProof="0" dirty="0">
                <a:ln>
                  <a:noFill/>
                </a:ln>
                <a:solidFill>
                  <a:srgbClr val="F4F3ED"/>
                </a:solidFill>
                <a:effectLst/>
                <a:uLnTx/>
                <a:uFillTx/>
                <a:latin typeface="Arial Nova" panose="020B0504020202020204" pitchFamily="34" charset="0"/>
                <a:ea typeface="+mn-ea"/>
                <a:cs typeface="Arial" panose="020B0604020202020204" pitchFamily="34" charset="0"/>
              </a:rPr>
              <a:t>DAME JUDITH HACKITT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100" normalizeH="0" baseline="0" noProof="0" dirty="0">
                <a:ln>
                  <a:noFill/>
                </a:ln>
                <a:solidFill>
                  <a:srgbClr val="F4F3ED"/>
                </a:solidFill>
                <a:effectLst/>
                <a:uLnTx/>
                <a:uFillTx/>
                <a:latin typeface="Arial Nova" panose="020B0504020202020204" pitchFamily="34" charset="0"/>
                <a:ea typeface="+mn-ea"/>
                <a:cs typeface="Arial" panose="020B0604020202020204" pitchFamily="34" charset="0"/>
              </a:rPr>
              <a:t>March 2023</a:t>
            </a:r>
          </a:p>
        </p:txBody>
      </p:sp>
      <p:sp>
        <p:nvSpPr>
          <p:cNvPr id="12" name="TextBox 11">
            <a:extLst>
              <a:ext uri="{FF2B5EF4-FFF2-40B4-BE49-F238E27FC236}">
                <a16:creationId xmlns:a16="http://schemas.microsoft.com/office/drawing/2014/main" id="{2AD3EE46-15A6-926B-AF12-92378AC19F2E}"/>
              </a:ext>
            </a:extLst>
          </p:cNvPr>
          <p:cNvSpPr txBox="1"/>
          <p:nvPr/>
        </p:nvSpPr>
        <p:spPr>
          <a:xfrm>
            <a:off x="819086" y="1436116"/>
            <a:ext cx="855289" cy="715969"/>
          </a:xfrm>
          <a:custGeom>
            <a:avLst/>
            <a:gdLst/>
            <a:ahLst/>
            <a:cxnLst/>
            <a:rect l="l" t="t" r="r" b="b"/>
            <a:pathLst>
              <a:path w="806128" h="698302">
                <a:moveTo>
                  <a:pt x="725686" y="0"/>
                </a:moveTo>
                <a:lnTo>
                  <a:pt x="806128" y="152326"/>
                </a:lnTo>
                <a:cubicBezTo>
                  <a:pt x="740519" y="183133"/>
                  <a:pt x="695164" y="213798"/>
                  <a:pt x="670061" y="244320"/>
                </a:cubicBezTo>
                <a:cubicBezTo>
                  <a:pt x="644959" y="274843"/>
                  <a:pt x="630982" y="310927"/>
                  <a:pt x="628129" y="352574"/>
                </a:cubicBezTo>
                <a:lnTo>
                  <a:pt x="806128" y="352574"/>
                </a:lnTo>
                <a:lnTo>
                  <a:pt x="806128" y="698302"/>
                </a:lnTo>
                <a:lnTo>
                  <a:pt x="433871" y="698302"/>
                </a:lnTo>
                <a:lnTo>
                  <a:pt x="433871" y="411622"/>
                </a:lnTo>
                <a:cubicBezTo>
                  <a:pt x="433871" y="306078"/>
                  <a:pt x="455836" y="222784"/>
                  <a:pt x="499765" y="161739"/>
                </a:cubicBezTo>
                <a:cubicBezTo>
                  <a:pt x="543694" y="100695"/>
                  <a:pt x="619001" y="46782"/>
                  <a:pt x="725686" y="0"/>
                </a:cubicBezTo>
                <a:close/>
                <a:moveTo>
                  <a:pt x="291815" y="0"/>
                </a:moveTo>
                <a:lnTo>
                  <a:pt x="372256" y="152326"/>
                </a:lnTo>
                <a:cubicBezTo>
                  <a:pt x="306648" y="183133"/>
                  <a:pt x="261293" y="213798"/>
                  <a:pt x="236190" y="244320"/>
                </a:cubicBezTo>
                <a:cubicBezTo>
                  <a:pt x="211088" y="274843"/>
                  <a:pt x="197110" y="310927"/>
                  <a:pt x="194258" y="352574"/>
                </a:cubicBezTo>
                <a:lnTo>
                  <a:pt x="372256" y="352574"/>
                </a:lnTo>
                <a:lnTo>
                  <a:pt x="372256" y="698302"/>
                </a:lnTo>
                <a:lnTo>
                  <a:pt x="0" y="698302"/>
                </a:lnTo>
                <a:lnTo>
                  <a:pt x="0" y="411622"/>
                </a:lnTo>
                <a:cubicBezTo>
                  <a:pt x="0" y="306078"/>
                  <a:pt x="21965" y="222784"/>
                  <a:pt x="65894" y="161739"/>
                </a:cubicBezTo>
                <a:cubicBezTo>
                  <a:pt x="109823" y="100695"/>
                  <a:pt x="185130" y="46782"/>
                  <a:pt x="291815" y="0"/>
                </a:cubicBezTo>
                <a:close/>
              </a:path>
            </a:pathLst>
          </a:custGeom>
          <a:solidFill>
            <a:srgbClr val="3AD0F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800" b="0" i="0" u="none" strike="noStrike" kern="1200" cap="none" spc="0" normalizeH="0" baseline="0" noProof="0" dirty="0">
              <a:ln>
                <a:noFill/>
              </a:ln>
              <a:solidFill>
                <a:srgbClr val="3AD0F5"/>
              </a:solidFill>
              <a:effectLst/>
              <a:uLnTx/>
              <a:uFillTx/>
              <a:latin typeface="Arial Black" panose="020B0A040201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EF39978E-27B5-2D07-2397-1A6415C089C8}"/>
              </a:ext>
            </a:extLst>
          </p:cNvPr>
          <p:cNvPicPr>
            <a:picLocks noChangeAspect="1"/>
          </p:cNvPicPr>
          <p:nvPr/>
        </p:nvPicPr>
        <p:blipFill>
          <a:blip r:embed="rId4"/>
          <a:stretch>
            <a:fillRect/>
          </a:stretch>
        </p:blipFill>
        <p:spPr>
          <a:xfrm>
            <a:off x="6692993" y="1731723"/>
            <a:ext cx="4785125" cy="4812744"/>
          </a:xfrm>
          <a:prstGeom prst="rect">
            <a:avLst/>
          </a:prstGeom>
          <a:ln>
            <a:solidFill>
              <a:schemeClr val="accent1"/>
            </a:solidFill>
          </a:ln>
        </p:spPr>
      </p:pic>
      <p:sp>
        <p:nvSpPr>
          <p:cNvPr id="6" name="TextBox 5">
            <a:extLst>
              <a:ext uri="{FF2B5EF4-FFF2-40B4-BE49-F238E27FC236}">
                <a16:creationId xmlns:a16="http://schemas.microsoft.com/office/drawing/2014/main" id="{7A6C8253-0F47-2157-0DB6-40D5C56EB671}"/>
              </a:ext>
            </a:extLst>
          </p:cNvPr>
          <p:cNvSpPr txBox="1"/>
          <p:nvPr/>
        </p:nvSpPr>
        <p:spPr>
          <a:xfrm>
            <a:off x="6692993" y="2515772"/>
            <a:ext cx="10069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Nova"/>
                <a:ea typeface="+mn-ea"/>
                <a:cs typeface="+mn-cs"/>
              </a:rPr>
              <a:t>2023</a:t>
            </a:r>
          </a:p>
        </p:txBody>
      </p:sp>
      <p:pic>
        <p:nvPicPr>
          <p:cNvPr id="8" name="Picture 7">
            <a:extLst>
              <a:ext uri="{FF2B5EF4-FFF2-40B4-BE49-F238E27FC236}">
                <a16:creationId xmlns:a16="http://schemas.microsoft.com/office/drawing/2014/main" id="{12284214-19B6-C6AE-8E00-94364C9FB5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92993" y="313533"/>
            <a:ext cx="2716478" cy="1321196"/>
          </a:xfrm>
          <a:prstGeom prst="rect">
            <a:avLst/>
          </a:prstGeom>
        </p:spPr>
      </p:pic>
    </p:spTree>
    <p:custDataLst>
      <p:tags r:id="rId1"/>
    </p:custDataLst>
    <p:extLst>
      <p:ext uri="{BB962C8B-B14F-4D97-AF65-F5344CB8AC3E}">
        <p14:creationId xmlns:p14="http://schemas.microsoft.com/office/powerpoint/2010/main" val="2805330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F5E73CC-69F5-AA9A-BD95-BA5E2CA0E5A8}"/>
              </a:ext>
            </a:extLst>
          </p:cNvPr>
          <p:cNvSpPr>
            <a:spLocks noGrp="1"/>
          </p:cNvSpPr>
          <p:nvPr>
            <p:ph type="title"/>
          </p:nvPr>
        </p:nvSpPr>
        <p:spPr>
          <a:xfrm>
            <a:off x="504000" y="496398"/>
            <a:ext cx="9045595" cy="432000"/>
          </a:xfrm>
        </p:spPr>
        <p:txBody>
          <a:bodyPr/>
          <a:lstStyle/>
          <a:p>
            <a:r>
              <a:rPr lang="en-GB" dirty="0">
                <a:latin typeface="Proxima Nova Black" panose="02000506030000020004" pitchFamily="50" charset="0"/>
              </a:rPr>
              <a:t>Cost of poor H&amp;S at work </a:t>
            </a:r>
          </a:p>
        </p:txBody>
      </p:sp>
      <p:sp>
        <p:nvSpPr>
          <p:cNvPr id="17" name="Text Placeholder 3">
            <a:extLst>
              <a:ext uri="{FF2B5EF4-FFF2-40B4-BE49-F238E27FC236}">
                <a16:creationId xmlns:a16="http://schemas.microsoft.com/office/drawing/2014/main" id="{4270B516-793B-53FF-0BE7-E2524CD91B45}"/>
              </a:ext>
            </a:extLst>
          </p:cNvPr>
          <p:cNvSpPr>
            <a:spLocks noGrp="1"/>
          </p:cNvSpPr>
          <p:nvPr>
            <p:ph type="body" sz="quarter" idx="16"/>
          </p:nvPr>
        </p:nvSpPr>
        <p:spPr>
          <a:xfrm>
            <a:off x="504000" y="921239"/>
            <a:ext cx="9045595" cy="399364"/>
          </a:xfrm>
        </p:spPr>
        <p:txBody>
          <a:bodyPr/>
          <a:lstStyle/>
          <a:p>
            <a:r>
              <a:rPr lang="en-GB" dirty="0">
                <a:latin typeface="Proxima Nova Black" panose="02000506030000020004" pitchFamily="50" charset="0"/>
              </a:rPr>
              <a:t>HSE stats, what do we think?</a:t>
            </a:r>
          </a:p>
        </p:txBody>
      </p:sp>
      <p:sp>
        <p:nvSpPr>
          <p:cNvPr id="7" name="Text Placeholder 2">
            <a:extLst>
              <a:ext uri="{FF2B5EF4-FFF2-40B4-BE49-F238E27FC236}">
                <a16:creationId xmlns:a16="http://schemas.microsoft.com/office/drawing/2014/main" id="{36B16E0D-BFB1-8700-D86D-513C319174C9}"/>
              </a:ext>
            </a:extLst>
          </p:cNvPr>
          <p:cNvSpPr>
            <a:spLocks noGrp="1"/>
          </p:cNvSpPr>
          <p:nvPr>
            <p:ph type="body" sz="quarter" idx="14"/>
          </p:nvPr>
        </p:nvSpPr>
        <p:spPr>
          <a:xfrm>
            <a:off x="628888" y="1445623"/>
            <a:ext cx="11162518" cy="4720045"/>
          </a:xfrm>
        </p:spPr>
        <p:txBody>
          <a:bodyPr/>
          <a:lstStyle/>
          <a:p>
            <a:pPr>
              <a:buFont typeface="Wingdings" panose="05000000000000000000" pitchFamily="2" charset="2"/>
              <a:buChar char="v"/>
            </a:pPr>
            <a:r>
              <a:rPr lang="en-GB" sz="3600" dirty="0">
                <a:latin typeface="Proxima Nova Rg" panose="02000506030000020004" pitchFamily="50" charset="0"/>
              </a:rPr>
              <a:t>Ill health in construction – common cause?</a:t>
            </a:r>
            <a:endParaRPr lang="en-GB" sz="2800" dirty="0">
              <a:latin typeface="Proxima Nova Rg" panose="02000506030000020004" pitchFamily="50" charset="0"/>
            </a:endParaRPr>
          </a:p>
          <a:p>
            <a:pPr marL="144000" lvl="1" indent="0">
              <a:buNone/>
            </a:pPr>
            <a:endParaRPr lang="en-GB" sz="3600" dirty="0">
              <a:latin typeface="Proxima Nova Rg" panose="02000506030000020004" pitchFamily="50" charset="0"/>
            </a:endParaRPr>
          </a:p>
          <a:p>
            <a:pPr>
              <a:buFont typeface="Wingdings" panose="05000000000000000000" pitchFamily="2" charset="2"/>
              <a:buChar char="v"/>
            </a:pPr>
            <a:endParaRPr lang="en-GB" sz="2800" dirty="0">
              <a:latin typeface="Proxima Nova Rg" panose="02000506030000020004" pitchFamily="50" charset="0"/>
            </a:endParaRPr>
          </a:p>
          <a:p>
            <a:pPr marL="0" indent="0">
              <a:buNone/>
            </a:pPr>
            <a:endParaRPr lang="en-GB" sz="4000" dirty="0">
              <a:latin typeface="Proxima Nova Rg" panose="02000506030000020004" pitchFamily="50" charset="0"/>
            </a:endParaRPr>
          </a:p>
          <a:p>
            <a:pPr>
              <a:buFont typeface="Wingdings" panose="05000000000000000000" pitchFamily="2" charset="2"/>
              <a:buChar char="v"/>
            </a:pPr>
            <a:endParaRPr lang="en-GB" sz="4000" dirty="0">
              <a:latin typeface="Proxima Nova Rg" panose="02000506030000020004" pitchFamily="50" charset="0"/>
            </a:endParaRPr>
          </a:p>
          <a:p>
            <a:pPr marL="0" indent="0">
              <a:buNone/>
            </a:pPr>
            <a:endParaRPr lang="en-GB" sz="4000" dirty="0">
              <a:latin typeface="Proxima Nova Rg" panose="02000506030000020004" pitchFamily="50"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0" y="5988093"/>
            <a:ext cx="3887360" cy="674889"/>
          </a:xfrm>
          <a:prstGeom prst="rect">
            <a:avLst/>
          </a:prstGeom>
        </p:spPr>
      </p:pic>
      <p:sp>
        <p:nvSpPr>
          <p:cNvPr id="4" name="Rectangle 3"/>
          <p:cNvSpPr/>
          <p:nvPr/>
        </p:nvSpPr>
        <p:spPr>
          <a:xfrm>
            <a:off x="4489823" y="3244334"/>
            <a:ext cx="251992" cy="369332"/>
          </a:xfrm>
          <a:prstGeom prst="rect">
            <a:avLst/>
          </a:prstGeom>
        </p:spPr>
        <p:txBody>
          <a:bodyPr wrap="none">
            <a:spAutoFit/>
          </a:bodyPr>
          <a:lstStyle/>
          <a:p>
            <a:r>
              <a:rPr lang="en-GB" dirty="0">
                <a:solidFill>
                  <a:schemeClr val="bg1"/>
                </a:solidFill>
                <a:latin typeface="Raleway" panose="020B0503030101060003" pitchFamily="34" charset="77"/>
                <a:cs typeface="Arial" panose="020B0604020202020204" pitchFamily="34" charset="0"/>
              </a:rPr>
              <a:t>)</a:t>
            </a:r>
          </a:p>
        </p:txBody>
      </p:sp>
      <p:graphicFrame>
        <p:nvGraphicFramePr>
          <p:cNvPr id="12" name="Chart 11">
            <a:extLst>
              <a:ext uri="{FF2B5EF4-FFF2-40B4-BE49-F238E27FC236}">
                <a16:creationId xmlns:a16="http://schemas.microsoft.com/office/drawing/2014/main" id="{9A244894-22D7-A4AB-999B-0F0C354BC4BD}"/>
              </a:ext>
            </a:extLst>
          </p:cNvPr>
          <p:cNvGraphicFramePr/>
          <p:nvPr/>
        </p:nvGraphicFramePr>
        <p:xfrm>
          <a:off x="2804160" y="2091802"/>
          <a:ext cx="6061166" cy="3043727"/>
        </p:xfrm>
        <a:graphic>
          <a:graphicData uri="http://schemas.openxmlformats.org/drawingml/2006/chart">
            <c:chart xmlns:c="http://schemas.openxmlformats.org/drawingml/2006/chart" xmlns:r="http://schemas.openxmlformats.org/officeDocument/2006/relationships" r:id="rId4"/>
          </a:graphicData>
        </a:graphic>
      </p:graphicFrame>
      <p:sp>
        <p:nvSpPr>
          <p:cNvPr id="13" name="Google Shape;518;p140">
            <a:extLst>
              <a:ext uri="{FF2B5EF4-FFF2-40B4-BE49-F238E27FC236}">
                <a16:creationId xmlns:a16="http://schemas.microsoft.com/office/drawing/2014/main" id="{5BAC2793-C4D2-4257-E562-DE67A2C1640D}"/>
              </a:ext>
            </a:extLst>
          </p:cNvPr>
          <p:cNvSpPr/>
          <p:nvPr/>
        </p:nvSpPr>
        <p:spPr>
          <a:xfrm>
            <a:off x="5619955" y="4955849"/>
            <a:ext cx="6490741" cy="1333572"/>
          </a:xfrm>
          <a:prstGeom prst="rect">
            <a:avLst/>
          </a:prstGeom>
          <a:solidFill>
            <a:srgbClr val="68C1A2"/>
          </a:solidFill>
          <a:ln>
            <a:noFill/>
          </a:ln>
          <a:effectLst>
            <a:outerShdw blurRad="317500" dist="38100" dir="2700000" algn="tl" rotWithShape="0">
              <a:srgbClr val="000000">
                <a:alpha val="20000"/>
              </a:srgbClr>
            </a:outerShdw>
          </a:effectLst>
        </p:spPr>
        <p:txBody>
          <a:bodyPr spcFirstLastPara="1" wrap="square" lIns="91425" tIns="45700" rIns="91425" bIns="45700" anchor="ctr" anchorCtr="0">
            <a:noAutofit/>
          </a:bodyPr>
          <a:lstStyle/>
          <a:p>
            <a:r>
              <a:rPr lang="en-US" sz="1400" dirty="0">
                <a:solidFill>
                  <a:schemeClr val="bg1"/>
                </a:solidFill>
                <a:latin typeface="Raleway" panose="020B0503030101060003" pitchFamily="34" charset="77"/>
                <a:cs typeface="Arial" panose="020B0604020202020204" pitchFamily="34" charset="0"/>
              </a:rPr>
              <a:t>78,000</a:t>
            </a:r>
            <a:r>
              <a:rPr lang="en-GB" sz="1400" dirty="0">
                <a:solidFill>
                  <a:schemeClr val="bg1"/>
                </a:solidFill>
                <a:latin typeface="Raleway" panose="020B0503030101060003" pitchFamily="34" charset="77"/>
                <a:cs typeface="Arial" panose="020B0604020202020204" pitchFamily="34" charset="0"/>
              </a:rPr>
              <a:t> workers suffering from work-related ill health (new or long-standing) </a:t>
            </a:r>
          </a:p>
          <a:p>
            <a:r>
              <a:rPr lang="en-GB" sz="1400" dirty="0">
                <a:solidFill>
                  <a:schemeClr val="bg1"/>
                </a:solidFill>
                <a:latin typeface="Raleway" panose="020B0503030101060003" pitchFamily="34" charset="77"/>
                <a:cs typeface="Arial" panose="020B0604020202020204" pitchFamily="34" charset="0"/>
              </a:rPr>
              <a:t>Averaged over the three-year period 2019/20-2021/22</a:t>
            </a:r>
          </a:p>
          <a:p>
            <a:endParaRPr lang="en-GB" sz="1400" dirty="0">
              <a:solidFill>
                <a:schemeClr val="bg1"/>
              </a:solidFill>
              <a:latin typeface="Raleway" panose="020B0503030101060003" pitchFamily="34" charset="77"/>
              <a:cs typeface="Arial" panose="020B0604020202020204" pitchFamily="34" charset="0"/>
            </a:endParaRPr>
          </a:p>
          <a:p>
            <a:r>
              <a:rPr lang="en-GB" sz="1400" dirty="0">
                <a:solidFill>
                  <a:schemeClr val="bg1"/>
                </a:solidFill>
                <a:latin typeface="Raleway" panose="020B0503030101060003" pitchFamily="34" charset="77"/>
                <a:cs typeface="Arial" panose="020B0604020202020204" pitchFamily="34" charset="0"/>
              </a:rPr>
              <a:t>Source: LFS estimated annual average 2019/20-2021/22 </a:t>
            </a:r>
            <a:endParaRPr lang="en-US" sz="1400" dirty="0">
              <a:solidFill>
                <a:schemeClr val="bg1"/>
              </a:solidFill>
              <a:latin typeface="Raleway" panose="020B0503030101060003" pitchFamily="34" charset="77"/>
              <a:cs typeface="Arial" panose="020B0604020202020204" pitchFamily="34" charset="0"/>
            </a:endParaRPr>
          </a:p>
        </p:txBody>
      </p:sp>
      <p:sp>
        <p:nvSpPr>
          <p:cNvPr id="14" name="Google Shape;518;p140">
            <a:extLst>
              <a:ext uri="{FF2B5EF4-FFF2-40B4-BE49-F238E27FC236}">
                <a16:creationId xmlns:a16="http://schemas.microsoft.com/office/drawing/2014/main" id="{39FD5DF3-2D8C-F0EF-23D9-F3791D15DA9B}"/>
              </a:ext>
            </a:extLst>
          </p:cNvPr>
          <p:cNvSpPr/>
          <p:nvPr/>
        </p:nvSpPr>
        <p:spPr>
          <a:xfrm>
            <a:off x="10851" y="4636612"/>
            <a:ext cx="4730964" cy="1185142"/>
          </a:xfrm>
          <a:prstGeom prst="rect">
            <a:avLst/>
          </a:prstGeom>
          <a:solidFill>
            <a:srgbClr val="68C1A2"/>
          </a:solidFill>
          <a:ln>
            <a:noFill/>
          </a:ln>
          <a:effectLst>
            <a:outerShdw blurRad="317500" dist="38100" dir="2700000" algn="tl" rotWithShape="0">
              <a:srgbClr val="000000">
                <a:alpha val="20000"/>
              </a:srgbClr>
            </a:outerShdw>
          </a:effectLst>
        </p:spPr>
        <p:txBody>
          <a:bodyPr spcFirstLastPara="1" wrap="square" lIns="91425" tIns="45700" rIns="91425" bIns="45700" anchor="ctr" anchorCtr="0">
            <a:noAutofit/>
          </a:bodyPr>
          <a:lstStyle/>
          <a:p>
            <a:r>
              <a:rPr lang="en-GB" sz="1400" dirty="0">
                <a:solidFill>
                  <a:schemeClr val="bg1"/>
                </a:solidFill>
                <a:latin typeface="Raleway" panose="020B0503030101060003" pitchFamily="34" charset="77"/>
                <a:cs typeface="Arial" panose="020B0604020202020204" pitchFamily="34" charset="0"/>
              </a:rPr>
              <a:t>There were an estimated 42,000 work-related cases of musculoskeletal disorder (new or longstanding) 53% of all ill health in the construction sector.</a:t>
            </a:r>
          </a:p>
          <a:p>
            <a:endParaRPr lang="en-GB" sz="1400" dirty="0">
              <a:solidFill>
                <a:schemeClr val="bg1"/>
              </a:solidFill>
              <a:latin typeface="Raleway" panose="020B0503030101060003" pitchFamily="34" charset="77"/>
              <a:cs typeface="Arial" panose="020B0604020202020204" pitchFamily="34" charset="0"/>
            </a:endParaRPr>
          </a:p>
          <a:p>
            <a:r>
              <a:rPr lang="en-GB" sz="1400" dirty="0">
                <a:solidFill>
                  <a:schemeClr val="bg1"/>
                </a:solidFill>
                <a:latin typeface="Raleway" panose="020B0503030101060003" pitchFamily="34" charset="77"/>
                <a:cs typeface="Arial" panose="020B0604020202020204" pitchFamily="34" charset="0"/>
              </a:rPr>
              <a:t>Source: LFS, estimated annual average 2019/20-2021/22</a:t>
            </a:r>
          </a:p>
        </p:txBody>
      </p:sp>
      <p:grpSp>
        <p:nvGrpSpPr>
          <p:cNvPr id="15" name="Group 14">
            <a:extLst>
              <a:ext uri="{FF2B5EF4-FFF2-40B4-BE49-F238E27FC236}">
                <a16:creationId xmlns:a16="http://schemas.microsoft.com/office/drawing/2014/main" id="{93CB9A96-038C-6BCB-F769-C3C39A06403F}"/>
              </a:ext>
            </a:extLst>
          </p:cNvPr>
          <p:cNvGrpSpPr/>
          <p:nvPr/>
        </p:nvGrpSpPr>
        <p:grpSpPr>
          <a:xfrm>
            <a:off x="7219667" y="2215555"/>
            <a:ext cx="4972334" cy="1969095"/>
            <a:chOff x="4886793" y="1697466"/>
            <a:chExt cx="4257206" cy="1519123"/>
          </a:xfrm>
        </p:grpSpPr>
        <p:sp>
          <p:nvSpPr>
            <p:cNvPr id="18" name="Google Shape;518;p140">
              <a:extLst>
                <a:ext uri="{FF2B5EF4-FFF2-40B4-BE49-F238E27FC236}">
                  <a16:creationId xmlns:a16="http://schemas.microsoft.com/office/drawing/2014/main" id="{39FD5DF3-2D8C-F0EF-23D9-F3791D15DA9B}"/>
                </a:ext>
              </a:extLst>
            </p:cNvPr>
            <p:cNvSpPr/>
            <p:nvPr/>
          </p:nvSpPr>
          <p:spPr>
            <a:xfrm>
              <a:off x="4886793" y="1697466"/>
              <a:ext cx="4257206" cy="1185142"/>
            </a:xfrm>
            <a:prstGeom prst="rect">
              <a:avLst/>
            </a:prstGeom>
            <a:solidFill>
              <a:srgbClr val="68C1A2"/>
            </a:solidFill>
            <a:ln>
              <a:noFill/>
            </a:ln>
            <a:effectLst>
              <a:outerShdw blurRad="317500" dist="381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bin"/>
                <a:ea typeface="Cabin"/>
                <a:cs typeface="Cabin"/>
                <a:sym typeface="Cabin"/>
              </a:endParaRPr>
            </a:p>
          </p:txBody>
        </p:sp>
        <p:sp>
          <p:nvSpPr>
            <p:cNvPr id="19" name="TextBox 18">
              <a:extLst>
                <a:ext uri="{FF2B5EF4-FFF2-40B4-BE49-F238E27FC236}">
                  <a16:creationId xmlns:a16="http://schemas.microsoft.com/office/drawing/2014/main" id="{E44D6E4C-0DAB-9F4A-C4DD-1CEE36912B4D}"/>
                </a:ext>
              </a:extLst>
            </p:cNvPr>
            <p:cNvSpPr txBox="1"/>
            <p:nvPr/>
          </p:nvSpPr>
          <p:spPr>
            <a:xfrm>
              <a:off x="4969239" y="1831594"/>
              <a:ext cx="4092314" cy="1384995"/>
            </a:xfrm>
            <a:prstGeom prst="rect">
              <a:avLst/>
            </a:prstGeom>
            <a:noFill/>
          </p:spPr>
          <p:txBody>
            <a:bodyPr wrap="square">
              <a:spAutoFit/>
            </a:bodyPr>
            <a:lstStyle/>
            <a:p>
              <a:r>
                <a:rPr lang="en-GB" sz="1400" dirty="0">
                  <a:solidFill>
                    <a:schemeClr val="bg1"/>
                  </a:solidFill>
                  <a:latin typeface="Raleway" panose="020B0503030101060003" pitchFamily="34" charset="77"/>
                  <a:cs typeface="Arial" panose="020B0604020202020204" pitchFamily="34" charset="0"/>
                </a:rPr>
                <a:t>An estimated 21,000 work-related cases of stress, depression or anxiety (new or longstanding) 27% of all ill health in construction sector</a:t>
              </a:r>
            </a:p>
            <a:p>
              <a:endParaRPr lang="en-GB" sz="1400" b="0" dirty="0">
                <a:solidFill>
                  <a:srgbClr val="898D8D"/>
                </a:solidFill>
              </a:endParaRPr>
            </a:p>
            <a:p>
              <a:r>
                <a:rPr lang="en-GB" sz="1400" dirty="0">
                  <a:solidFill>
                    <a:schemeClr val="bg1"/>
                  </a:solidFill>
                  <a:latin typeface="Raleway" panose="020B0503030101060003" pitchFamily="34" charset="77"/>
                  <a:cs typeface="Arial" panose="020B0604020202020204" pitchFamily="34" charset="0"/>
                </a:rPr>
                <a:t>Source: LFS, estimated annual average 2019/20-2021/22</a:t>
              </a:r>
            </a:p>
          </p:txBody>
        </p:sp>
      </p:grpSp>
    </p:spTree>
    <p:extLst>
      <p:ext uri="{BB962C8B-B14F-4D97-AF65-F5344CB8AC3E}">
        <p14:creationId xmlns:p14="http://schemas.microsoft.com/office/powerpoint/2010/main" val="177436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accel="50000" decel="5000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1+#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accel="50000" decel="5000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1+#ppt_w/2"/>
                                          </p:val>
                                        </p:tav>
                                        <p:tav tm="100000">
                                          <p:val>
                                            <p:strVal val="#ppt_x"/>
                                          </p:val>
                                        </p:tav>
                                      </p:tavLst>
                                    </p:anim>
                                    <p:anim calcmode="lin" valueType="num">
                                      <p:cBhvr additive="base">
                                        <p:cTn id="16"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1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FD630-E727-2E2D-B1D4-80384AC58B2C}"/>
              </a:ext>
            </a:extLst>
          </p:cNvPr>
          <p:cNvSpPr>
            <a:spLocks noGrp="1"/>
          </p:cNvSpPr>
          <p:nvPr>
            <p:ph type="title"/>
          </p:nvPr>
        </p:nvSpPr>
        <p:spPr>
          <a:xfrm>
            <a:off x="431075" y="343651"/>
            <a:ext cx="4275149" cy="432000"/>
          </a:xfrm>
        </p:spPr>
        <p:txBody>
          <a:bodyPr/>
          <a:lstStyle/>
          <a:p>
            <a:r>
              <a:rPr lang="en-GB" b="0" dirty="0">
                <a:latin typeface="Proxima Nova Black" panose="02000506030000020004" pitchFamily="50" charset="0"/>
              </a:rPr>
              <a:t>4) INITIATIVES</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075" y="5961142"/>
            <a:ext cx="3887360" cy="674889"/>
          </a:xfrm>
          <a:prstGeom prst="rect">
            <a:avLst/>
          </a:prstGeom>
        </p:spPr>
      </p:pic>
      <p:sp>
        <p:nvSpPr>
          <p:cNvPr id="23" name="AutoShape 4" descr="Building Safety Bill - Fire Consultancy Specialists">
            <a:extLst>
              <a:ext uri="{FF2B5EF4-FFF2-40B4-BE49-F238E27FC236}">
                <a16:creationId xmlns:a16="http://schemas.microsoft.com/office/drawing/2014/main" id="{ABCFB332-DC6A-2104-6097-617F669D9AC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Nova"/>
              <a:ea typeface="+mn-ea"/>
              <a:cs typeface="+mn-cs"/>
            </a:endParaRPr>
          </a:p>
        </p:txBody>
      </p:sp>
      <p:sp>
        <p:nvSpPr>
          <p:cNvPr id="10" name="TextBox 9">
            <a:extLst>
              <a:ext uri="{FF2B5EF4-FFF2-40B4-BE49-F238E27FC236}">
                <a16:creationId xmlns:a16="http://schemas.microsoft.com/office/drawing/2014/main" id="{C03E30A2-13F0-1DAD-E5D4-6281123AF090}"/>
              </a:ext>
            </a:extLst>
          </p:cNvPr>
          <p:cNvSpPr txBox="1"/>
          <p:nvPr/>
        </p:nvSpPr>
        <p:spPr>
          <a:xfrm>
            <a:off x="521572" y="4597629"/>
            <a:ext cx="2564064"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100" normalizeH="0" baseline="0" noProof="0" dirty="0">
                <a:ln>
                  <a:noFill/>
                </a:ln>
                <a:solidFill>
                  <a:srgbClr val="F4F3ED"/>
                </a:solidFill>
                <a:effectLst/>
                <a:uLnTx/>
                <a:uFillTx/>
                <a:latin typeface="Arial Nova" panose="020B0504020202020204" pitchFamily="34" charset="0"/>
                <a:ea typeface="+mn-ea"/>
                <a:cs typeface="Arial" panose="020B0604020202020204" pitchFamily="34" charset="0"/>
              </a:rPr>
              <a:t>DAME JUDITH HACKITT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100" normalizeH="0" baseline="0" noProof="0" dirty="0">
                <a:ln>
                  <a:noFill/>
                </a:ln>
                <a:solidFill>
                  <a:srgbClr val="F4F3ED"/>
                </a:solidFill>
                <a:effectLst/>
                <a:uLnTx/>
                <a:uFillTx/>
                <a:latin typeface="Arial Nova" panose="020B0504020202020204" pitchFamily="34" charset="0"/>
                <a:ea typeface="+mn-ea"/>
                <a:cs typeface="Arial" panose="020B0604020202020204" pitchFamily="34" charset="0"/>
              </a:rPr>
              <a:t>March 2023</a:t>
            </a:r>
          </a:p>
        </p:txBody>
      </p:sp>
      <p:sp>
        <p:nvSpPr>
          <p:cNvPr id="9" name="TextBox 8">
            <a:extLst>
              <a:ext uri="{FF2B5EF4-FFF2-40B4-BE49-F238E27FC236}">
                <a16:creationId xmlns:a16="http://schemas.microsoft.com/office/drawing/2014/main" id="{79B29A08-023D-4C61-E823-2A5823795486}"/>
              </a:ext>
            </a:extLst>
          </p:cNvPr>
          <p:cNvSpPr txBox="1"/>
          <p:nvPr/>
        </p:nvSpPr>
        <p:spPr>
          <a:xfrm>
            <a:off x="-98123" y="2461176"/>
            <a:ext cx="12388246" cy="856581"/>
          </a:xfrm>
          <a:prstGeom prst="rect">
            <a:avLst/>
          </a:prstGeom>
          <a:noFill/>
          <a:effectLst>
            <a:softEdge rad="31750"/>
          </a:effectLst>
        </p:spPr>
        <p:txBody>
          <a:bodyPr wrap="square" rtlCol="0">
            <a:spAutoFit/>
          </a:bodyPr>
          <a:lstStyle/>
          <a:p>
            <a:pPr marL="0" marR="0" lvl="0" indent="0" algn="ctr" defTabSz="914400" rtl="0" eaLnBrk="1" fontAlgn="auto" latinLnBrk="0" hangingPunct="1">
              <a:lnSpc>
                <a:spcPct val="90000"/>
              </a:lnSpc>
              <a:spcBef>
                <a:spcPts val="900"/>
              </a:spcBef>
              <a:spcAft>
                <a:spcPts val="0"/>
              </a:spcAft>
              <a:buClr>
                <a:srgbClr val="3AB28B"/>
              </a:buClr>
              <a:buSzTx/>
              <a:buFontTx/>
              <a:buNone/>
              <a:tabLst/>
              <a:defRPr/>
            </a:pPr>
            <a:r>
              <a:rPr kumimoji="0" lang="en-GB" sz="5400" b="1"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BUILDING SAFETY UNIT</a:t>
            </a:r>
            <a:endParaRPr kumimoji="0" lang="en-GB" sz="54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p:txBody>
      </p:sp>
      <p:pic>
        <p:nvPicPr>
          <p:cNvPr id="6" name="Picture 5" descr="A screenshot of a video game&#10;&#10;Description automatically generated with medium confidence">
            <a:extLst>
              <a:ext uri="{FF2B5EF4-FFF2-40B4-BE49-F238E27FC236}">
                <a16:creationId xmlns:a16="http://schemas.microsoft.com/office/drawing/2014/main" id="{5186551F-41BB-B13E-321A-176A286C7B5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803719" y="4204216"/>
            <a:ext cx="4480560" cy="2688337"/>
          </a:xfrm>
          <a:prstGeom prst="rect">
            <a:avLst/>
          </a:prstGeom>
        </p:spPr>
      </p:pic>
    </p:spTree>
    <p:custDataLst>
      <p:tags r:id="rId1"/>
    </p:custDataLst>
    <p:extLst>
      <p:ext uri="{BB962C8B-B14F-4D97-AF65-F5344CB8AC3E}">
        <p14:creationId xmlns:p14="http://schemas.microsoft.com/office/powerpoint/2010/main" val="18401237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FD630-E727-2E2D-B1D4-80384AC58B2C}"/>
              </a:ext>
            </a:extLst>
          </p:cNvPr>
          <p:cNvSpPr>
            <a:spLocks noGrp="1"/>
          </p:cNvSpPr>
          <p:nvPr>
            <p:ph type="title"/>
          </p:nvPr>
        </p:nvSpPr>
        <p:spPr>
          <a:xfrm>
            <a:off x="431075" y="343651"/>
            <a:ext cx="9045595" cy="432000"/>
          </a:xfrm>
        </p:spPr>
        <p:txBody>
          <a:bodyPr/>
          <a:lstStyle/>
          <a:p>
            <a:r>
              <a:rPr lang="en-GB" b="0" dirty="0">
                <a:latin typeface="Proxima Nova Black" panose="02000506030000020004" pitchFamily="50" charset="0"/>
              </a:rPr>
              <a:t>4) INITIATIVES</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075" y="5961142"/>
            <a:ext cx="3887360" cy="674889"/>
          </a:xfrm>
          <a:prstGeom prst="rect">
            <a:avLst/>
          </a:prstGeom>
        </p:spPr>
      </p:pic>
      <p:graphicFrame>
        <p:nvGraphicFramePr>
          <p:cNvPr id="5" name="Diagram 4">
            <a:extLst>
              <a:ext uri="{FF2B5EF4-FFF2-40B4-BE49-F238E27FC236}">
                <a16:creationId xmlns:a16="http://schemas.microsoft.com/office/drawing/2014/main" id="{00F84979-2D85-9B52-F689-4BA9328B6BEC}"/>
              </a:ext>
            </a:extLst>
          </p:cNvPr>
          <p:cNvGraphicFramePr/>
          <p:nvPr/>
        </p:nvGraphicFramePr>
        <p:xfrm>
          <a:off x="1939721" y="102452"/>
          <a:ext cx="8538128"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 Placeholder 3">
            <a:extLst>
              <a:ext uri="{FF2B5EF4-FFF2-40B4-BE49-F238E27FC236}">
                <a16:creationId xmlns:a16="http://schemas.microsoft.com/office/drawing/2014/main" id="{F4DA2391-BC5A-4D86-CC87-D98E9B48EBA1}"/>
              </a:ext>
            </a:extLst>
          </p:cNvPr>
          <p:cNvSpPr txBox="1">
            <a:spLocks/>
          </p:cNvSpPr>
          <p:nvPr/>
        </p:nvSpPr>
        <p:spPr>
          <a:xfrm>
            <a:off x="1" y="5380120"/>
            <a:ext cx="12191999" cy="551991"/>
          </a:xfrm>
          <a:prstGeom prst="rect">
            <a:avLst/>
          </a:prstGeom>
        </p:spPr>
        <p:txBody>
          <a:bodyPr vert="horz" lIns="36000" tIns="45720" rIns="91440" bIns="45720" rtlCol="0">
            <a:noAutofit/>
          </a:bodyPr>
          <a:lstStyle>
            <a:lvl1pPr marL="0" indent="0" algn="l" defTabSz="914400" rtl="0" eaLnBrk="1" latinLnBrk="0" hangingPunct="1">
              <a:lnSpc>
                <a:spcPct val="90000"/>
              </a:lnSpc>
              <a:spcBef>
                <a:spcPts val="1200"/>
              </a:spcBef>
              <a:buClr>
                <a:schemeClr val="accent2"/>
              </a:buClr>
              <a:buFont typeface="Wingdings" panose="05000000000000000000" pitchFamily="2" charset="2"/>
              <a:buNone/>
              <a:defRPr sz="2000" kern="1200">
                <a:solidFill>
                  <a:schemeClr val="accent3"/>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srgbClr val="3AB28B"/>
              </a:buClr>
              <a:buSzTx/>
              <a:buFont typeface="Wingdings" panose="05000000000000000000" pitchFamily="2" charset="2"/>
              <a:buNone/>
              <a:tabLst/>
              <a:defRPr/>
            </a:pPr>
            <a:r>
              <a:rPr kumimoji="0" lang="en-GB" sz="2400" b="0" i="0" u="none" strike="noStrike" kern="1200" cap="none" spc="0" normalizeH="0" baseline="0" noProof="0" dirty="0">
                <a:ln>
                  <a:noFill/>
                </a:ln>
                <a:solidFill>
                  <a:srgbClr val="007961"/>
                </a:solidFill>
                <a:effectLst/>
                <a:uLnTx/>
                <a:uFillTx/>
                <a:latin typeface="Proxima Nova Black" panose="02000506030000020004" pitchFamily="50" charset="0"/>
                <a:ea typeface="+mn-ea"/>
                <a:cs typeface="+mn-cs"/>
              </a:rPr>
              <a:t>Group Health, Safety &amp; Environment Department Structure</a:t>
            </a:r>
          </a:p>
        </p:txBody>
      </p:sp>
      <p:sp>
        <p:nvSpPr>
          <p:cNvPr id="13" name="Text Placeholder 3">
            <a:extLst>
              <a:ext uri="{FF2B5EF4-FFF2-40B4-BE49-F238E27FC236}">
                <a16:creationId xmlns:a16="http://schemas.microsoft.com/office/drawing/2014/main" id="{9B65579B-CF77-0172-C78E-E03B67408987}"/>
              </a:ext>
            </a:extLst>
          </p:cNvPr>
          <p:cNvSpPr txBox="1">
            <a:spLocks/>
          </p:cNvSpPr>
          <p:nvPr/>
        </p:nvSpPr>
        <p:spPr>
          <a:xfrm>
            <a:off x="431076" y="914352"/>
            <a:ext cx="3641194" cy="914448"/>
          </a:xfrm>
          <a:prstGeom prst="rect">
            <a:avLst/>
          </a:prstGeom>
        </p:spPr>
        <p:txBody>
          <a:bodyPr vert="horz" lIns="36000" tIns="45720" rIns="91440" bIns="45720" rtlCol="0">
            <a:noAutofit/>
          </a:bodyPr>
          <a:lstStyle>
            <a:lvl1pPr marL="0" indent="0" algn="l" defTabSz="914400" rtl="0" eaLnBrk="1" latinLnBrk="0" hangingPunct="1">
              <a:lnSpc>
                <a:spcPct val="90000"/>
              </a:lnSpc>
              <a:spcBef>
                <a:spcPts val="1200"/>
              </a:spcBef>
              <a:buClr>
                <a:schemeClr val="accent2"/>
              </a:buClr>
              <a:buFont typeface="Wingdings" panose="05000000000000000000" pitchFamily="2" charset="2"/>
              <a:buNone/>
              <a:defRPr sz="2000" kern="1200">
                <a:solidFill>
                  <a:schemeClr val="accent3"/>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3AB28B"/>
              </a:buClr>
              <a:buSzTx/>
              <a:buFont typeface="Wingdings" panose="05000000000000000000" pitchFamily="2" charset="2"/>
              <a:buNone/>
              <a:tabLst/>
              <a:defRPr/>
            </a:pPr>
            <a:r>
              <a:rPr kumimoji="0" lang="en-GB" sz="2000" b="1" i="0" u="none" strike="noStrike" kern="1200" cap="none" spc="0" normalizeH="0" baseline="0" noProof="0" dirty="0">
                <a:ln>
                  <a:noFill/>
                </a:ln>
                <a:solidFill>
                  <a:srgbClr val="EE775E"/>
                </a:solidFill>
                <a:effectLst/>
                <a:uLnTx/>
                <a:uFillTx/>
                <a:latin typeface="Proxima Nova Black" panose="02000506030000020004" pitchFamily="50" charset="0"/>
                <a:ea typeface="+mn-ea"/>
                <a:cs typeface="+mn-cs"/>
              </a:rPr>
              <a:t>Group Building Safety Unit</a:t>
            </a:r>
          </a:p>
        </p:txBody>
      </p:sp>
      <p:sp>
        <p:nvSpPr>
          <p:cNvPr id="4" name="Arrow: Right 3">
            <a:extLst>
              <a:ext uri="{FF2B5EF4-FFF2-40B4-BE49-F238E27FC236}">
                <a16:creationId xmlns:a16="http://schemas.microsoft.com/office/drawing/2014/main" id="{1F92DCD5-61E8-39E8-596D-EECE357602AE}"/>
              </a:ext>
            </a:extLst>
          </p:cNvPr>
          <p:cNvSpPr/>
          <p:nvPr/>
        </p:nvSpPr>
        <p:spPr>
          <a:xfrm rot="8349463">
            <a:off x="10188666" y="3059349"/>
            <a:ext cx="1243211" cy="73930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Nova"/>
              <a:ea typeface="+mn-ea"/>
              <a:cs typeface="+mn-cs"/>
            </a:endParaRPr>
          </a:p>
        </p:txBody>
      </p:sp>
    </p:spTree>
    <p:extLst>
      <p:ext uri="{BB962C8B-B14F-4D97-AF65-F5344CB8AC3E}">
        <p14:creationId xmlns:p14="http://schemas.microsoft.com/office/powerpoint/2010/main" val="18360667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FD630-E727-2E2D-B1D4-80384AC58B2C}"/>
              </a:ext>
            </a:extLst>
          </p:cNvPr>
          <p:cNvSpPr>
            <a:spLocks noGrp="1"/>
          </p:cNvSpPr>
          <p:nvPr>
            <p:ph type="title"/>
          </p:nvPr>
        </p:nvSpPr>
        <p:spPr>
          <a:xfrm>
            <a:off x="431075" y="343651"/>
            <a:ext cx="9045595" cy="432000"/>
          </a:xfrm>
        </p:spPr>
        <p:txBody>
          <a:bodyPr/>
          <a:lstStyle/>
          <a:p>
            <a:r>
              <a:rPr lang="en-GB" b="0" dirty="0">
                <a:latin typeface="Proxima Nova Black" panose="02000506030000020004" pitchFamily="50" charset="0"/>
              </a:rPr>
              <a:t>4) INITIATIVES</a:t>
            </a:r>
          </a:p>
        </p:txBody>
      </p:sp>
      <p:sp>
        <p:nvSpPr>
          <p:cNvPr id="4" name="Text Placeholder 3">
            <a:extLst>
              <a:ext uri="{FF2B5EF4-FFF2-40B4-BE49-F238E27FC236}">
                <a16:creationId xmlns:a16="http://schemas.microsoft.com/office/drawing/2014/main" id="{D8D2222D-25F0-34BE-9DDC-DD285ECEF9DB}"/>
              </a:ext>
            </a:extLst>
          </p:cNvPr>
          <p:cNvSpPr>
            <a:spLocks noGrp="1"/>
          </p:cNvSpPr>
          <p:nvPr>
            <p:ph type="body" sz="quarter" idx="16"/>
          </p:nvPr>
        </p:nvSpPr>
        <p:spPr>
          <a:xfrm>
            <a:off x="431075" y="914352"/>
            <a:ext cx="6314957" cy="399364"/>
          </a:xfrm>
        </p:spPr>
        <p:txBody>
          <a:bodyPr/>
          <a:lstStyle/>
          <a:p>
            <a:r>
              <a:rPr lang="en-GB" dirty="0">
                <a:latin typeface="Proxima Nova Black" panose="02000506030000020004" pitchFamily="50" charset="0"/>
              </a:rPr>
              <a:t>Group Building Safety Unit – Proposed Functions</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075" y="5961142"/>
            <a:ext cx="3887360" cy="674889"/>
          </a:xfrm>
          <a:prstGeom prst="rect">
            <a:avLst/>
          </a:prstGeom>
        </p:spPr>
      </p:pic>
      <p:graphicFrame>
        <p:nvGraphicFramePr>
          <p:cNvPr id="5" name="Diagram 4">
            <a:extLst>
              <a:ext uri="{FF2B5EF4-FFF2-40B4-BE49-F238E27FC236}">
                <a16:creationId xmlns:a16="http://schemas.microsoft.com/office/drawing/2014/main" id="{C0B9C517-CCFE-0527-0A5B-302075F0EE74}"/>
              </a:ext>
            </a:extLst>
          </p:cNvPr>
          <p:cNvGraphicFramePr/>
          <p:nvPr/>
        </p:nvGraphicFramePr>
        <p:xfrm>
          <a:off x="1308778" y="1058410"/>
          <a:ext cx="9328742" cy="51580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162789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CA55D-332A-B504-DB5A-509AD70633C0}"/>
              </a:ext>
            </a:extLst>
          </p:cNvPr>
          <p:cNvSpPr>
            <a:spLocks noGrp="1"/>
          </p:cNvSpPr>
          <p:nvPr>
            <p:ph type="title"/>
          </p:nvPr>
        </p:nvSpPr>
        <p:spPr>
          <a:xfrm>
            <a:off x="503078" y="6013776"/>
            <a:ext cx="5964834" cy="432000"/>
          </a:xfrm>
        </p:spPr>
        <p:txBody>
          <a:bodyPr/>
          <a:lstStyle/>
          <a:p>
            <a:r>
              <a:rPr lang="en-GB" b="0" dirty="0"/>
              <a:t>Final Thoughts</a:t>
            </a:r>
            <a:endParaRPr lang="en-GB" dirty="0"/>
          </a:p>
        </p:txBody>
      </p:sp>
      <p:pic>
        <p:nvPicPr>
          <p:cNvPr id="7" name="Picture Placeholder 6">
            <a:extLst>
              <a:ext uri="{FF2B5EF4-FFF2-40B4-BE49-F238E27FC236}">
                <a16:creationId xmlns:a16="http://schemas.microsoft.com/office/drawing/2014/main" id="{7B12D88E-5A70-1A7B-3027-5A1F56597D05}"/>
              </a:ext>
            </a:extLst>
          </p:cNvPr>
          <p:cNvPicPr>
            <a:picLocks noGrp="1" noChangeAspect="1"/>
          </p:cNvPicPr>
          <p:nvPr>
            <p:ph type="pic" sz="quarter" idx="20"/>
          </p:nvPr>
        </p:nvPicPr>
        <p:blipFill rotWithShape="1">
          <a:blip r:embed="rId2">
            <a:extLst>
              <a:ext uri="{28A0092B-C50C-407E-A947-70E740481C1C}">
                <a14:useLocalDpi xmlns:a14="http://schemas.microsoft.com/office/drawing/2010/main"/>
              </a:ext>
            </a:extLst>
          </a:blip>
          <a:srcRect l="7200" r="10850"/>
          <a:stretch/>
        </p:blipFill>
        <p:spPr>
          <a:xfrm>
            <a:off x="5725160" y="1"/>
            <a:ext cx="6466841" cy="5935235"/>
          </a:xfrm>
        </p:spPr>
      </p:pic>
      <p:sp>
        <p:nvSpPr>
          <p:cNvPr id="4" name="Text Placeholder 3">
            <a:extLst>
              <a:ext uri="{FF2B5EF4-FFF2-40B4-BE49-F238E27FC236}">
                <a16:creationId xmlns:a16="http://schemas.microsoft.com/office/drawing/2014/main" id="{68B4C13F-BDF9-908C-BC8C-C04FFEB2D9F4}"/>
              </a:ext>
            </a:extLst>
          </p:cNvPr>
          <p:cNvSpPr>
            <a:spLocks noGrp="1"/>
          </p:cNvSpPr>
          <p:nvPr>
            <p:ph type="body" sz="quarter" idx="21"/>
          </p:nvPr>
        </p:nvSpPr>
        <p:spPr>
          <a:xfrm>
            <a:off x="7299336" y="4686963"/>
            <a:ext cx="3318487" cy="2208660"/>
          </a:xfrm>
        </p:spPr>
        <p:txBody>
          <a:bodyPr/>
          <a:lstStyle/>
          <a:p>
            <a:r>
              <a:rPr lang="en-GB" dirty="0"/>
              <a:t>05</a:t>
            </a:r>
          </a:p>
        </p:txBody>
      </p:sp>
    </p:spTree>
    <p:extLst>
      <p:ext uri="{BB962C8B-B14F-4D97-AF65-F5344CB8AC3E}">
        <p14:creationId xmlns:p14="http://schemas.microsoft.com/office/powerpoint/2010/main" val="38705650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FD630-E727-2E2D-B1D4-80384AC58B2C}"/>
              </a:ext>
            </a:extLst>
          </p:cNvPr>
          <p:cNvSpPr>
            <a:spLocks noGrp="1"/>
          </p:cNvSpPr>
          <p:nvPr>
            <p:ph type="title"/>
          </p:nvPr>
        </p:nvSpPr>
        <p:spPr>
          <a:xfrm>
            <a:off x="431075" y="343651"/>
            <a:ext cx="9045595" cy="432000"/>
          </a:xfrm>
        </p:spPr>
        <p:txBody>
          <a:bodyPr/>
          <a:lstStyle/>
          <a:p>
            <a:r>
              <a:rPr lang="en-GB" b="0" dirty="0">
                <a:latin typeface="Proxima Nova Black" panose="02000506030000020004" pitchFamily="50" charset="0"/>
              </a:rPr>
              <a:t>5) FINAL THOUGHTS</a:t>
            </a:r>
          </a:p>
        </p:txBody>
      </p:sp>
      <p:sp>
        <p:nvSpPr>
          <p:cNvPr id="6" name="Text Placeholder 3">
            <a:extLst>
              <a:ext uri="{FF2B5EF4-FFF2-40B4-BE49-F238E27FC236}">
                <a16:creationId xmlns:a16="http://schemas.microsoft.com/office/drawing/2014/main" id="{726CE590-419C-5760-7B9A-53FA5D983064}"/>
              </a:ext>
            </a:extLst>
          </p:cNvPr>
          <p:cNvSpPr txBox="1">
            <a:spLocks/>
          </p:cNvSpPr>
          <p:nvPr/>
        </p:nvSpPr>
        <p:spPr>
          <a:xfrm>
            <a:off x="431074" y="906867"/>
            <a:ext cx="4513065" cy="399364"/>
          </a:xfrm>
          <a:prstGeom prst="rect">
            <a:avLst/>
          </a:prstGeom>
        </p:spPr>
        <p:txBody>
          <a:bodyPr vert="horz" lIns="36000" tIns="45720" rIns="91440" bIns="45720" rtlCol="0">
            <a:noAutofit/>
          </a:bodyPr>
          <a:lstStyle>
            <a:lvl1pPr marL="0" indent="0" algn="l" defTabSz="914400" rtl="0" eaLnBrk="1" latinLnBrk="0" hangingPunct="1">
              <a:lnSpc>
                <a:spcPct val="90000"/>
              </a:lnSpc>
              <a:spcBef>
                <a:spcPts val="1200"/>
              </a:spcBef>
              <a:buClr>
                <a:schemeClr val="accent2"/>
              </a:buClr>
              <a:buFont typeface="Wingdings" panose="05000000000000000000" pitchFamily="2" charset="2"/>
              <a:buNone/>
              <a:defRPr sz="2000" kern="1200">
                <a:solidFill>
                  <a:schemeClr val="accent3"/>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3AB28B"/>
              </a:buClr>
              <a:buSzTx/>
              <a:buFont typeface="Wingdings" panose="05000000000000000000" pitchFamily="2" charset="2"/>
              <a:buNone/>
              <a:tabLst/>
              <a:defRPr/>
            </a:pPr>
            <a:r>
              <a:rPr kumimoji="0" lang="en-GB" sz="2000" b="0" i="0" u="none" strike="noStrike" kern="1200" cap="none" spc="0" normalizeH="0" baseline="0" noProof="0" dirty="0">
                <a:ln>
                  <a:noFill/>
                </a:ln>
                <a:solidFill>
                  <a:srgbClr val="EE775E"/>
                </a:solidFill>
                <a:effectLst/>
                <a:uLnTx/>
                <a:uFillTx/>
                <a:latin typeface="Proxima Nova Black" panose="02000506030000020004" pitchFamily="50" charset="0"/>
                <a:ea typeface="+mn-ea"/>
                <a:cs typeface="+mn-cs"/>
              </a:rPr>
              <a:t>What does all this mean for us?</a:t>
            </a:r>
          </a:p>
        </p:txBody>
      </p:sp>
      <p:pic>
        <p:nvPicPr>
          <p:cNvPr id="7" name="Picture 6">
            <a:extLst>
              <a:ext uri="{FF2B5EF4-FFF2-40B4-BE49-F238E27FC236}">
                <a16:creationId xmlns:a16="http://schemas.microsoft.com/office/drawing/2014/main" id="{A266DB09-D925-AC10-C7F9-E936AD7A27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577" y="1786269"/>
            <a:ext cx="4894100" cy="2471869"/>
          </a:xfrm>
          <a:prstGeom prst="rect">
            <a:avLst/>
          </a:prstGeom>
          <a:ln>
            <a:solidFill>
              <a:schemeClr val="tx1"/>
            </a:solidFill>
          </a:ln>
        </p:spPr>
      </p:pic>
      <p:pic>
        <p:nvPicPr>
          <p:cNvPr id="5" name="Picture 4">
            <a:extLst>
              <a:ext uri="{FF2B5EF4-FFF2-40B4-BE49-F238E27FC236}">
                <a16:creationId xmlns:a16="http://schemas.microsoft.com/office/drawing/2014/main" id="{077E9F8E-5C4B-434E-CB47-6DF9CF4593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4229" y="4658613"/>
            <a:ext cx="5388767" cy="1878221"/>
          </a:xfrm>
          <a:prstGeom prst="rect">
            <a:avLst/>
          </a:prstGeom>
          <a:ln>
            <a:solidFill>
              <a:schemeClr val="accent1"/>
            </a:solidFill>
          </a:ln>
        </p:spPr>
      </p:pic>
      <p:pic>
        <p:nvPicPr>
          <p:cNvPr id="12" name="Picture 11">
            <a:extLst>
              <a:ext uri="{FF2B5EF4-FFF2-40B4-BE49-F238E27FC236}">
                <a16:creationId xmlns:a16="http://schemas.microsoft.com/office/drawing/2014/main" id="{A28FC604-CC51-9503-2B41-D3687FAF318D}"/>
              </a:ext>
            </a:extLst>
          </p:cNvPr>
          <p:cNvPicPr>
            <a:picLocks noChangeAspect="1"/>
          </p:cNvPicPr>
          <p:nvPr/>
        </p:nvPicPr>
        <p:blipFill>
          <a:blip r:embed="rId5"/>
          <a:stretch>
            <a:fillRect/>
          </a:stretch>
        </p:blipFill>
        <p:spPr>
          <a:xfrm>
            <a:off x="689577" y="4399044"/>
            <a:ext cx="4894100" cy="2153433"/>
          </a:xfrm>
          <a:prstGeom prst="rect">
            <a:avLst/>
          </a:prstGeom>
          <a:ln>
            <a:solidFill>
              <a:schemeClr val="accent1"/>
            </a:solidFill>
          </a:ln>
        </p:spPr>
      </p:pic>
      <p:pic>
        <p:nvPicPr>
          <p:cNvPr id="15" name="Picture 14">
            <a:extLst>
              <a:ext uri="{FF2B5EF4-FFF2-40B4-BE49-F238E27FC236}">
                <a16:creationId xmlns:a16="http://schemas.microsoft.com/office/drawing/2014/main" id="{E1C775ED-B420-5874-2B2E-63BC31EF643A}"/>
              </a:ext>
            </a:extLst>
          </p:cNvPr>
          <p:cNvPicPr>
            <a:picLocks noChangeAspect="1"/>
          </p:cNvPicPr>
          <p:nvPr/>
        </p:nvPicPr>
        <p:blipFill>
          <a:blip r:embed="rId6"/>
          <a:stretch>
            <a:fillRect/>
          </a:stretch>
        </p:blipFill>
        <p:spPr>
          <a:xfrm>
            <a:off x="5934228" y="1786269"/>
            <a:ext cx="5388767" cy="2746032"/>
          </a:xfrm>
          <a:prstGeom prst="rect">
            <a:avLst/>
          </a:prstGeom>
          <a:ln>
            <a:solidFill>
              <a:schemeClr val="accent1"/>
            </a:solidFill>
          </a:ln>
        </p:spPr>
      </p:pic>
      <p:sp>
        <p:nvSpPr>
          <p:cNvPr id="16" name="TextBox 15">
            <a:extLst>
              <a:ext uri="{FF2B5EF4-FFF2-40B4-BE49-F238E27FC236}">
                <a16:creationId xmlns:a16="http://schemas.microsoft.com/office/drawing/2014/main" id="{59B81F31-FF1C-0ADD-E5E2-D2F079463C5A}"/>
              </a:ext>
            </a:extLst>
          </p:cNvPr>
          <p:cNvSpPr txBox="1"/>
          <p:nvPr/>
        </p:nvSpPr>
        <p:spPr>
          <a:xfrm>
            <a:off x="389309" y="1347754"/>
            <a:ext cx="11413382" cy="375359"/>
          </a:xfrm>
          <a:prstGeom prst="rect">
            <a:avLst/>
          </a:prstGeom>
          <a:noFill/>
        </p:spPr>
        <p:txBody>
          <a:bodyPr wrap="square" rtlCol="0">
            <a:spAutoFit/>
          </a:bodyPr>
          <a:lstStyle/>
          <a:p>
            <a:pPr marL="0" marR="0" lvl="0" indent="0" algn="l" defTabSz="914400" rtl="0" eaLnBrk="1" fontAlgn="auto" latinLnBrk="0" hangingPunct="1">
              <a:lnSpc>
                <a:spcPct val="90000"/>
              </a:lnSpc>
              <a:spcBef>
                <a:spcPts val="900"/>
              </a:spcBef>
              <a:spcAft>
                <a:spcPts val="0"/>
              </a:spcAft>
              <a:buClr>
                <a:srgbClr val="3AB28B"/>
              </a:buClr>
              <a:buSzTx/>
              <a:buFontTx/>
              <a:buNone/>
              <a:tabLst/>
              <a:defRPr/>
            </a:pPr>
            <a:r>
              <a:rPr kumimoji="0" lang="en-GB" sz="2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The BSA 2022 affects everyone in the industry. We are working through this together.</a:t>
            </a:r>
          </a:p>
        </p:txBody>
      </p:sp>
    </p:spTree>
    <p:extLst>
      <p:ext uri="{BB962C8B-B14F-4D97-AF65-F5344CB8AC3E}">
        <p14:creationId xmlns:p14="http://schemas.microsoft.com/office/powerpoint/2010/main" val="385730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FD630-E727-2E2D-B1D4-80384AC58B2C}"/>
              </a:ext>
            </a:extLst>
          </p:cNvPr>
          <p:cNvSpPr>
            <a:spLocks noGrp="1"/>
          </p:cNvSpPr>
          <p:nvPr>
            <p:ph type="title"/>
          </p:nvPr>
        </p:nvSpPr>
        <p:spPr>
          <a:xfrm>
            <a:off x="431075" y="343651"/>
            <a:ext cx="9045595" cy="432000"/>
          </a:xfrm>
        </p:spPr>
        <p:txBody>
          <a:bodyPr/>
          <a:lstStyle/>
          <a:p>
            <a:r>
              <a:rPr lang="en-GB" b="0" dirty="0">
                <a:latin typeface="Proxima Nova Black" panose="02000506030000020004" pitchFamily="50" charset="0"/>
              </a:rPr>
              <a:t>5) FINAL THOUGHTS</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075" y="5961142"/>
            <a:ext cx="3887360" cy="674889"/>
          </a:xfrm>
          <a:prstGeom prst="rect">
            <a:avLst/>
          </a:prstGeom>
        </p:spPr>
      </p:pic>
      <p:sp>
        <p:nvSpPr>
          <p:cNvPr id="6" name="Text Placeholder 3">
            <a:extLst>
              <a:ext uri="{FF2B5EF4-FFF2-40B4-BE49-F238E27FC236}">
                <a16:creationId xmlns:a16="http://schemas.microsoft.com/office/drawing/2014/main" id="{726CE590-419C-5760-7B9A-53FA5D983064}"/>
              </a:ext>
            </a:extLst>
          </p:cNvPr>
          <p:cNvSpPr txBox="1">
            <a:spLocks/>
          </p:cNvSpPr>
          <p:nvPr/>
        </p:nvSpPr>
        <p:spPr>
          <a:xfrm>
            <a:off x="431074" y="906867"/>
            <a:ext cx="4513065" cy="399364"/>
          </a:xfrm>
          <a:prstGeom prst="rect">
            <a:avLst/>
          </a:prstGeom>
        </p:spPr>
        <p:txBody>
          <a:bodyPr vert="horz" lIns="36000" tIns="45720" rIns="91440" bIns="45720" rtlCol="0">
            <a:noAutofit/>
          </a:bodyPr>
          <a:lstStyle>
            <a:lvl1pPr marL="0" indent="0" algn="l" defTabSz="914400" rtl="0" eaLnBrk="1" latinLnBrk="0" hangingPunct="1">
              <a:lnSpc>
                <a:spcPct val="90000"/>
              </a:lnSpc>
              <a:spcBef>
                <a:spcPts val="1200"/>
              </a:spcBef>
              <a:buClr>
                <a:schemeClr val="accent2"/>
              </a:buClr>
              <a:buFont typeface="Wingdings" panose="05000000000000000000" pitchFamily="2" charset="2"/>
              <a:buNone/>
              <a:defRPr sz="2000" kern="1200">
                <a:solidFill>
                  <a:schemeClr val="accent3"/>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3AB28B"/>
              </a:buClr>
              <a:buSzTx/>
              <a:buFont typeface="Wingdings" panose="05000000000000000000" pitchFamily="2" charset="2"/>
              <a:buNone/>
              <a:tabLst/>
              <a:defRPr/>
            </a:pPr>
            <a:r>
              <a:rPr kumimoji="0" lang="en-GB" sz="2000" b="0" i="0" u="none" strike="noStrike" kern="1200" cap="none" spc="0" normalizeH="0" baseline="0" noProof="0" dirty="0">
                <a:ln>
                  <a:noFill/>
                </a:ln>
                <a:solidFill>
                  <a:srgbClr val="EE775E"/>
                </a:solidFill>
                <a:effectLst/>
                <a:uLnTx/>
                <a:uFillTx/>
                <a:latin typeface="Proxima Nova Black" panose="02000506030000020004" pitchFamily="50" charset="0"/>
                <a:ea typeface="+mn-ea"/>
                <a:cs typeface="+mn-cs"/>
              </a:rPr>
              <a:t>What does all this mean for us?</a:t>
            </a:r>
          </a:p>
        </p:txBody>
      </p:sp>
      <p:pic>
        <p:nvPicPr>
          <p:cNvPr id="1026" name="Picture 2">
            <a:extLst>
              <a:ext uri="{FF2B5EF4-FFF2-40B4-BE49-F238E27FC236}">
                <a16:creationId xmlns:a16="http://schemas.microsoft.com/office/drawing/2014/main" id="{6155A623-63D2-BB5F-4A1C-C18FDB83A1C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49555" y="4171471"/>
            <a:ext cx="4494901" cy="22474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The Building Safety Act - All Change - Griffiths and Armour">
            <a:extLst>
              <a:ext uri="{FF2B5EF4-FFF2-40B4-BE49-F238E27FC236}">
                <a16:creationId xmlns:a16="http://schemas.microsoft.com/office/drawing/2014/main" id="{15AAE61A-E2F8-F281-E628-BA399D34799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44138" y="1399746"/>
            <a:ext cx="6900317" cy="23001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F60E2A-6F45-376D-7474-A1B752F394B1}"/>
              </a:ext>
            </a:extLst>
          </p:cNvPr>
          <p:cNvSpPr txBox="1"/>
          <p:nvPr/>
        </p:nvSpPr>
        <p:spPr>
          <a:xfrm>
            <a:off x="431075" y="1550501"/>
            <a:ext cx="3518356" cy="1945020"/>
          </a:xfrm>
          <a:prstGeom prst="rect">
            <a:avLst/>
          </a:prstGeom>
          <a:noFill/>
        </p:spPr>
        <p:txBody>
          <a:bodyPr wrap="square" rtlCol="0">
            <a:spAutoFit/>
          </a:bodyPr>
          <a:lstStyle/>
          <a:p>
            <a:pPr marL="0" marR="0" lvl="0" indent="0" algn="l" defTabSz="914400" rtl="0" eaLnBrk="1" fontAlgn="auto" latinLnBrk="0" hangingPunct="1">
              <a:lnSpc>
                <a:spcPct val="90000"/>
              </a:lnSpc>
              <a:spcBef>
                <a:spcPts val="900"/>
              </a:spcBef>
              <a:spcAft>
                <a:spcPts val="0"/>
              </a:spcAft>
              <a:buClr>
                <a:srgbClr val="3AB28B"/>
              </a:buClr>
              <a:buSzTx/>
              <a:buFontTx/>
              <a:buNone/>
              <a:tabLst/>
              <a:defRPr/>
            </a:pPr>
            <a:r>
              <a:rPr kumimoji="0" lang="en-GB" sz="2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Change is coming in terms of:</a:t>
            </a:r>
          </a:p>
          <a:p>
            <a:pPr marL="742950" marR="0" lvl="1"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Safety Culture</a:t>
            </a:r>
          </a:p>
          <a:p>
            <a:pPr marL="742950" marR="0" lvl="1"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Accountability</a:t>
            </a:r>
          </a:p>
          <a:p>
            <a:pPr marL="742950" marR="0" lvl="1"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Responsibility</a:t>
            </a:r>
          </a:p>
          <a:p>
            <a:pPr marL="742950" marR="0" lvl="1"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Oversight</a:t>
            </a:r>
          </a:p>
        </p:txBody>
      </p:sp>
      <p:sp>
        <p:nvSpPr>
          <p:cNvPr id="5" name="TextBox 4">
            <a:extLst>
              <a:ext uri="{FF2B5EF4-FFF2-40B4-BE49-F238E27FC236}">
                <a16:creationId xmlns:a16="http://schemas.microsoft.com/office/drawing/2014/main" id="{FEC9D6E8-7D92-2F01-1908-321A51B70EAB}"/>
              </a:ext>
            </a:extLst>
          </p:cNvPr>
          <p:cNvSpPr txBox="1"/>
          <p:nvPr/>
        </p:nvSpPr>
        <p:spPr>
          <a:xfrm>
            <a:off x="431074" y="4018602"/>
            <a:ext cx="6543658" cy="1829603"/>
          </a:xfrm>
          <a:prstGeom prst="rect">
            <a:avLst/>
          </a:prstGeom>
          <a:noFill/>
        </p:spPr>
        <p:txBody>
          <a:bodyPr wrap="square" rtlCol="0">
            <a:spAutoFit/>
          </a:bodyPr>
          <a:lstStyle/>
          <a:p>
            <a:pPr marL="0" marR="0" lvl="0" indent="0" algn="l" defTabSz="914400" rtl="0" eaLnBrk="1" fontAlgn="auto" latinLnBrk="0" hangingPunct="1">
              <a:lnSpc>
                <a:spcPct val="90000"/>
              </a:lnSpc>
              <a:spcBef>
                <a:spcPts val="900"/>
              </a:spcBef>
              <a:spcAft>
                <a:spcPts val="0"/>
              </a:spcAft>
              <a:buClr>
                <a:srgbClr val="3AB28B"/>
              </a:buClr>
              <a:buSzTx/>
              <a:buFontTx/>
              <a:buNone/>
              <a:tabLst/>
              <a:defRPr/>
            </a:pPr>
            <a:r>
              <a:rPr kumimoji="0" lang="en-GB" sz="2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However, the basic principles remain the same.</a:t>
            </a:r>
          </a:p>
          <a:p>
            <a:pPr marL="742950" marR="0" lvl="1"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Functional requirements of building regulations remain </a:t>
            </a:r>
            <a:r>
              <a:rPr kumimoji="0" lang="en-GB" sz="2000" b="0" i="0" u="none" strike="noStrike" kern="1200" cap="none" spc="0" normalizeH="0" baseline="0" noProof="0">
                <a:ln>
                  <a:noFill/>
                </a:ln>
                <a:solidFill>
                  <a:srgbClr val="004749"/>
                </a:solidFill>
                <a:effectLst/>
                <a:uLnTx/>
                <a:uFillTx/>
                <a:latin typeface="Proxima Nova Rg" panose="02000506030000020004" pitchFamily="50" charset="0"/>
                <a:ea typeface="+mn-ea"/>
                <a:cs typeface="+mn-cs"/>
              </a:rPr>
              <a:t>mostly unchanged.</a:t>
            </a:r>
            <a:endParaRPr kumimoji="0" lang="en-GB" sz="2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endParaRPr>
          </a:p>
          <a:p>
            <a:pPr marL="742950" marR="0" lvl="1"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Safe home is best defence.</a:t>
            </a:r>
          </a:p>
          <a:p>
            <a:pPr marL="742950" marR="0" lvl="1"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Get it right first time, every time.</a:t>
            </a:r>
          </a:p>
        </p:txBody>
      </p:sp>
    </p:spTree>
    <p:extLst>
      <p:ext uri="{BB962C8B-B14F-4D97-AF65-F5344CB8AC3E}">
        <p14:creationId xmlns:p14="http://schemas.microsoft.com/office/powerpoint/2010/main" val="160401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FD630-E727-2E2D-B1D4-80384AC58B2C}"/>
              </a:ext>
            </a:extLst>
          </p:cNvPr>
          <p:cNvSpPr>
            <a:spLocks noGrp="1"/>
          </p:cNvSpPr>
          <p:nvPr>
            <p:ph type="title"/>
          </p:nvPr>
        </p:nvSpPr>
        <p:spPr>
          <a:xfrm>
            <a:off x="431075" y="343651"/>
            <a:ext cx="9045595" cy="432000"/>
          </a:xfrm>
        </p:spPr>
        <p:txBody>
          <a:bodyPr/>
          <a:lstStyle/>
          <a:p>
            <a:r>
              <a:rPr lang="en-GB" b="0" dirty="0">
                <a:latin typeface="Proxima Nova Black" panose="02000506030000020004" pitchFamily="50" charset="0"/>
              </a:rPr>
              <a:t>5) FINAL THOUGHTS</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075" y="5961142"/>
            <a:ext cx="3887360" cy="674889"/>
          </a:xfrm>
          <a:prstGeom prst="rect">
            <a:avLst/>
          </a:prstGeom>
        </p:spPr>
      </p:pic>
      <p:sp>
        <p:nvSpPr>
          <p:cNvPr id="10" name="TextBox 9"/>
          <p:cNvSpPr txBox="1"/>
          <p:nvPr/>
        </p:nvSpPr>
        <p:spPr>
          <a:xfrm>
            <a:off x="431074" y="1761136"/>
            <a:ext cx="6674401" cy="2084160"/>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2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Consider your impact on the building lifecycle.</a:t>
            </a:r>
          </a:p>
          <a:p>
            <a:pPr marL="285750" marR="0" lvl="0"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2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“Close the loop” with other departments.</a:t>
            </a:r>
          </a:p>
          <a:p>
            <a:pPr marL="285750" marR="0" lvl="0"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2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Use the new regime as a “best practice” template.</a:t>
            </a:r>
          </a:p>
          <a:p>
            <a:pPr marL="285750" marR="0" lvl="0"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2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Review document retention policies (15 years).</a:t>
            </a:r>
          </a:p>
          <a:p>
            <a:pPr marL="285750" marR="0" lvl="0"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2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Digital / standardised building information.</a:t>
            </a:r>
          </a:p>
        </p:txBody>
      </p:sp>
      <p:sp>
        <p:nvSpPr>
          <p:cNvPr id="6" name="Text Placeholder 3">
            <a:extLst>
              <a:ext uri="{FF2B5EF4-FFF2-40B4-BE49-F238E27FC236}">
                <a16:creationId xmlns:a16="http://schemas.microsoft.com/office/drawing/2014/main" id="{726CE590-419C-5760-7B9A-53FA5D983064}"/>
              </a:ext>
            </a:extLst>
          </p:cNvPr>
          <p:cNvSpPr txBox="1">
            <a:spLocks/>
          </p:cNvSpPr>
          <p:nvPr/>
        </p:nvSpPr>
        <p:spPr>
          <a:xfrm>
            <a:off x="431074" y="906867"/>
            <a:ext cx="4513065" cy="399364"/>
          </a:xfrm>
          <a:prstGeom prst="rect">
            <a:avLst/>
          </a:prstGeom>
        </p:spPr>
        <p:txBody>
          <a:bodyPr vert="horz" lIns="36000" tIns="45720" rIns="91440" bIns="45720" rtlCol="0">
            <a:noAutofit/>
          </a:bodyPr>
          <a:lstStyle>
            <a:lvl1pPr marL="0" indent="0" algn="l" defTabSz="914400" rtl="0" eaLnBrk="1" latinLnBrk="0" hangingPunct="1">
              <a:lnSpc>
                <a:spcPct val="90000"/>
              </a:lnSpc>
              <a:spcBef>
                <a:spcPts val="1200"/>
              </a:spcBef>
              <a:buClr>
                <a:schemeClr val="accent2"/>
              </a:buClr>
              <a:buFont typeface="Wingdings" panose="05000000000000000000" pitchFamily="2" charset="2"/>
              <a:buNone/>
              <a:defRPr sz="2000" kern="1200">
                <a:solidFill>
                  <a:schemeClr val="accent3"/>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3AB28B"/>
              </a:buClr>
              <a:buSzTx/>
              <a:buFont typeface="Wingdings" panose="05000000000000000000" pitchFamily="2" charset="2"/>
              <a:buNone/>
              <a:tabLst/>
              <a:defRPr/>
            </a:pPr>
            <a:r>
              <a:rPr kumimoji="0" lang="en-GB" sz="2000" b="0" i="0" u="none" strike="noStrike" kern="1200" cap="none" spc="0" normalizeH="0" baseline="0" noProof="0" dirty="0">
                <a:ln>
                  <a:noFill/>
                </a:ln>
                <a:solidFill>
                  <a:srgbClr val="EE775E"/>
                </a:solidFill>
                <a:effectLst/>
                <a:uLnTx/>
                <a:uFillTx/>
                <a:latin typeface="Proxima Nova Black" panose="02000506030000020004" pitchFamily="50" charset="0"/>
                <a:ea typeface="+mn-ea"/>
                <a:cs typeface="+mn-cs"/>
              </a:rPr>
              <a:t>What can you do to prepare?</a:t>
            </a:r>
          </a:p>
        </p:txBody>
      </p:sp>
      <p:pic>
        <p:nvPicPr>
          <p:cNvPr id="9" name="Picture 8">
            <a:extLst>
              <a:ext uri="{FF2B5EF4-FFF2-40B4-BE49-F238E27FC236}">
                <a16:creationId xmlns:a16="http://schemas.microsoft.com/office/drawing/2014/main" id="{8C1D94FC-EB0B-695E-BC4A-EF67376C148B}"/>
              </a:ext>
            </a:extLst>
          </p:cNvPr>
          <p:cNvPicPr>
            <a:picLocks noChangeAspect="1"/>
          </p:cNvPicPr>
          <p:nvPr/>
        </p:nvPicPr>
        <p:blipFill rotWithShape="1">
          <a:blip r:embed="rId4"/>
          <a:srcRect t="3" b="49539"/>
          <a:stretch/>
        </p:blipFill>
        <p:spPr>
          <a:xfrm>
            <a:off x="7247863" y="4044031"/>
            <a:ext cx="4721443" cy="2592000"/>
          </a:xfrm>
          <a:prstGeom prst="rect">
            <a:avLst/>
          </a:prstGeom>
          <a:ln>
            <a:solidFill>
              <a:schemeClr val="tx1"/>
            </a:solidFill>
          </a:ln>
        </p:spPr>
      </p:pic>
      <p:sp>
        <p:nvSpPr>
          <p:cNvPr id="3" name="TextBox 2">
            <a:extLst>
              <a:ext uri="{FF2B5EF4-FFF2-40B4-BE49-F238E27FC236}">
                <a16:creationId xmlns:a16="http://schemas.microsoft.com/office/drawing/2014/main" id="{B66440E6-3ADA-C2B5-9975-00C054DA408B}"/>
              </a:ext>
            </a:extLst>
          </p:cNvPr>
          <p:cNvSpPr txBox="1"/>
          <p:nvPr/>
        </p:nvSpPr>
        <p:spPr>
          <a:xfrm>
            <a:off x="431072" y="4300201"/>
            <a:ext cx="6674401" cy="1128514"/>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2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Implement Group guidance (when issued).</a:t>
            </a:r>
          </a:p>
          <a:p>
            <a:pPr marL="285750" marR="0" lvl="0"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2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Use our in-house Building Safety team (for queries, concerns, comments etc.).</a:t>
            </a:r>
          </a:p>
        </p:txBody>
      </p:sp>
      <p:sp>
        <p:nvSpPr>
          <p:cNvPr id="4" name="TextBox 3">
            <a:extLst>
              <a:ext uri="{FF2B5EF4-FFF2-40B4-BE49-F238E27FC236}">
                <a16:creationId xmlns:a16="http://schemas.microsoft.com/office/drawing/2014/main" id="{F2A58092-C05B-8F05-19BF-26E604DCFEEF}"/>
              </a:ext>
            </a:extLst>
          </p:cNvPr>
          <p:cNvSpPr txBox="1"/>
          <p:nvPr/>
        </p:nvSpPr>
        <p:spPr>
          <a:xfrm>
            <a:off x="431072" y="3857064"/>
            <a:ext cx="6674401" cy="403700"/>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900"/>
              </a:spcBef>
              <a:spcAft>
                <a:spcPts val="0"/>
              </a:spcAft>
              <a:buClr>
                <a:srgbClr val="3AB28B"/>
              </a:buClr>
              <a:buSzTx/>
              <a:buFont typeface="Arial" panose="020B0604020202020204" pitchFamily="34" charset="0"/>
              <a:buChar char="•"/>
              <a:tabLst/>
              <a:defRPr/>
            </a:pPr>
            <a:r>
              <a:rPr kumimoji="0" lang="en-GB" sz="2200" b="0" i="0" u="none" strike="noStrike" kern="1200" cap="none" spc="0" normalizeH="0" baseline="0" noProof="0" dirty="0">
                <a:ln>
                  <a:noFill/>
                </a:ln>
                <a:solidFill>
                  <a:srgbClr val="004749"/>
                </a:solidFill>
                <a:effectLst/>
                <a:uLnTx/>
                <a:uFillTx/>
                <a:latin typeface="Proxima Nova Rg" panose="02000506030000020004" pitchFamily="50" charset="0"/>
                <a:ea typeface="+mn-ea"/>
                <a:cs typeface="+mn-cs"/>
              </a:rPr>
              <a:t>Sign up to HSE updates and alerts. </a:t>
            </a:r>
          </a:p>
        </p:txBody>
      </p:sp>
      <p:pic>
        <p:nvPicPr>
          <p:cNvPr id="7" name="Picture 6">
            <a:extLst>
              <a:ext uri="{FF2B5EF4-FFF2-40B4-BE49-F238E27FC236}">
                <a16:creationId xmlns:a16="http://schemas.microsoft.com/office/drawing/2014/main" id="{3EA6F0B7-94BE-3571-CBDF-F5493AF540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54783" y="1106549"/>
            <a:ext cx="2957899" cy="2833980"/>
          </a:xfrm>
          <a:prstGeom prst="rect">
            <a:avLst/>
          </a:prstGeom>
        </p:spPr>
      </p:pic>
    </p:spTree>
    <p:extLst>
      <p:ext uri="{BB962C8B-B14F-4D97-AF65-F5344CB8AC3E}">
        <p14:creationId xmlns:p14="http://schemas.microsoft.com/office/powerpoint/2010/main" val="114159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500"/>
                                        <p:tgtEl>
                                          <p:spTgt spid="3">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1" end="1"/>
                                            </p:txEl>
                                          </p:spTgt>
                                        </p:tgtEl>
                                        <p:attrNameLst>
                                          <p:attrName>style.visibility</p:attrName>
                                        </p:attrNameLst>
                                      </p:cBhvr>
                                      <p:to>
                                        <p:strVal val="visible"/>
                                      </p:to>
                                    </p:set>
                                    <p:animEffect transition="in" filter="fade">
                                      <p:cBhvr>
                                        <p:cTn id="4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6"/>
          </p:nvPr>
        </p:nvSpPr>
        <p:spPr>
          <a:xfrm>
            <a:off x="504000" y="2977303"/>
            <a:ext cx="5592000" cy="399364"/>
          </a:xfrm>
        </p:spPr>
        <p:txBody>
          <a:bodyPr/>
          <a:lstStyle/>
          <a:p>
            <a:r>
              <a:rPr lang="en-GB" sz="3200" dirty="0">
                <a:latin typeface="Proxima Nova Semibold" panose="02000506030000020004" pitchFamily="50" charset="0"/>
              </a:rPr>
              <a:t>Thank You</a:t>
            </a:r>
          </a:p>
        </p:txBody>
      </p:sp>
      <p:sp>
        <p:nvSpPr>
          <p:cNvPr id="10" name="Text Placeholder 9"/>
          <p:cNvSpPr>
            <a:spLocks noGrp="1"/>
          </p:cNvSpPr>
          <p:nvPr>
            <p:ph type="body" sz="quarter" idx="17"/>
          </p:nvPr>
        </p:nvSpPr>
        <p:spPr>
          <a:xfrm>
            <a:off x="650430" y="3864626"/>
            <a:ext cx="4860000" cy="28800"/>
          </a:xfrm>
        </p:spPr>
        <p:txBody>
          <a:bodyPr/>
          <a:lstStyle/>
          <a:p>
            <a:endParaRPr lang="en-GB"/>
          </a:p>
        </p:txBody>
      </p:sp>
      <p:sp>
        <p:nvSpPr>
          <p:cNvPr id="2" name="Text Placeholder 8">
            <a:extLst>
              <a:ext uri="{FF2B5EF4-FFF2-40B4-BE49-F238E27FC236}">
                <a16:creationId xmlns:a16="http://schemas.microsoft.com/office/drawing/2014/main" id="{24DF96C7-D8AC-8A4B-1F6D-3E0F9F746059}"/>
              </a:ext>
            </a:extLst>
          </p:cNvPr>
          <p:cNvSpPr txBox="1">
            <a:spLocks/>
          </p:cNvSpPr>
          <p:nvPr/>
        </p:nvSpPr>
        <p:spPr>
          <a:xfrm>
            <a:off x="504000" y="4181703"/>
            <a:ext cx="6408527" cy="3993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buClr>
                <a:schemeClr val="accent2"/>
              </a:buClr>
              <a:buFont typeface="Wingdings" panose="05000000000000000000" pitchFamily="2" charset="2"/>
              <a:buNone/>
              <a:defRPr sz="2800" kern="1200">
                <a:solidFill>
                  <a:schemeClr val="bg1"/>
                </a:solidFill>
                <a:latin typeface="+mn-lt"/>
                <a:ea typeface="+mn-ea"/>
                <a:cs typeface="+mn-cs"/>
              </a:defRPr>
            </a:lvl1pPr>
            <a:lvl2pPr marL="288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2pPr>
            <a:lvl3pPr marL="432000" indent="-144000"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144000" indent="-144000" algn="l" defTabSz="914400" rtl="0" eaLnBrk="1" latinLnBrk="0" hangingPunct="1">
              <a:lnSpc>
                <a:spcPct val="90000"/>
              </a:lnSpc>
              <a:spcBef>
                <a:spcPts val="1200"/>
              </a:spcBef>
              <a:buClr>
                <a:schemeClr val="accent3"/>
              </a:buClr>
              <a:buFont typeface="Wingdings" panose="05000000000000000000" pitchFamily="2" charset="2"/>
              <a:buChar char="§"/>
              <a:defRPr sz="1400" kern="1200">
                <a:solidFill>
                  <a:schemeClr val="tx2"/>
                </a:solidFill>
                <a:latin typeface="+mn-lt"/>
                <a:ea typeface="+mn-ea"/>
                <a:cs typeface="+mn-cs"/>
              </a:defRPr>
            </a:lvl4pPr>
            <a:lvl5pPr marL="144000" indent="-144000" algn="l" defTabSz="914400" rtl="0" eaLnBrk="1" latinLnBrk="0" hangingPunct="1">
              <a:lnSpc>
                <a:spcPct val="90000"/>
              </a:lnSpc>
              <a:spcBef>
                <a:spcPts val="1200"/>
              </a:spcBef>
              <a:buClr>
                <a:schemeClr val="accent4"/>
              </a:buClr>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3AB28B"/>
              </a:buClr>
              <a:buSzTx/>
              <a:buFont typeface="Wingdings" panose="05000000000000000000" pitchFamily="2" charset="2"/>
              <a:buNone/>
              <a:tabLst/>
              <a:defRPr/>
            </a:pPr>
            <a:r>
              <a:rPr kumimoji="0" lang="en-GB" sz="2800" b="0" i="0" u="none" strike="noStrike" kern="1200" cap="none" spc="0" normalizeH="0" baseline="0" noProof="0" dirty="0">
                <a:ln>
                  <a:noFill/>
                </a:ln>
                <a:solidFill>
                  <a:prstClr val="white"/>
                </a:solidFill>
                <a:effectLst/>
                <a:uLnTx/>
                <a:uFillTx/>
                <a:latin typeface="Proxima Nova Semibold" panose="02000506030000020004" pitchFamily="50" charset="0"/>
                <a:ea typeface="+mn-ea"/>
                <a:cs typeface="+mn-cs"/>
              </a:rPr>
              <a:t>QUESTIONS/COMMENTS:</a:t>
            </a:r>
          </a:p>
          <a:p>
            <a:pPr marL="0" marR="0" lvl="0" indent="0" algn="l" defTabSz="914400" rtl="0" eaLnBrk="1" fontAlgn="auto" latinLnBrk="0" hangingPunct="1">
              <a:lnSpc>
                <a:spcPct val="90000"/>
              </a:lnSpc>
              <a:spcBef>
                <a:spcPts val="1200"/>
              </a:spcBef>
              <a:spcAft>
                <a:spcPts val="0"/>
              </a:spcAft>
              <a:buClr>
                <a:srgbClr val="3AB28B"/>
              </a:buClr>
              <a:buSzTx/>
              <a:buFont typeface="Wingdings" panose="05000000000000000000" pitchFamily="2" charset="2"/>
              <a:buNone/>
              <a:tabLst/>
              <a:defRPr/>
            </a:pPr>
            <a:r>
              <a:rPr kumimoji="0" lang="en-GB" sz="2400" b="0" i="0" u="none" strike="noStrike" kern="1200" cap="none" spc="0" normalizeH="0" baseline="0" noProof="0" dirty="0">
                <a:ln>
                  <a:noFill/>
                </a:ln>
                <a:solidFill>
                  <a:prstClr val="white"/>
                </a:solidFill>
                <a:effectLst/>
                <a:uLnTx/>
                <a:uFillTx/>
                <a:latin typeface="Proxima Nova Semibold" panose="02000506030000020004" pitchFamily="50" charset="0"/>
                <a:ea typeface="+mn-ea"/>
                <a:cs typeface="+mn-cs"/>
              </a:rPr>
              <a:t>Tom Weller</a:t>
            </a:r>
          </a:p>
          <a:p>
            <a:pPr marL="0" marR="0" lvl="0" indent="0" algn="l" defTabSz="914400" rtl="0" eaLnBrk="1" fontAlgn="auto" latinLnBrk="0" hangingPunct="1">
              <a:lnSpc>
                <a:spcPct val="90000"/>
              </a:lnSpc>
              <a:spcBef>
                <a:spcPts val="1200"/>
              </a:spcBef>
              <a:spcAft>
                <a:spcPts val="0"/>
              </a:spcAft>
              <a:buClr>
                <a:srgbClr val="3AB28B"/>
              </a:buClr>
              <a:buSzTx/>
              <a:buFont typeface="Wingdings" panose="05000000000000000000" pitchFamily="2" charset="2"/>
              <a:buNone/>
              <a:tabLst/>
              <a:defRPr/>
            </a:pPr>
            <a:r>
              <a:rPr kumimoji="0" lang="en-GB" sz="2400" b="0" i="0" u="none" strike="noStrike" kern="1200" cap="none" spc="0" normalizeH="0" baseline="0" noProof="0" dirty="0">
                <a:ln>
                  <a:noFill/>
                </a:ln>
                <a:solidFill>
                  <a:prstClr val="white"/>
                </a:solidFill>
                <a:effectLst/>
                <a:uLnTx/>
                <a:uFillTx/>
                <a:latin typeface="Proxima Nova Semibold" panose="02000506030000020004" pitchFamily="50" charset="0"/>
                <a:ea typeface="+mn-ea"/>
                <a:cs typeface="+mn-cs"/>
              </a:rPr>
              <a:t>Group Building Safety Manager</a:t>
            </a:r>
            <a:endParaRPr kumimoji="0" lang="en-GB" sz="2000" b="0" i="0" u="none" strike="noStrike" kern="1200" cap="none" spc="0" normalizeH="0" baseline="0" noProof="0" dirty="0">
              <a:ln>
                <a:noFill/>
              </a:ln>
              <a:solidFill>
                <a:prstClr val="white"/>
              </a:solidFill>
              <a:effectLst/>
              <a:uLnTx/>
              <a:uFillTx/>
              <a:latin typeface="Proxima Nova Semibold" panose="02000506030000020004" pitchFamily="50" charset="0"/>
              <a:ea typeface="+mn-ea"/>
              <a:cs typeface="+mn-cs"/>
            </a:endParaRPr>
          </a:p>
          <a:p>
            <a:pPr marL="0" marR="0" lvl="0" indent="0" algn="l" defTabSz="914400" rtl="0" eaLnBrk="1" fontAlgn="auto" latinLnBrk="0" hangingPunct="1">
              <a:lnSpc>
                <a:spcPct val="90000"/>
              </a:lnSpc>
              <a:spcBef>
                <a:spcPts val="1200"/>
              </a:spcBef>
              <a:spcAft>
                <a:spcPts val="0"/>
              </a:spcAft>
              <a:buClr>
                <a:srgbClr val="3AB28B"/>
              </a:buClr>
              <a:buSzTx/>
              <a:buFont typeface="Wingdings" panose="05000000000000000000" pitchFamily="2" charset="2"/>
              <a:buNone/>
              <a:tabLst/>
              <a:defRPr/>
            </a:pPr>
            <a:r>
              <a:rPr kumimoji="0" lang="en-GB" sz="2000" b="0" i="0" u="none" strike="noStrike" kern="1200" cap="none" spc="0" normalizeH="0" baseline="0" noProof="0" dirty="0">
                <a:ln>
                  <a:noFill/>
                </a:ln>
                <a:solidFill>
                  <a:prstClr val="white"/>
                </a:solidFill>
                <a:effectLst/>
                <a:uLnTx/>
                <a:uFillTx/>
                <a:latin typeface="Proxima Nova Semibold" panose="02000506030000020004" pitchFamily="50" charset="0"/>
                <a:ea typeface="+mn-ea"/>
                <a:cs typeface="+mn-cs"/>
              </a:rPr>
              <a:t>tom.weller@persimmonhomes.com</a:t>
            </a:r>
          </a:p>
          <a:p>
            <a:pPr marL="0" marR="0" lvl="0" indent="0" algn="l" defTabSz="914400" rtl="0" eaLnBrk="1" fontAlgn="auto" latinLnBrk="0" hangingPunct="1">
              <a:lnSpc>
                <a:spcPct val="90000"/>
              </a:lnSpc>
              <a:spcBef>
                <a:spcPts val="1200"/>
              </a:spcBef>
              <a:spcAft>
                <a:spcPts val="0"/>
              </a:spcAft>
              <a:buClr>
                <a:srgbClr val="3AB28B"/>
              </a:buClr>
              <a:buSzTx/>
              <a:buFont typeface="Wingdings" panose="05000000000000000000" pitchFamily="2" charset="2"/>
              <a:buNone/>
              <a:tabLst/>
              <a:defRPr/>
            </a:pPr>
            <a:r>
              <a:rPr kumimoji="0" lang="en-GB" sz="2000" b="0" i="0" u="none" strike="noStrike" kern="1200" cap="none" spc="0" normalizeH="0" baseline="0" noProof="0" dirty="0">
                <a:ln>
                  <a:noFill/>
                </a:ln>
                <a:solidFill>
                  <a:prstClr val="white"/>
                </a:solidFill>
                <a:effectLst/>
                <a:uLnTx/>
                <a:uFillTx/>
                <a:latin typeface="Proxima Nova Semibold" panose="02000506030000020004" pitchFamily="50" charset="0"/>
                <a:ea typeface="+mn-ea"/>
                <a:cs typeface="+mn-cs"/>
              </a:rPr>
              <a:t>07471 225 975</a:t>
            </a:r>
          </a:p>
        </p:txBody>
      </p:sp>
      <p:pic>
        <p:nvPicPr>
          <p:cNvPr id="3" name="Picture 2">
            <a:extLst>
              <a:ext uri="{FF2B5EF4-FFF2-40B4-BE49-F238E27FC236}">
                <a16:creationId xmlns:a16="http://schemas.microsoft.com/office/drawing/2014/main" id="{F48AA74D-B3D6-7B68-80FA-B06B0C6650AB}"/>
              </a:ext>
            </a:extLst>
          </p:cNvPr>
          <p:cNvPicPr>
            <a:picLocks noChangeAspect="1"/>
          </p:cNvPicPr>
          <p:nvPr/>
        </p:nvPicPr>
        <p:blipFill>
          <a:blip r:embed="rId2"/>
          <a:stretch>
            <a:fillRect/>
          </a:stretch>
        </p:blipFill>
        <p:spPr>
          <a:xfrm>
            <a:off x="6681571" y="247255"/>
            <a:ext cx="5226894" cy="4598189"/>
          </a:xfrm>
          <a:prstGeom prst="rect">
            <a:avLst/>
          </a:prstGeom>
        </p:spPr>
      </p:pic>
      <p:sp>
        <p:nvSpPr>
          <p:cNvPr id="4" name="Oval 3">
            <a:extLst>
              <a:ext uri="{FF2B5EF4-FFF2-40B4-BE49-F238E27FC236}">
                <a16:creationId xmlns:a16="http://schemas.microsoft.com/office/drawing/2014/main" id="{3AD0CA03-31E8-E40C-8C95-799AF05F4D9B}"/>
              </a:ext>
            </a:extLst>
          </p:cNvPr>
          <p:cNvSpPr/>
          <p:nvPr/>
        </p:nvSpPr>
        <p:spPr>
          <a:xfrm>
            <a:off x="9697886" y="2929456"/>
            <a:ext cx="1880969" cy="5686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Nova"/>
              <a:ea typeface="+mn-ea"/>
              <a:cs typeface="+mn-cs"/>
            </a:endParaRPr>
          </a:p>
        </p:txBody>
      </p:sp>
    </p:spTree>
    <p:extLst>
      <p:ext uri="{BB962C8B-B14F-4D97-AF65-F5344CB8AC3E}">
        <p14:creationId xmlns:p14="http://schemas.microsoft.com/office/powerpoint/2010/main" val="15106601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7.2"/>
</p:tagLst>
</file>

<file path=ppt/tags/tag10.xml><?xml version="1.0" encoding="utf-8"?>
<p:tagLst xmlns:a="http://schemas.openxmlformats.org/drawingml/2006/main" xmlns:r="http://schemas.openxmlformats.org/officeDocument/2006/relationships" xmlns:p="http://schemas.openxmlformats.org/presentationml/2006/main">
  <p:tag name="TIMING" val="|0.8|6.4|2.9|2.1|0.7|0.9|1.5|1.7|0.7"/>
</p:tagLst>
</file>

<file path=ppt/tags/tag11.xml><?xml version="1.0" encoding="utf-8"?>
<p:tagLst xmlns:a="http://schemas.openxmlformats.org/drawingml/2006/main" xmlns:r="http://schemas.openxmlformats.org/officeDocument/2006/relationships" xmlns:p="http://schemas.openxmlformats.org/presentationml/2006/main">
  <p:tag name="TIMING" val="|0.8|6.4|2.9|2.1|0.7|0.9|1.5|1.7|0.7"/>
</p:tagLst>
</file>

<file path=ppt/tags/tag2.xml><?xml version="1.0" encoding="utf-8"?>
<p:tagLst xmlns:a="http://schemas.openxmlformats.org/drawingml/2006/main" xmlns:r="http://schemas.openxmlformats.org/officeDocument/2006/relationships" xmlns:p="http://schemas.openxmlformats.org/presentationml/2006/main">
  <p:tag name="TIMING" val="|1.1|12.9"/>
</p:tagLst>
</file>

<file path=ppt/tags/tag3.xml><?xml version="1.0" encoding="utf-8"?>
<p:tagLst xmlns:a="http://schemas.openxmlformats.org/drawingml/2006/main" xmlns:r="http://schemas.openxmlformats.org/officeDocument/2006/relationships" xmlns:p="http://schemas.openxmlformats.org/presentationml/2006/main">
  <p:tag name="TIMING" val="|0.7|5.9"/>
</p:tagLst>
</file>

<file path=ppt/tags/tag4.xml><?xml version="1.0" encoding="utf-8"?>
<p:tagLst xmlns:a="http://schemas.openxmlformats.org/drawingml/2006/main" xmlns:r="http://schemas.openxmlformats.org/officeDocument/2006/relationships" xmlns:p="http://schemas.openxmlformats.org/presentationml/2006/main">
  <p:tag name="TIMING" val="|1.5|11.3"/>
</p:tagLst>
</file>

<file path=ppt/tags/tag5.xml><?xml version="1.0" encoding="utf-8"?>
<p:tagLst xmlns:a="http://schemas.openxmlformats.org/drawingml/2006/main" xmlns:r="http://schemas.openxmlformats.org/officeDocument/2006/relationships" xmlns:p="http://schemas.openxmlformats.org/presentationml/2006/main">
  <p:tag name="TIMING" val="|1.5|11.3"/>
</p:tagLst>
</file>

<file path=ppt/tags/tag6.xml><?xml version="1.0" encoding="utf-8"?>
<p:tagLst xmlns:a="http://schemas.openxmlformats.org/drawingml/2006/main" xmlns:r="http://schemas.openxmlformats.org/officeDocument/2006/relationships" xmlns:p="http://schemas.openxmlformats.org/presentationml/2006/main">
  <p:tag name="TIMING" val="|3.1|4.8|3.9|1|1.3"/>
</p:tagLst>
</file>

<file path=ppt/tags/tag7.xml><?xml version="1.0" encoding="utf-8"?>
<p:tagLst xmlns:a="http://schemas.openxmlformats.org/drawingml/2006/main" xmlns:r="http://schemas.openxmlformats.org/officeDocument/2006/relationships" xmlns:p="http://schemas.openxmlformats.org/presentationml/2006/main">
  <p:tag name="TIMING" val="|3.1|4.8|3.9|1|1.3"/>
</p:tagLst>
</file>

<file path=ppt/tags/tag8.xml><?xml version="1.0" encoding="utf-8"?>
<p:tagLst xmlns:a="http://schemas.openxmlformats.org/drawingml/2006/main" xmlns:r="http://schemas.openxmlformats.org/officeDocument/2006/relationships" xmlns:p="http://schemas.openxmlformats.org/presentationml/2006/main">
  <p:tag name="TIMING" val="|0.8|6.4|2.9|2.1|0.7|0.9|1.5|1.7|0.7"/>
</p:tagLst>
</file>

<file path=ppt/tags/tag9.xml><?xml version="1.0" encoding="utf-8"?>
<p:tagLst xmlns:a="http://schemas.openxmlformats.org/drawingml/2006/main" xmlns:r="http://schemas.openxmlformats.org/officeDocument/2006/relationships" xmlns:p="http://schemas.openxmlformats.org/presentationml/2006/main">
  <p:tag name="TIMING" val="|0.8|6.4|2.9|2.1|0.7|0.9|1.5|1.7|0.7"/>
</p:tagLst>
</file>

<file path=ppt/theme/theme1.xml><?xml version="1.0" encoding="utf-8"?>
<a:theme xmlns:a="http://schemas.openxmlformats.org/drawingml/2006/main" name="1_Title Slides">
  <a:themeElements>
    <a:clrScheme name="Custom 70">
      <a:dk1>
        <a:sysClr val="windowText" lastClr="000000"/>
      </a:dk1>
      <a:lt1>
        <a:sysClr val="window" lastClr="FFFFFF"/>
      </a:lt1>
      <a:dk2>
        <a:srgbClr val="004749"/>
      </a:dk2>
      <a:lt2>
        <a:srgbClr val="F4F3ED"/>
      </a:lt2>
      <a:accent1>
        <a:srgbClr val="007961"/>
      </a:accent1>
      <a:accent2>
        <a:srgbClr val="3AB28B"/>
      </a:accent2>
      <a:accent3>
        <a:srgbClr val="EE775E"/>
      </a:accent3>
      <a:accent4>
        <a:srgbClr val="8FCED2"/>
      </a:accent4>
      <a:accent5>
        <a:srgbClr val="FDC947"/>
      </a:accent5>
      <a:accent6>
        <a:srgbClr val="595959"/>
      </a:accent6>
      <a:hlink>
        <a:srgbClr val="0563C1"/>
      </a:hlink>
      <a:folHlink>
        <a:srgbClr val="954F72"/>
      </a:folHlink>
    </a:clrScheme>
    <a:fontScheme name="Persimmon - MS Arial Nova">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rsimmon MASTER Template V2 191022_0950.potx" id="{D1DDB3E0-9BE9-49AC-8611-3488E825EAF4}" vid="{3DF5E1A3-DE4E-4031-B2C1-99AA856E3D1A}"/>
    </a:ext>
  </a:extLst>
</a:theme>
</file>

<file path=ppt/theme/theme2.xml><?xml version="1.0" encoding="utf-8"?>
<a:theme xmlns:a="http://schemas.openxmlformats.org/drawingml/2006/main" name="2_Standard Layouts">
  <a:themeElements>
    <a:clrScheme name="Custom 70">
      <a:dk1>
        <a:sysClr val="windowText" lastClr="000000"/>
      </a:dk1>
      <a:lt1>
        <a:sysClr val="window" lastClr="FFFFFF"/>
      </a:lt1>
      <a:dk2>
        <a:srgbClr val="004749"/>
      </a:dk2>
      <a:lt2>
        <a:srgbClr val="F4F3ED"/>
      </a:lt2>
      <a:accent1>
        <a:srgbClr val="007961"/>
      </a:accent1>
      <a:accent2>
        <a:srgbClr val="3AB28B"/>
      </a:accent2>
      <a:accent3>
        <a:srgbClr val="EE775E"/>
      </a:accent3>
      <a:accent4>
        <a:srgbClr val="8FCED2"/>
      </a:accent4>
      <a:accent5>
        <a:srgbClr val="FDC947"/>
      </a:accent5>
      <a:accent6>
        <a:srgbClr val="595959"/>
      </a:accent6>
      <a:hlink>
        <a:srgbClr val="0563C1"/>
      </a:hlink>
      <a:folHlink>
        <a:srgbClr val="954F72"/>
      </a:folHlink>
    </a:clrScheme>
    <a:fontScheme name="Persimmon - MS Arial Nova">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rsimmon MASTER Template V2 191022_0950.potx" id="{D1DDB3E0-9BE9-49AC-8611-3488E825EAF4}" vid="{AB4C1BF2-E7AE-4EAA-A6AA-B9946BD84E0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3062</TotalTime>
  <Words>6832</Words>
  <Application>Microsoft Office PowerPoint</Application>
  <PresentationFormat>Widescreen</PresentationFormat>
  <Paragraphs>1197</Paragraphs>
  <Slides>97</Slides>
  <Notes>69</Notes>
  <HiddenSlides>2</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97</vt:i4>
      </vt:variant>
    </vt:vector>
  </HeadingPairs>
  <TitlesOfParts>
    <vt:vector size="112" baseType="lpstr">
      <vt:lpstr>Arial</vt:lpstr>
      <vt:lpstr>Arial Black</vt:lpstr>
      <vt:lpstr>Arial Nova</vt:lpstr>
      <vt:lpstr>Cabin</vt:lpstr>
      <vt:lpstr>Calibri</vt:lpstr>
      <vt:lpstr>Montserrat</vt:lpstr>
      <vt:lpstr>Montserrat ExtraBold</vt:lpstr>
      <vt:lpstr>Montserrat Medium</vt:lpstr>
      <vt:lpstr>Proxima Nova Black</vt:lpstr>
      <vt:lpstr>Proxima Nova Rg</vt:lpstr>
      <vt:lpstr>Proxima Nova Semibold</vt:lpstr>
      <vt:lpstr>Raleway</vt:lpstr>
      <vt:lpstr>Wingdings</vt:lpstr>
      <vt:lpstr>1_Title Slides</vt:lpstr>
      <vt:lpstr>2_Standard Layouts</vt:lpstr>
      <vt:lpstr>MD &amp; HODs H&amp;S leadership</vt:lpstr>
      <vt:lpstr>Agenda</vt:lpstr>
      <vt:lpstr>The foundations of leading H&amp;S</vt:lpstr>
      <vt:lpstr>INTRODUCTION</vt:lpstr>
      <vt:lpstr>The moral, legal and financial case</vt:lpstr>
      <vt:lpstr>Cost of poor H&amp;S at work </vt:lpstr>
      <vt:lpstr>Cost of poor H&amp;S at work </vt:lpstr>
      <vt:lpstr>Cost of poor H&amp;S at work </vt:lpstr>
      <vt:lpstr>Cost of poor H&amp;S at work </vt:lpstr>
      <vt:lpstr>Key health and safety legislation</vt:lpstr>
      <vt:lpstr>Key health and safety legislation</vt:lpstr>
      <vt:lpstr>Corporate social responsibility</vt:lpstr>
      <vt:lpstr>Three essential principals</vt:lpstr>
      <vt:lpstr>Three essential principals</vt:lpstr>
      <vt:lpstr>Three essential principals</vt:lpstr>
      <vt:lpstr>Health and safety management systems</vt:lpstr>
      <vt:lpstr>Plan</vt:lpstr>
      <vt:lpstr>Actions to take </vt:lpstr>
      <vt:lpstr>Do</vt:lpstr>
      <vt:lpstr>Do</vt:lpstr>
      <vt:lpstr>Actions to take </vt:lpstr>
      <vt:lpstr>Check</vt:lpstr>
      <vt:lpstr>Actions to take </vt:lpstr>
      <vt:lpstr>Act</vt:lpstr>
      <vt:lpstr>Actions to take </vt:lpstr>
      <vt:lpstr>The importance of leadership </vt:lpstr>
      <vt:lpstr>The importance of leadership </vt:lpstr>
      <vt:lpstr>Set a personal commitment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Leading H&amp;S  &amp; Persimmon</vt:lpstr>
      <vt:lpstr>INTRODUCTION</vt:lpstr>
      <vt:lpstr>Persimmon HS&amp;E policy</vt:lpstr>
      <vt:lpstr>Organisation and responsibilities </vt:lpstr>
      <vt:lpstr>Organisation and responsibilities </vt:lpstr>
      <vt:lpstr>Organisation and responsibilities </vt:lpstr>
      <vt:lpstr>Performance monitoring and review </vt:lpstr>
      <vt:lpstr>Performance monitoring and review </vt:lpstr>
      <vt:lpstr>Performance monitoring and review </vt:lpstr>
      <vt:lpstr>Our risks </vt:lpstr>
      <vt:lpstr>Our risks </vt:lpstr>
      <vt:lpstr>Our risks </vt:lpstr>
      <vt:lpstr>Our risks </vt:lpstr>
      <vt:lpstr>Zero Scores </vt:lpstr>
      <vt:lpstr>Zero Scores </vt:lpstr>
      <vt:lpstr>PowerPoint Presentation</vt:lpstr>
      <vt:lpstr>Building Safety</vt:lpstr>
      <vt:lpstr>CONTENTS</vt:lpstr>
      <vt:lpstr>What is  Building Safety?</vt:lpstr>
      <vt:lpstr>1) WHAT IS BUILDING SAFETY?</vt:lpstr>
      <vt:lpstr>1) WHAT IS BUILDING SAFETY?</vt:lpstr>
      <vt:lpstr>1) WHAT IS BUILDING SAFETY?</vt:lpstr>
      <vt:lpstr>1) WHAT IS BUILDING SAFETY?</vt:lpstr>
      <vt:lpstr>1) WHAT IS BUILDING SAFETY?</vt:lpstr>
      <vt:lpstr>1) WHAT IS BUILDING SAFETY?</vt:lpstr>
      <vt:lpstr>2) WHAT IS BUILDING SAFETY?</vt:lpstr>
      <vt:lpstr>1) WHAT IS BUILDING SAFETY?</vt:lpstr>
      <vt:lpstr>Why this focus?</vt:lpstr>
      <vt:lpstr>2) WHY THIS FOCUS?</vt:lpstr>
      <vt:lpstr>2) WHY THIS FOCUS?</vt:lpstr>
      <vt:lpstr>Legal Implications</vt:lpstr>
      <vt:lpstr>3) LEGAL IMPLICATIONS</vt:lpstr>
      <vt:lpstr>3) LEGAL IMPLICATIONS</vt:lpstr>
      <vt:lpstr>3) LEGAL IMPLICATIONS</vt:lpstr>
      <vt:lpstr>3) LEGAL IMPLICATIONS</vt:lpstr>
      <vt:lpstr>3) IMPLICATIONS</vt:lpstr>
      <vt:lpstr>3) IMPLICATIONS</vt:lpstr>
      <vt:lpstr>Persimmon’s Initiatives</vt:lpstr>
      <vt:lpstr>4) INITIATIVES</vt:lpstr>
      <vt:lpstr>4) INITIATIVES</vt:lpstr>
      <vt:lpstr>4) INITIATIVES</vt:lpstr>
      <vt:lpstr>4) INITIATIVES</vt:lpstr>
      <vt:lpstr>4) INITIATIVES</vt:lpstr>
      <vt:lpstr>4) INITIATIVES</vt:lpstr>
      <vt:lpstr>Final Thoughts</vt:lpstr>
      <vt:lpstr>5) FINAL THOUGHTS</vt:lpstr>
      <vt:lpstr>5) FINAL THOUGHTS</vt:lpstr>
      <vt:lpstr>5) FINAL THOUGHTS</vt:lpstr>
      <vt:lpstr>PowerPoint Presentation</vt:lpstr>
    </vt:vector>
  </TitlesOfParts>
  <Company>Persimmon Homes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Safety &amp; Environment Update</dc:title>
  <dc:creator>Potter, Adam</dc:creator>
  <cp:lastModifiedBy>Bainbridge, Abigail</cp:lastModifiedBy>
  <cp:revision>126</cp:revision>
  <cp:lastPrinted>2023-10-01T13:10:18Z</cp:lastPrinted>
  <dcterms:created xsi:type="dcterms:W3CDTF">2023-03-03T14:24:36Z</dcterms:created>
  <dcterms:modified xsi:type="dcterms:W3CDTF">2023-11-17T15:26:12Z</dcterms:modified>
</cp:coreProperties>
</file>