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5_CB099D0F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8" r:id="rId3"/>
    <p:sldId id="394" r:id="rId4"/>
    <p:sldId id="393" r:id="rId5"/>
    <p:sldId id="395" r:id="rId6"/>
    <p:sldId id="308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261" r:id="rId17"/>
    <p:sldId id="405" r:id="rId18"/>
    <p:sldId id="410" r:id="rId19"/>
    <p:sldId id="406" r:id="rId20"/>
    <p:sldId id="408" r:id="rId21"/>
    <p:sldId id="411" r:id="rId22"/>
    <p:sldId id="412" r:id="rId23"/>
    <p:sldId id="414" r:id="rId24"/>
    <p:sldId id="415" r:id="rId25"/>
    <p:sldId id="416" r:id="rId26"/>
    <p:sldId id="418" r:id="rId27"/>
    <p:sldId id="431" r:id="rId28"/>
    <p:sldId id="419" r:id="rId29"/>
    <p:sldId id="420" r:id="rId30"/>
    <p:sldId id="421" r:id="rId31"/>
    <p:sldId id="422" r:id="rId32"/>
    <p:sldId id="423" r:id="rId33"/>
    <p:sldId id="425" r:id="rId34"/>
    <p:sldId id="426" r:id="rId35"/>
    <p:sldId id="428" r:id="rId36"/>
    <p:sldId id="430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3B8A67-6CA9-E94F-8BB8-818FFD3F14A9}">
          <p14:sldIdLst>
            <p14:sldId id="256"/>
            <p14:sldId id="278"/>
            <p14:sldId id="394"/>
            <p14:sldId id="393"/>
            <p14:sldId id="395"/>
            <p14:sldId id="308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261"/>
            <p14:sldId id="405"/>
            <p14:sldId id="410"/>
            <p14:sldId id="406"/>
            <p14:sldId id="408"/>
            <p14:sldId id="411"/>
            <p14:sldId id="412"/>
            <p14:sldId id="414"/>
            <p14:sldId id="415"/>
            <p14:sldId id="416"/>
            <p14:sldId id="418"/>
            <p14:sldId id="431"/>
            <p14:sldId id="419"/>
            <p14:sldId id="420"/>
            <p14:sldId id="421"/>
            <p14:sldId id="422"/>
            <p14:sldId id="423"/>
            <p14:sldId id="425"/>
            <p14:sldId id="426"/>
            <p14:sldId id="428"/>
            <p14:sldId id="430"/>
          </p14:sldIdLst>
        </p14:section>
        <p14:section name="NO" id="{6DF3047D-5DF8-6C44-B3B2-2BD6AA129AA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9E3287-3E46-7501-04EF-36D5DD0A05B2}" name="Nikki Stirzaker" initials="NS" userId="3c1bbe056a3125b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323"/>
    <a:srgbClr val="D9D9D9"/>
    <a:srgbClr val="8A941E"/>
    <a:srgbClr val="DF6534"/>
    <a:srgbClr val="6FACDE"/>
    <a:srgbClr val="00263E"/>
    <a:srgbClr val="0075BC"/>
    <a:srgbClr val="68C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56" autoAdjust="0"/>
    <p:restoredTop sz="89446"/>
  </p:normalViewPr>
  <p:slideViewPr>
    <p:cSldViewPr snapToGrid="0" showGuides="1">
      <p:cViewPr varScale="1">
        <p:scale>
          <a:sx n="134" d="100"/>
          <a:sy n="134" d="100"/>
        </p:scale>
        <p:origin x="581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282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A3-3046-AEBA-D1232DF89D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A3-3046-AEBA-D1232DF89DF8}"/>
              </c:ext>
            </c:extLst>
          </c:dPt>
          <c:dPt>
            <c:idx val="2"/>
            <c:bubble3D val="0"/>
            <c:spPr>
              <a:solidFill>
                <a:srgbClr val="8A94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3A3-3046-AEBA-D1232DF89DF8}"/>
              </c:ext>
            </c:extLst>
          </c:dPt>
          <c:cat>
            <c:strRef>
              <c:f>Sheet1!$A$2:$A$4</c:f>
              <c:strCache>
                <c:ptCount val="3"/>
                <c:pt idx="0">
                  <c:v>Other</c:v>
                </c:pt>
                <c:pt idx="1">
                  <c:v>Stress, Depression, Anxiety</c:v>
                </c:pt>
                <c:pt idx="2">
                  <c:v>Musculosketal Disorders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27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A3-3046-AEBA-D1232DF89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pPr>
            <a:r>
              <a:rPr lang="en-GB" dirty="0"/>
              <a:t>Example H&amp;S KPIs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LTAs</c:v>
                </c:pt>
                <c:pt idx="1">
                  <c:v>Inspections</c:v>
                </c:pt>
                <c:pt idx="2">
                  <c:v>Unsafe acts</c:v>
                </c:pt>
                <c:pt idx="3">
                  <c:v>Training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1-D249-8474-14713D726C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LTAs</c:v>
                </c:pt>
                <c:pt idx="1">
                  <c:v>Inspections</c:v>
                </c:pt>
                <c:pt idx="2">
                  <c:v>Unsafe acts</c:v>
                </c:pt>
                <c:pt idx="3">
                  <c:v>Training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51-D249-8474-14713D726C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LTAs</c:v>
                </c:pt>
                <c:pt idx="1">
                  <c:v>Inspections</c:v>
                </c:pt>
                <c:pt idx="2">
                  <c:v>Unsafe acts</c:v>
                </c:pt>
                <c:pt idx="3">
                  <c:v>Training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51-D249-8474-14713D726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822528"/>
        <c:axId val="240832512"/>
      </c:barChart>
      <c:catAx>
        <c:axId val="24082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pPr>
            <a:endParaRPr lang="en-US"/>
          </a:p>
        </c:txPr>
        <c:crossAx val="240832512"/>
        <c:crosses val="autoZero"/>
        <c:auto val="1"/>
        <c:lblAlgn val="ctr"/>
        <c:lblOffset val="100"/>
        <c:noMultiLvlLbl val="0"/>
      </c:catAx>
      <c:valAx>
        <c:axId val="24083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pPr>
            <a:endParaRPr lang="en-US"/>
          </a:p>
        </c:txPr>
        <c:crossAx val="24082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Raleway" panose="020B0503030101060003" pitchFamily="34" charset="7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5_CB099D0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73CDA2-93E1-0647-BAF7-07A10616439C}" authorId="{3E9E3287-3E46-7501-04EF-36D5DD0A05B2}" created="2022-12-07T09:23:18.413">
    <pc:sldMkLst xmlns:pc="http://schemas.microsoft.com/office/powerpoint/2013/main/command">
      <pc:docMk/>
      <pc:sldMk cId="3406404879" sldId="261"/>
    </pc:sldMkLst>
    <p188:txBody>
      <a:bodyPr/>
      <a:lstStyle/>
      <a:p>
        <a:r>
          <a:rPr lang="en-GB"/>
          <a:t>Nicola to change capitalisation
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347EE-8C31-4ACE-B86D-D6F3BB0221B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6380E-BDED-4563-8259-CDDC7905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94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577C9-83C2-4A7C-86B4-228BE5F7E55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3FDD4-2B53-4C69-9D27-9197154A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0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About Me </a:t>
            </a:r>
          </a:p>
          <a:p>
            <a:endParaRPr lang="en-GB" dirty="0" smtClean="0"/>
          </a:p>
          <a:p>
            <a:r>
              <a:rPr lang="en-GB" dirty="0" smtClean="0"/>
              <a:t>About Gallagher and services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37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FB33-92CB-4F61-8096-6A0CE358DB24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4150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Fine based on turnover – as it needs to send the message home. We know from previous cases that organisations which greatly exceed the 50 million turnover threshold for a large organisation get significant fines. Level of culpability is taken into account but fines usually in the millions.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74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Named</a:t>
            </a:r>
            <a:r>
              <a:rPr lang="en-GB" baseline="0" dirty="0" smtClean="0"/>
              <a:t> Directors on companies house.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40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Publicity order</a:t>
            </a:r>
            <a:r>
              <a:rPr lang="en-GB" baseline="0" dirty="0" smtClean="0"/>
              <a:t> – is basically asking the company to pay to publicise their own failings.</a:t>
            </a:r>
          </a:p>
          <a:p>
            <a:r>
              <a:rPr lang="en-GB" baseline="0" dirty="0" smtClean="0"/>
              <a:t>Corporate Manslaughter prosecutions are still quite rare and are difficult to prove against larger organisations due to the number of reporting lines between senior management and work on the ground.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48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IOD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ACoP</a:t>
            </a:r>
            <a:r>
              <a:rPr lang="en-GB" baseline="0" dirty="0" smtClean="0"/>
              <a:t> referenced in our performance management standards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23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</a:t>
            </a:r>
            <a:r>
              <a:rPr lang="en-GB" baseline="0" dirty="0" smtClean="0"/>
              <a:t>r HS&amp;E policy is based upon plan, do, check, act.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85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H&amp;S</a:t>
            </a:r>
            <a:r>
              <a:rPr lang="en-GB" baseline="0" dirty="0" smtClean="0"/>
              <a:t> feeds into our ESG, as said earlier, becoming ever more important for shareholders.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14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Having access to </a:t>
            </a:r>
            <a:r>
              <a:rPr lang="en-GB" baseline="0" dirty="0" smtClean="0"/>
              <a:t>H&amp;S Advisors is not just a business nice to have but a legal requirement.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09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things</a:t>
            </a:r>
            <a:r>
              <a:rPr lang="en-GB" baseline="0" dirty="0" smtClean="0"/>
              <a:t> we continually look at and try and improve upon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0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7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dirty="0" smtClean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Labour Force Survey 32,0000 households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dirty="0" smtClean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STFs less than other sector but more injuries from falls from height in the construction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SDA has taken over from Musculoskeletal </a:t>
            </a:r>
            <a:r>
              <a:rPr lang="en-GB" baseline="0" dirty="0" smtClean="0"/>
              <a:t>in other it is through construction will follow suit</a:t>
            </a:r>
          </a:p>
          <a:p>
            <a:r>
              <a:rPr lang="en-GB" baseline="0" dirty="0" smtClean="0"/>
              <a:t>In our discussions with others when undertaking this training, agreed that it was probably that less people are suffering with SDA, its just under reported. Construction is a male dominated sector, with men who don’t like to talk about their MH, we need to break down those barriers.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9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black lines are</a:t>
            </a:r>
            <a:r>
              <a:rPr lang="en-GB" baseline="0" dirty="0" smtClean="0"/>
              <a:t> the range the HSE are saying the rates could actually be as based on a survey not all reported cases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7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At any given time 1 in 6 working age adults </a:t>
            </a:r>
            <a:r>
              <a:rPr lang="en-GB" baseline="0" dirty="0" smtClean="0"/>
              <a:t>have symptoms associated with poor mental health, </a:t>
            </a:r>
          </a:p>
          <a:p>
            <a:endParaRPr lang="en-GB" baseline="0" dirty="0" smtClean="0"/>
          </a:p>
          <a:p>
            <a:r>
              <a:rPr lang="en-GB" baseline="0" dirty="0" smtClean="0"/>
              <a:t>1 in 4 people experience poor mental health each year </a:t>
            </a:r>
          </a:p>
          <a:p>
            <a:r>
              <a:rPr lang="en-GB" baseline="0" dirty="0" smtClean="0"/>
              <a:t>72 million days lost costing UK £45 billion each year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85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Everyone has a right to go home safe at the end of each day. No </a:t>
            </a:r>
            <a:r>
              <a:rPr lang="en-GB" dirty="0" smtClean="0"/>
              <a:t>one</a:t>
            </a:r>
            <a:r>
              <a:rPr lang="en-GB" baseline="0" dirty="0" smtClean="0"/>
              <a:t> wants to break the news to a spouse or parent that their loved one has been injured whilst at work.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4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</a:t>
            </a:r>
            <a:r>
              <a:rPr lang="en-GB" baseline="0" dirty="0" smtClean="0"/>
              <a:t> the four years I have been at Persimmon, each year </a:t>
            </a:r>
            <a:r>
              <a:rPr lang="en-GB" dirty="0" smtClean="0"/>
              <a:t>more</a:t>
            </a:r>
            <a:r>
              <a:rPr lang="en-GB" baseline="0" dirty="0" smtClean="0"/>
              <a:t> questions from shareholder groups on out H&amp;S stats.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5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FDD4-2B53-4C69-9D27-9197154A09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4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0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4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2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struction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15009" y="395081"/>
            <a:ext cx="3180521" cy="43533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8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struction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119134" y="395081"/>
            <a:ext cx="3180521" cy="43533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68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struction P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E148551-7FCC-4851-86A1-0BA2D18A08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79207" y="0"/>
            <a:ext cx="4064793" cy="5143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94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struction Pag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960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4988" y="1804061"/>
            <a:ext cx="1756658" cy="15542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27686" y="1804061"/>
            <a:ext cx="1756658" cy="15542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70385" y="1804061"/>
            <a:ext cx="1756658" cy="15542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13083" y="1794621"/>
            <a:ext cx="1756658" cy="15542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353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629275" y="1402307"/>
            <a:ext cx="1874044" cy="24565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659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">
    <p:bg>
      <p:bgPr>
        <a:solidFill>
          <a:srgbClr val="F8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2E95184-4C74-8721-9D31-3E6403FCF5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7726" y="0"/>
            <a:ext cx="3278981" cy="5143500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Nunito" pitchFamily="2" charset="0"/>
              </a:defRPr>
            </a:lvl1pPr>
          </a:lstStyle>
          <a:p>
            <a:endParaRPr lang="en-ID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DDEFC351-70C9-895E-FF72-8999936ED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36887" y="3866591"/>
            <a:ext cx="1657350" cy="22264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900" b="1">
                <a:solidFill>
                  <a:srgbClr val="202020"/>
                </a:solidFill>
                <a:latin typeface="Nunito" pitchFamily="2" charset="0"/>
              </a:defRPr>
            </a:lvl1pPr>
          </a:lstStyle>
          <a:p>
            <a:pPr lvl="0"/>
            <a:r>
              <a:rPr lang="en-US"/>
              <a:t>Address</a:t>
            </a:r>
            <a:endParaRPr lang="en-ID"/>
          </a:p>
        </p:txBody>
      </p:sp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5ACC897C-63B9-BB08-A1A8-5BF273EB13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1979" y="4331005"/>
            <a:ext cx="1657350" cy="22264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900" b="1">
                <a:solidFill>
                  <a:srgbClr val="202020"/>
                </a:solidFill>
                <a:latin typeface="Nunito" pitchFamily="2" charset="0"/>
              </a:defRPr>
            </a:lvl1pPr>
          </a:lstStyle>
          <a:p>
            <a:pPr lvl="0"/>
            <a:r>
              <a:rPr lang="en-US"/>
              <a:t>Phone</a:t>
            </a:r>
            <a:endParaRPr lang="en-ID"/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A25FB5BA-0601-C232-CC21-E39AB7C624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41637" y="4040588"/>
            <a:ext cx="1657350" cy="30122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750" b="0">
                <a:solidFill>
                  <a:srgbClr val="202020"/>
                </a:solidFill>
                <a:latin typeface="Nunito" pitchFamily="2" charset="0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ID" sz="750">
              <a:solidFill>
                <a:srgbClr val="202020"/>
              </a:solidFill>
              <a:latin typeface="Nunito" pitchFamily="2" charset="0"/>
            </a:endParaRP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081855F5-A8C0-7124-9ACB-514FE2638E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21979" y="4505647"/>
            <a:ext cx="1657350" cy="19428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750" b="0">
                <a:solidFill>
                  <a:srgbClr val="202020"/>
                </a:solidFill>
                <a:latin typeface="Nunito" pitchFamily="2" charset="0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ID" sz="750">
              <a:solidFill>
                <a:srgbClr val="202020"/>
              </a:solidFill>
              <a:latin typeface="Nunito" pitchFamily="2" charset="0"/>
            </a:endParaRP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8530A742-CA13-C2CD-8D86-33DE9E6ABE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194" y="4665773"/>
            <a:ext cx="1657350" cy="2226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>
                <a:solidFill>
                  <a:srgbClr val="202020"/>
                </a:solidFill>
                <a:latin typeface="Nunito" pitchFamily="2" charset="0"/>
              </a:defRPr>
            </a:lvl1pPr>
          </a:lstStyle>
          <a:p>
            <a:pPr lvl="0"/>
            <a:r>
              <a:rPr lang="en-US"/>
              <a:t>August 2023</a:t>
            </a:r>
            <a:endParaRPr lang="en-ID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14FFBF9-EB18-740F-5474-2799007C14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194" y="3913896"/>
            <a:ext cx="1657350" cy="2833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>
                <a:solidFill>
                  <a:srgbClr val="6D1D1D"/>
                </a:solidFill>
                <a:latin typeface="Nunito" pitchFamily="2" charset="0"/>
              </a:defRPr>
            </a:lvl1pPr>
          </a:lstStyle>
          <a:p>
            <a:pPr lvl="0"/>
            <a:r>
              <a:rPr lang="en-US"/>
              <a:t>GET STARTED</a:t>
            </a:r>
            <a:endParaRPr lang="en-ID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7AC79F2-29BB-F72E-5622-582EB46041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194" y="3428431"/>
            <a:ext cx="3427810" cy="425053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buNone/>
              <a:defRPr sz="750">
                <a:solidFill>
                  <a:srgbClr val="202020"/>
                </a:solidFill>
                <a:latin typeface="Nunito" pitchFamily="2" charset="0"/>
              </a:defRPr>
            </a:lvl1pPr>
          </a:lstStyle>
          <a:p>
            <a:pPr lvl="0"/>
            <a:endParaRPr lang="en-ID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EA0F3A8-3C97-F6D9-8739-5B5EB3735F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194" y="1333500"/>
            <a:ext cx="4250531" cy="13156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500">
                <a:solidFill>
                  <a:srgbClr val="6D1D1D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sz="4500"/>
              <a:t>VELIX</a:t>
            </a:r>
          </a:p>
          <a:p>
            <a:pPr lvl="0"/>
            <a:r>
              <a:rPr lang="en-US" sz="4500"/>
              <a:t>STATIONERY</a:t>
            </a:r>
            <a:endParaRPr lang="en-ID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6B6573B-7F21-1295-82DB-D1A07AC007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194" y="1021297"/>
            <a:ext cx="4250531" cy="2614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>
                <a:solidFill>
                  <a:srgbClr val="202020"/>
                </a:solidFill>
                <a:latin typeface="Nunito" pitchFamily="2" charset="0"/>
              </a:defRPr>
            </a:lvl1pPr>
          </a:lstStyle>
          <a:p>
            <a:pPr lvl="0"/>
            <a:r>
              <a:rPr lang="en-US" sz="1350" b="1">
                <a:latin typeface="Nunito" pitchFamily="2" charset="0"/>
              </a:rPr>
              <a:t>A COMPANY PROFILE</a:t>
            </a:r>
            <a:endParaRPr lang="en-ID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C77E614-366B-A9C0-3B2C-39817EC377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194" y="268822"/>
            <a:ext cx="1657350" cy="2226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>
                <a:solidFill>
                  <a:srgbClr val="202020"/>
                </a:solidFill>
                <a:latin typeface="Nunito" pitchFamily="2" charset="0"/>
              </a:defRPr>
            </a:lvl1pPr>
          </a:lstStyle>
          <a:p>
            <a:pPr lvl="0"/>
            <a:r>
              <a:rPr lang="en-US" sz="900" b="1">
                <a:latin typeface="Nunito" pitchFamily="2" charset="0"/>
              </a:rPr>
              <a:t>Presentation</a:t>
            </a:r>
            <a:endParaRPr lang="en-ID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8A37DE69-8D20-6BFA-A9EB-A59F9EFC5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1819" y="268822"/>
            <a:ext cx="1657350" cy="22264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900" b="1">
                <a:solidFill>
                  <a:srgbClr val="F8F7F5"/>
                </a:solidFill>
                <a:latin typeface="Nunito" pitchFamily="2" charset="0"/>
              </a:defRPr>
            </a:lvl1pPr>
          </a:lstStyle>
          <a:p>
            <a:pPr lvl="0"/>
            <a:r>
              <a:rPr lang="en-US"/>
              <a:t>01//Home</a:t>
            </a:r>
            <a:endParaRPr lang="en-ID"/>
          </a:p>
        </p:txBody>
      </p:sp>
      <p:sp>
        <p:nvSpPr>
          <p:cNvPr id="46" name="Text Placeholder 55">
            <a:extLst>
              <a:ext uri="{FF2B5EF4-FFF2-40B4-BE49-F238E27FC236}">
                <a16:creationId xmlns:a16="http://schemas.microsoft.com/office/drawing/2014/main" id="{FB41B1FA-5873-4087-12F0-A149B0121F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7906747" y="2285762"/>
            <a:ext cx="1440688" cy="283940"/>
          </a:xfrm>
          <a:prstGeom prst="rect">
            <a:avLst/>
          </a:prstGeom>
        </p:spPr>
        <p:txBody>
          <a:bodyPr/>
          <a:lstStyle>
            <a:lvl1pPr marL="128588" indent="-128588">
              <a:lnSpc>
                <a:spcPct val="100000"/>
              </a:lnSpc>
              <a:buFontTx/>
              <a:buChar char="-"/>
              <a:defRPr sz="675" b="1">
                <a:solidFill>
                  <a:srgbClr val="202020"/>
                </a:solidFill>
                <a:latin typeface="Nunito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75" b="1">
                <a:solidFill>
                  <a:srgbClr val="F8F7F5"/>
                </a:solidFill>
                <a:latin typeface="Nunito" pitchFamily="2" charset="0"/>
              </a:rPr>
              <a:t>- STATIONERY</a:t>
            </a:r>
            <a:r>
              <a:rPr lang="en-ID" sz="675" b="1">
                <a:solidFill>
                  <a:srgbClr val="F8F7F5"/>
                </a:solidFill>
                <a:latin typeface="Nunito" pitchFamily="2" charset="0"/>
              </a:rPr>
              <a:t/>
            </a:r>
            <a:br>
              <a:rPr lang="en-ID" sz="675" b="1">
                <a:solidFill>
                  <a:srgbClr val="F8F7F5"/>
                </a:solidFill>
                <a:latin typeface="Nunito" pitchFamily="2" charset="0"/>
              </a:rPr>
            </a:br>
            <a:r>
              <a:rPr lang="en-ID" sz="675" b="1">
                <a:solidFill>
                  <a:srgbClr val="F8F7F5"/>
                </a:solidFill>
                <a:latin typeface="Nunito" pitchFamily="2" charset="0"/>
              </a:rPr>
              <a:t>- COMPANY PROFILE</a:t>
            </a:r>
            <a:endParaRPr lang="en-US" sz="675" b="1">
              <a:solidFill>
                <a:srgbClr val="F8F7F5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2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4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8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5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8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4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0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3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8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6" r:id="rId12"/>
    <p:sldLayoutId id="2147483757" r:id="rId13"/>
    <p:sldLayoutId id="2147483786" r:id="rId14"/>
    <p:sldLayoutId id="2147483728" r:id="rId15"/>
    <p:sldLayoutId id="2147483711" r:id="rId16"/>
    <p:sldLayoutId id="2147483735" r:id="rId17"/>
    <p:sldLayoutId id="2147483737" r:id="rId18"/>
    <p:sldLayoutId id="2147483787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18/10/relationships/comments" Target="../comments/modernComment_105_CB099D0F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43.svg"/><Relationship Id="rId12" Type="http://schemas.openxmlformats.org/officeDocument/2006/relationships/image" Target="../media/image3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4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5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5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6078E39-3F3C-DD8C-C4E4-72D87A148542}"/>
              </a:ext>
            </a:extLst>
          </p:cNvPr>
          <p:cNvSpPr/>
          <p:nvPr/>
        </p:nvSpPr>
        <p:spPr>
          <a:xfrm>
            <a:off x="5865019" y="0"/>
            <a:ext cx="3278981" cy="5143500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02A109E-9AA4-1FAB-95C8-5033096804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1976" y="-19526"/>
            <a:ext cx="4147910" cy="516302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B2DDEC-D70A-A2DD-7C7E-68AF64B9691A}"/>
              </a:ext>
            </a:extLst>
          </p:cNvPr>
          <p:cNvSpPr txBox="1"/>
          <p:nvPr/>
        </p:nvSpPr>
        <p:spPr>
          <a:xfrm>
            <a:off x="349502" y="1648420"/>
            <a:ext cx="40224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 smtClean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Health &amp; Safety Leadership Training</a:t>
            </a:r>
            <a:endParaRPr lang="en-GB" sz="2700" b="1" dirty="0">
              <a:solidFill>
                <a:srgbClr val="00263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77B18-F884-D8A6-D57B-ED6B4CE003A1}"/>
              </a:ext>
            </a:extLst>
          </p:cNvPr>
          <p:cNvSpPr txBox="1"/>
          <p:nvPr/>
        </p:nvSpPr>
        <p:spPr>
          <a:xfrm>
            <a:off x="6601" y="2561987"/>
            <a:ext cx="452539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Abigail Bainbridge | Persimmon Group HS&amp;E Director</a:t>
            </a:r>
          </a:p>
          <a:p>
            <a:r>
              <a:rPr lang="en-US" sz="1500" dirty="0" smtClean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Andrew Marvin </a:t>
            </a:r>
            <a:r>
              <a:rPr lang="en-US" sz="1500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| </a:t>
            </a:r>
            <a:r>
              <a:rPr lang="en-US" sz="1500" dirty="0" smtClean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Gallagher Client Service Director</a:t>
            </a:r>
            <a:endParaRPr lang="en-US" sz="1500" dirty="0">
              <a:solidFill>
                <a:srgbClr val="00263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  <a:p>
            <a:endParaRPr lang="en-US" sz="1500" dirty="0">
              <a:solidFill>
                <a:srgbClr val="00263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AF13D9-DBEF-E84C-9F1B-B7F18B5624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689" y="3099404"/>
            <a:ext cx="1740859" cy="5316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A7A0FD-F013-4059-E517-0F2975BD74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22" y="3169158"/>
            <a:ext cx="1509332" cy="42512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E852EF8-9BCC-718C-11D3-B9B49CD38186}"/>
              </a:ext>
            </a:extLst>
          </p:cNvPr>
          <p:cNvSpPr/>
          <p:nvPr/>
        </p:nvSpPr>
        <p:spPr>
          <a:xfrm>
            <a:off x="6336506" y="4224146"/>
            <a:ext cx="2815937" cy="534891"/>
          </a:xfrm>
          <a:prstGeom prst="rect">
            <a:avLst/>
          </a:prstGeom>
          <a:solidFill>
            <a:srgbClr val="6FA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Zoom recording</a:t>
            </a:r>
            <a:endParaRPr lang="en-US" sz="900" dirty="0">
              <a:solidFill>
                <a:schemeClr val="bg1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71DFAD-8403-D909-5BD3-9F62F796D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EE261B-8BA1-AD67-0D3B-9D42417BD784}"/>
              </a:ext>
            </a:extLst>
          </p:cNvPr>
          <p:cNvSpPr/>
          <p:nvPr/>
        </p:nvSpPr>
        <p:spPr>
          <a:xfrm>
            <a:off x="0" y="1654826"/>
            <a:ext cx="4572000" cy="1833845"/>
          </a:xfrm>
          <a:prstGeom prst="rect">
            <a:avLst/>
          </a:prstGeom>
          <a:solidFill>
            <a:srgbClr val="8A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42D50F2-852C-4EC9-810D-DA8BEB9D30C4}"/>
              </a:ext>
            </a:extLst>
          </p:cNvPr>
          <p:cNvSpPr/>
          <p:nvPr/>
        </p:nvSpPr>
        <p:spPr>
          <a:xfrm>
            <a:off x="547099" y="2279360"/>
            <a:ext cx="3477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Responsibility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8DCF86-51C2-E373-DFF7-5C235F34EA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006" y="4474495"/>
            <a:ext cx="1556835" cy="475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084F6E-658A-58EF-3447-AB6EE85AF4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87" y="4511919"/>
            <a:ext cx="1340027" cy="3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430B616-2153-60D8-A934-57EFFE5304BF}"/>
              </a:ext>
            </a:extLst>
          </p:cNvPr>
          <p:cNvSpPr txBox="1"/>
          <p:nvPr/>
        </p:nvSpPr>
        <p:spPr>
          <a:xfrm>
            <a:off x="208229" y="542894"/>
            <a:ext cx="3116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Raleway" panose="020B0503030101060003" pitchFamily="34" charset="77"/>
                <a:cs typeface="Arial" panose="020B0604020202020204" pitchFamily="34" charset="0"/>
              </a:rPr>
              <a:t>Reasons for Safety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C1F668-456D-6370-29B0-B16F21BBAE14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solidFill>
            <a:srgbClr val="8A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Responsibility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C3CA769-EF36-B869-621E-193E1C547C00}"/>
              </a:ext>
            </a:extLst>
          </p:cNvPr>
          <p:cNvGrpSpPr/>
          <p:nvPr/>
        </p:nvGrpSpPr>
        <p:grpSpPr>
          <a:xfrm>
            <a:off x="1163683" y="1465078"/>
            <a:ext cx="1882247" cy="2575016"/>
            <a:chOff x="1163683" y="1465078"/>
            <a:chExt cx="1882247" cy="25750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5D1E54-ED5C-BE94-0041-FB540430B2F3}"/>
                </a:ext>
              </a:extLst>
            </p:cNvPr>
            <p:cNvSpPr/>
            <p:nvPr/>
          </p:nvSpPr>
          <p:spPr>
            <a:xfrm>
              <a:off x="1163683" y="1465078"/>
              <a:ext cx="1882247" cy="2575016"/>
            </a:xfrm>
            <a:prstGeom prst="rect">
              <a:avLst/>
            </a:prstGeom>
            <a:solidFill>
              <a:srgbClr val="00263E">
                <a:alpha val="14510"/>
              </a:srgbClr>
            </a:solidFill>
            <a:ln w="38100">
              <a:solidFill>
                <a:srgbClr val="00263E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447153-A515-0BB8-4E64-B15D1A53639C}"/>
                </a:ext>
              </a:extLst>
            </p:cNvPr>
            <p:cNvSpPr txBox="1"/>
            <p:nvPr/>
          </p:nvSpPr>
          <p:spPr>
            <a:xfrm>
              <a:off x="1484839" y="3153287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Raleway" panose="020B0503030101060003" pitchFamily="34" charset="77"/>
                </a:rPr>
                <a:t>Financial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B5BEB4-25A3-E5E2-391A-5F739C230977}"/>
                </a:ext>
              </a:extLst>
            </p:cNvPr>
            <p:cNvSpPr txBox="1"/>
            <p:nvPr/>
          </p:nvSpPr>
          <p:spPr>
            <a:xfrm>
              <a:off x="1287668" y="3475527"/>
              <a:ext cx="1635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Raleway" panose="020B0503030101060003" pitchFamily="34" charset="77"/>
                  <a:cs typeface="Arial" panose="020B0604020202020204" pitchFamily="34" charset="0"/>
                </a:rPr>
                <a:t>Insured &amp; Uninsured</a:t>
              </a:r>
            </a:p>
          </p:txBody>
        </p:sp>
        <p:pic>
          <p:nvPicPr>
            <p:cNvPr id="5" name="Picture 4" descr="A picture containing text, newspaper, items, variety&#10;&#10;Description automatically generated">
              <a:extLst>
                <a:ext uri="{FF2B5EF4-FFF2-40B4-BE49-F238E27FC236}">
                  <a16:creationId xmlns:a16="http://schemas.microsoft.com/office/drawing/2014/main" id="{906DFA7B-0459-BAB4-8239-60C028994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1945" y="1488168"/>
              <a:ext cx="1832963" cy="159680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BADF5A-AFD2-19CB-A74D-13C867DCF553}"/>
              </a:ext>
            </a:extLst>
          </p:cNvPr>
          <p:cNvGrpSpPr/>
          <p:nvPr/>
        </p:nvGrpSpPr>
        <p:grpSpPr>
          <a:xfrm>
            <a:off x="3581602" y="1473795"/>
            <a:ext cx="1882247" cy="2575016"/>
            <a:chOff x="3581602" y="1473795"/>
            <a:chExt cx="1882247" cy="257501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640BEA-8907-0E44-CE7E-10042983E7CE}"/>
                </a:ext>
              </a:extLst>
            </p:cNvPr>
            <p:cNvSpPr/>
            <p:nvPr/>
          </p:nvSpPr>
          <p:spPr>
            <a:xfrm>
              <a:off x="3581602" y="1473795"/>
              <a:ext cx="1882247" cy="2575016"/>
            </a:xfrm>
            <a:prstGeom prst="rect">
              <a:avLst/>
            </a:prstGeom>
            <a:solidFill>
              <a:srgbClr val="00263E">
                <a:alpha val="14510"/>
              </a:srgbClr>
            </a:solidFill>
            <a:ln w="38100">
              <a:solidFill>
                <a:srgbClr val="00263E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113A75-4F77-4C78-9E7C-0ADF2F2776C2}"/>
                </a:ext>
              </a:extLst>
            </p:cNvPr>
            <p:cNvSpPr txBox="1"/>
            <p:nvPr/>
          </p:nvSpPr>
          <p:spPr>
            <a:xfrm>
              <a:off x="4117806" y="3153287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Raleway" panose="020B0503030101060003" pitchFamily="34" charset="77"/>
                </a:rPr>
                <a:t>Legal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F5503F-F4A7-2026-312D-E0D7271896D0}"/>
                </a:ext>
              </a:extLst>
            </p:cNvPr>
            <p:cNvSpPr txBox="1"/>
            <p:nvPr/>
          </p:nvSpPr>
          <p:spPr>
            <a:xfrm>
              <a:off x="3900598" y="3522619"/>
              <a:ext cx="1244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Raleway" panose="020B0503030101060003" pitchFamily="34" charset="77"/>
                  <a:cs typeface="Arial" panose="020B0604020202020204" pitchFamily="34" charset="0"/>
                </a:rPr>
                <a:t>Civil &amp; Criminal</a:t>
              </a:r>
            </a:p>
          </p:txBody>
        </p:sp>
        <p:pic>
          <p:nvPicPr>
            <p:cNvPr id="7" name="Picture 6" descr="A picture containing building, outdoor, stone, old&#10;&#10;Description automatically generated">
              <a:extLst>
                <a:ext uri="{FF2B5EF4-FFF2-40B4-BE49-F238E27FC236}">
                  <a16:creationId xmlns:a16="http://schemas.microsoft.com/office/drawing/2014/main" id="{1725A1A4-8A04-1B27-C5F5-8B3DED09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903" y="1497543"/>
              <a:ext cx="1833302" cy="158808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E182CD-D325-8CA4-4BE8-185F4246E1D3}"/>
              </a:ext>
            </a:extLst>
          </p:cNvPr>
          <p:cNvGrpSpPr/>
          <p:nvPr/>
        </p:nvGrpSpPr>
        <p:grpSpPr>
          <a:xfrm>
            <a:off x="6008279" y="1473795"/>
            <a:ext cx="1882247" cy="2575016"/>
            <a:chOff x="6008279" y="1473795"/>
            <a:chExt cx="1882247" cy="257501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42761B-576E-E38D-F44B-0311942666A6}"/>
                </a:ext>
              </a:extLst>
            </p:cNvPr>
            <p:cNvSpPr/>
            <p:nvPr/>
          </p:nvSpPr>
          <p:spPr>
            <a:xfrm>
              <a:off x="6008279" y="1473795"/>
              <a:ext cx="1882247" cy="2575016"/>
            </a:xfrm>
            <a:prstGeom prst="rect">
              <a:avLst/>
            </a:prstGeom>
            <a:solidFill>
              <a:srgbClr val="00263E">
                <a:alpha val="14510"/>
              </a:srgbClr>
            </a:solidFill>
            <a:ln w="38100">
              <a:solidFill>
                <a:srgbClr val="00263E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50ACAE-D2F8-327F-5C5C-576924024180}"/>
                </a:ext>
              </a:extLst>
            </p:cNvPr>
            <p:cNvSpPr txBox="1"/>
            <p:nvPr/>
          </p:nvSpPr>
          <p:spPr>
            <a:xfrm>
              <a:off x="6530114" y="3153287"/>
              <a:ext cx="82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Raleway" panose="020B0503030101060003" pitchFamily="34" charset="77"/>
                </a:rPr>
                <a:t>Moral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5654E8-8719-DA12-25A0-0B5D9224C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37798" y="1496770"/>
              <a:ext cx="1830186" cy="1588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3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5964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Moral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261EFB-1AA0-D90C-9E6B-68FF048B38EC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solidFill>
            <a:srgbClr val="8A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Responsibility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210C4A-4572-1647-1FC7-817244D7B22E}"/>
              </a:ext>
            </a:extLst>
          </p:cNvPr>
          <p:cNvGrpSpPr/>
          <p:nvPr/>
        </p:nvGrpSpPr>
        <p:grpSpPr>
          <a:xfrm>
            <a:off x="1916929" y="1851584"/>
            <a:ext cx="1744388" cy="1602057"/>
            <a:chOff x="3516724" y="972038"/>
            <a:chExt cx="1744388" cy="1602057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D906B8E-98D5-F966-90A9-254CC37AE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748637" y="972038"/>
              <a:ext cx="1280563" cy="128056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A54740-2491-F2DA-2811-E82FC1D645DE}"/>
                </a:ext>
              </a:extLst>
            </p:cNvPr>
            <p:cNvSpPr txBox="1"/>
            <p:nvPr/>
          </p:nvSpPr>
          <p:spPr>
            <a:xfrm>
              <a:off x="3516724" y="2204763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6FACDE"/>
                  </a:solidFill>
                  <a:latin typeface="Raleway" panose="020B0503030101060003" pitchFamily="34" charset="77"/>
                </a:rPr>
                <a:t>Responsibility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1B9C82-6C7F-53FF-41A8-B8C4C8DC06DE}"/>
              </a:ext>
            </a:extLst>
          </p:cNvPr>
          <p:cNvGrpSpPr/>
          <p:nvPr/>
        </p:nvGrpSpPr>
        <p:grpSpPr>
          <a:xfrm>
            <a:off x="5011122" y="1890472"/>
            <a:ext cx="1944763" cy="1667074"/>
            <a:chOff x="3516724" y="2890900"/>
            <a:chExt cx="1944763" cy="1667074"/>
          </a:xfrm>
        </p:grpSpPr>
        <p:pic>
          <p:nvPicPr>
            <p:cNvPr id="11" name="Graphic 10" descr="Arrow Right with solid fill">
              <a:extLst>
                <a:ext uri="{FF2B5EF4-FFF2-40B4-BE49-F238E27FC236}">
                  <a16:creationId xmlns:a16="http://schemas.microsoft.com/office/drawing/2014/main" id="{18F92FC8-E3A7-1A00-C3EA-86CA0C9EA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205837" y="2890900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Arrow Right with solid fill">
              <a:extLst>
                <a:ext uri="{FF2B5EF4-FFF2-40B4-BE49-F238E27FC236}">
                  <a16:creationId xmlns:a16="http://schemas.microsoft.com/office/drawing/2014/main" id="{01699AB7-0534-4CDA-F285-578C8F0AD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 rot="10800000">
              <a:off x="3748637" y="3134740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96D8BF-BB92-7D90-119F-FBD7B4B173DA}"/>
                </a:ext>
              </a:extLst>
            </p:cNvPr>
            <p:cNvSpPr txBox="1"/>
            <p:nvPr/>
          </p:nvSpPr>
          <p:spPr>
            <a:xfrm>
              <a:off x="3516724" y="3911643"/>
              <a:ext cx="1944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6FACDE"/>
                  </a:solidFill>
                  <a:latin typeface="Raleway" panose="020B0503030101060003" pitchFamily="34" charset="77"/>
                </a:rPr>
                <a:t>Right Decision</a:t>
              </a:r>
            </a:p>
            <a:p>
              <a:pPr algn="ctr"/>
              <a:r>
                <a:rPr lang="en-GB" b="1" dirty="0">
                  <a:solidFill>
                    <a:srgbClr val="6FACDE"/>
                  </a:solidFill>
                  <a:latin typeface="Raleway" panose="020B0503030101060003" pitchFamily="34" charset="77"/>
                </a:rPr>
                <a:t>Wrong Decision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53E087B-5407-18D0-5E3D-CAAB599DC120}"/>
              </a:ext>
            </a:extLst>
          </p:cNvPr>
          <p:cNvSpPr/>
          <p:nvPr/>
        </p:nvSpPr>
        <p:spPr>
          <a:xfrm>
            <a:off x="1547157" y="1471448"/>
            <a:ext cx="2521923" cy="2575016"/>
          </a:xfrm>
          <a:prstGeom prst="rect">
            <a:avLst/>
          </a:prstGeom>
          <a:noFill/>
          <a:ln w="38100">
            <a:solidFill>
              <a:srgbClr val="00263E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ED5903-7347-45EF-06BF-F2A7DB7C0301}"/>
              </a:ext>
            </a:extLst>
          </p:cNvPr>
          <p:cNvSpPr/>
          <p:nvPr/>
        </p:nvSpPr>
        <p:spPr>
          <a:xfrm>
            <a:off x="4686597" y="1471448"/>
            <a:ext cx="2521923" cy="2575016"/>
          </a:xfrm>
          <a:prstGeom prst="rect">
            <a:avLst/>
          </a:prstGeom>
          <a:noFill/>
          <a:ln w="38100">
            <a:solidFill>
              <a:srgbClr val="00263E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6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5964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Reputational Damage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9976CC-81EB-CBA8-7FD0-DF24BD665A5B}"/>
              </a:ext>
            </a:extLst>
          </p:cNvPr>
          <p:cNvGrpSpPr/>
          <p:nvPr/>
        </p:nvGrpSpPr>
        <p:grpSpPr>
          <a:xfrm>
            <a:off x="2151278" y="1445365"/>
            <a:ext cx="4930211" cy="718903"/>
            <a:chOff x="2151278" y="1445365"/>
            <a:chExt cx="4930211" cy="71890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1B2ADF-3D70-B4E3-1FA0-C1175B1D321D}"/>
                </a:ext>
              </a:extLst>
            </p:cNvPr>
            <p:cNvSpPr/>
            <p:nvPr/>
          </p:nvSpPr>
          <p:spPr>
            <a:xfrm>
              <a:off x="2151278" y="1445365"/>
              <a:ext cx="4930211" cy="718903"/>
            </a:xfrm>
            <a:prstGeom prst="rect">
              <a:avLst/>
            </a:prstGeom>
            <a:solidFill>
              <a:srgbClr val="8A941E">
                <a:alpha val="24706"/>
              </a:srgbClr>
            </a:solidFill>
            <a:ln w="38100">
              <a:solidFill>
                <a:srgbClr val="8A941E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41EED9-6229-CE58-F4E7-93DE26E1B5F8}"/>
                </a:ext>
              </a:extLst>
            </p:cNvPr>
            <p:cNvSpPr txBox="1"/>
            <p:nvPr/>
          </p:nvSpPr>
          <p:spPr>
            <a:xfrm>
              <a:off x="2330383" y="1523536"/>
              <a:ext cx="4572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rtl="0"/>
              <a:r>
                <a:rPr lang="en-GB" sz="1400" baseline="0" dirty="0">
                  <a:latin typeface="Raleway" panose="020B0503030101060003" pitchFamily="34" charset="77"/>
                  <a:cs typeface="Arial" panose="020B0604020202020204" pitchFamily="34" charset="0"/>
                </a:rPr>
                <a:t>Damage to reputation is far more costly than a material loss of an accident</a:t>
              </a:r>
              <a:endParaRPr lang="en-GB" sz="1400" dirty="0">
                <a:latin typeface="Raleway" panose="020B0503030101060003" pitchFamily="34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263DED-D034-F7C8-FE63-30AD14126AE7}"/>
              </a:ext>
            </a:extLst>
          </p:cNvPr>
          <p:cNvGrpSpPr/>
          <p:nvPr/>
        </p:nvGrpSpPr>
        <p:grpSpPr>
          <a:xfrm>
            <a:off x="455363" y="2274089"/>
            <a:ext cx="2579323" cy="718903"/>
            <a:chOff x="542956" y="2344875"/>
            <a:chExt cx="2579323" cy="7189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0A092D-9859-E4D5-955F-A7E4B3076FF3}"/>
                </a:ext>
              </a:extLst>
            </p:cNvPr>
            <p:cNvSpPr/>
            <p:nvPr/>
          </p:nvSpPr>
          <p:spPr>
            <a:xfrm>
              <a:off x="542956" y="2344875"/>
              <a:ext cx="2579323" cy="718903"/>
            </a:xfrm>
            <a:prstGeom prst="rect">
              <a:avLst/>
            </a:prstGeom>
            <a:solidFill>
              <a:srgbClr val="6FACDE">
                <a:alpha val="30980"/>
              </a:srgbClr>
            </a:solidFill>
            <a:ln w="38100">
              <a:solidFill>
                <a:srgbClr val="6FACDE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D1C93F-6C02-C92F-35CD-F94F0E0A172F}"/>
                </a:ext>
              </a:extLst>
            </p:cNvPr>
            <p:cNvSpPr txBox="1"/>
            <p:nvPr/>
          </p:nvSpPr>
          <p:spPr>
            <a:xfrm>
              <a:off x="906155" y="2549288"/>
              <a:ext cx="183776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rtl="0"/>
              <a:r>
                <a:rPr lang="en-GB" sz="1400" baseline="0" dirty="0">
                  <a:latin typeface="Raleway" panose="020B0503030101060003" pitchFamily="34" charset="77"/>
                  <a:cs typeface="Arial" panose="020B0604020202020204" pitchFamily="34" charset="0"/>
                </a:rPr>
                <a:t>Customer Impact</a:t>
              </a:r>
              <a:endParaRPr lang="en-GB" sz="1400" dirty="0">
                <a:latin typeface="Raleway" panose="020B0503030101060003" pitchFamily="34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C54F28-8734-7182-01B7-58572DB1ACFD}"/>
              </a:ext>
            </a:extLst>
          </p:cNvPr>
          <p:cNvGrpSpPr/>
          <p:nvPr/>
        </p:nvGrpSpPr>
        <p:grpSpPr>
          <a:xfrm>
            <a:off x="5827112" y="2274089"/>
            <a:ext cx="2579323" cy="718903"/>
            <a:chOff x="5827112" y="2274089"/>
            <a:chExt cx="2579323" cy="718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810409-65A7-C7FE-B4A2-AA6881CBF1C6}"/>
                </a:ext>
              </a:extLst>
            </p:cNvPr>
            <p:cNvSpPr/>
            <p:nvPr/>
          </p:nvSpPr>
          <p:spPr>
            <a:xfrm>
              <a:off x="5827112" y="2274089"/>
              <a:ext cx="2579323" cy="718903"/>
            </a:xfrm>
            <a:prstGeom prst="rect">
              <a:avLst/>
            </a:prstGeom>
            <a:solidFill>
              <a:srgbClr val="6FACDE">
                <a:alpha val="30980"/>
              </a:srgbClr>
            </a:solidFill>
            <a:ln w="38100">
              <a:solidFill>
                <a:srgbClr val="6FACDE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CAB052-3E59-9958-1FC5-38D06B47ADFF}"/>
                </a:ext>
              </a:extLst>
            </p:cNvPr>
            <p:cNvSpPr txBox="1"/>
            <p:nvPr/>
          </p:nvSpPr>
          <p:spPr>
            <a:xfrm>
              <a:off x="6197890" y="2479651"/>
              <a:ext cx="183776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rtl="0"/>
              <a:r>
                <a:rPr lang="en-GB" sz="1400" baseline="0" dirty="0">
                  <a:latin typeface="Raleway" panose="020B0503030101060003" pitchFamily="34" charset="77"/>
                  <a:cs typeface="Arial" panose="020B0604020202020204" pitchFamily="34" charset="0"/>
                </a:rPr>
                <a:t>Associated Guilt</a:t>
              </a:r>
              <a:endParaRPr lang="en-GB" sz="1400" dirty="0">
                <a:latin typeface="Raleway" panose="020B0503030101060003" pitchFamily="34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6F0DA2-60C6-9B5C-B0AC-0F45C7B4E4FF}"/>
              </a:ext>
            </a:extLst>
          </p:cNvPr>
          <p:cNvGrpSpPr/>
          <p:nvPr/>
        </p:nvGrpSpPr>
        <p:grpSpPr>
          <a:xfrm>
            <a:off x="2151278" y="3101132"/>
            <a:ext cx="4930211" cy="709909"/>
            <a:chOff x="2151278" y="3101132"/>
            <a:chExt cx="4930211" cy="70990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6FADED-D0A0-DAC8-7B88-FAB89251CEFF}"/>
                </a:ext>
              </a:extLst>
            </p:cNvPr>
            <p:cNvSpPr/>
            <p:nvPr/>
          </p:nvSpPr>
          <p:spPr>
            <a:xfrm>
              <a:off x="2151278" y="3101132"/>
              <a:ext cx="4930211" cy="709909"/>
            </a:xfrm>
            <a:prstGeom prst="rect">
              <a:avLst/>
            </a:prstGeom>
            <a:solidFill>
              <a:srgbClr val="F0B323">
                <a:alpha val="25098"/>
              </a:srgbClr>
            </a:solidFill>
            <a:ln w="38100">
              <a:solidFill>
                <a:srgbClr val="F0B323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9612EC-703B-9DE3-856A-705C66742B48}"/>
                </a:ext>
              </a:extLst>
            </p:cNvPr>
            <p:cNvSpPr txBox="1"/>
            <p:nvPr/>
          </p:nvSpPr>
          <p:spPr>
            <a:xfrm>
              <a:off x="2330383" y="3295763"/>
              <a:ext cx="4572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latin typeface="Raleway" panose="020B0503030101060003" pitchFamily="34" charset="77"/>
                  <a:cs typeface="Arial" panose="020B0604020202020204" pitchFamily="34" charset="0"/>
                </a:rPr>
                <a:t>Market confidence &amp; share price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272590A-CF1E-CC08-83E4-B85770D36A17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solidFill>
            <a:srgbClr val="8A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Responsibility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547829-B76A-8166-B731-5DE6B8769E29}"/>
              </a:ext>
            </a:extLst>
          </p:cNvPr>
          <p:cNvGrpSpPr/>
          <p:nvPr/>
        </p:nvGrpSpPr>
        <p:grpSpPr>
          <a:xfrm>
            <a:off x="3141237" y="2274089"/>
            <a:ext cx="2579324" cy="718903"/>
            <a:chOff x="3228830" y="2344875"/>
            <a:chExt cx="2579324" cy="71890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9200D3-D221-5D50-B967-A7FED2D52213}"/>
                </a:ext>
              </a:extLst>
            </p:cNvPr>
            <p:cNvSpPr/>
            <p:nvPr/>
          </p:nvSpPr>
          <p:spPr>
            <a:xfrm>
              <a:off x="3228830" y="2344875"/>
              <a:ext cx="2579324" cy="718903"/>
            </a:xfrm>
            <a:prstGeom prst="rect">
              <a:avLst/>
            </a:prstGeom>
            <a:solidFill>
              <a:srgbClr val="6FACDE">
                <a:alpha val="30980"/>
              </a:srgbClr>
            </a:solidFill>
            <a:ln w="38100">
              <a:solidFill>
                <a:srgbClr val="6FACDE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41993B-DE5F-DC73-154C-A48B6D4B611B}"/>
                </a:ext>
              </a:extLst>
            </p:cNvPr>
            <p:cNvSpPr txBox="1"/>
            <p:nvPr/>
          </p:nvSpPr>
          <p:spPr>
            <a:xfrm>
              <a:off x="3378885" y="2549287"/>
              <a:ext cx="227177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rtl="0"/>
              <a:r>
                <a:rPr lang="en-GB" sz="1400" dirty="0">
                  <a:latin typeface="Raleway" panose="020B0503030101060003" pitchFamily="34" charset="77"/>
                  <a:cs typeface="Arial" panose="020B0604020202020204" pitchFamily="34" charset="0"/>
                </a:rPr>
                <a:t>Workforce Confidence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01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5964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Legal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CF8DBF-BB06-E083-42DC-FCEDC520EF14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solidFill>
            <a:srgbClr val="8A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Responsibility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12D26D-3717-2946-8548-CF8EF80B6A0A}"/>
              </a:ext>
            </a:extLst>
          </p:cNvPr>
          <p:cNvGrpSpPr/>
          <p:nvPr/>
        </p:nvGrpSpPr>
        <p:grpSpPr>
          <a:xfrm>
            <a:off x="3915593" y="1855195"/>
            <a:ext cx="2219769" cy="1612932"/>
            <a:chOff x="3915593" y="1855195"/>
            <a:chExt cx="2219769" cy="1612932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EF130BB-053A-C5EA-8F67-0206DEAF8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21752" y="1855195"/>
              <a:ext cx="1007450" cy="100745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65501E-D082-08DB-6C8B-2C05B139574D}"/>
                </a:ext>
              </a:extLst>
            </p:cNvPr>
            <p:cNvSpPr txBox="1"/>
            <p:nvPr/>
          </p:nvSpPr>
          <p:spPr>
            <a:xfrm>
              <a:off x="3915593" y="2944907"/>
              <a:ext cx="2219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Raleway" panose="020B0503030101060003" pitchFamily="34" charset="77"/>
                </a:rPr>
                <a:t>Directors Disqualification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3E1600D-82B5-C90C-554A-B8A6C262E209}"/>
              </a:ext>
            </a:extLst>
          </p:cNvPr>
          <p:cNvGrpSpPr/>
          <p:nvPr/>
        </p:nvGrpSpPr>
        <p:grpSpPr>
          <a:xfrm>
            <a:off x="6102294" y="1756016"/>
            <a:ext cx="2219769" cy="1712111"/>
            <a:chOff x="6102294" y="1756016"/>
            <a:chExt cx="2219769" cy="1712111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948BEDA5-D676-0477-8C24-28566AA5A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609274" y="1756016"/>
              <a:ext cx="1205809" cy="120580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F16889-74A3-1302-EB22-B66C8B0F903D}"/>
                </a:ext>
              </a:extLst>
            </p:cNvPr>
            <p:cNvSpPr txBox="1"/>
            <p:nvPr/>
          </p:nvSpPr>
          <p:spPr>
            <a:xfrm>
              <a:off x="6102294" y="2944907"/>
              <a:ext cx="2219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Raleway" panose="020B0503030101060003" pitchFamily="34" charset="77"/>
                </a:rPr>
                <a:t>Companies Act 1985 (UK)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91ED99-F962-B655-7A8F-75CF33BF69EE}"/>
              </a:ext>
            </a:extLst>
          </p:cNvPr>
          <p:cNvGrpSpPr/>
          <p:nvPr/>
        </p:nvGrpSpPr>
        <p:grpSpPr>
          <a:xfrm>
            <a:off x="2672894" y="1855196"/>
            <a:ext cx="1007450" cy="1612931"/>
            <a:chOff x="2672894" y="1855196"/>
            <a:chExt cx="1007450" cy="16129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358F69-A863-6574-3BD4-1B28C4099A6F}"/>
                </a:ext>
              </a:extLst>
            </p:cNvPr>
            <p:cNvSpPr txBox="1"/>
            <p:nvPr/>
          </p:nvSpPr>
          <p:spPr>
            <a:xfrm>
              <a:off x="2672894" y="2944907"/>
              <a:ext cx="1007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Raleway" panose="020B0503030101060003" pitchFamily="34" charset="77"/>
                </a:rPr>
                <a:t>Criminal Law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0A3ACA4-31B1-AFB3-8AD8-FE87CC9DD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672894" y="1855196"/>
              <a:ext cx="1007449" cy="100744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53F9B2F-7318-BED6-0BAA-F3C21A779885}"/>
              </a:ext>
            </a:extLst>
          </p:cNvPr>
          <p:cNvSpPr txBox="1"/>
          <p:nvPr/>
        </p:nvSpPr>
        <p:spPr>
          <a:xfrm>
            <a:off x="1052126" y="2944907"/>
            <a:ext cx="9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Raleway" panose="020B0503030101060003" pitchFamily="34" charset="77"/>
              </a:rPr>
              <a:t>Civil Law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F243A67-4E92-F2AF-7A12-A1A64E2640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52125" y="1838634"/>
            <a:ext cx="1007449" cy="100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5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97;p166">
            <a:extLst>
              <a:ext uri="{FF2B5EF4-FFF2-40B4-BE49-F238E27FC236}">
                <a16:creationId xmlns:a16="http://schemas.microsoft.com/office/drawing/2014/main" id="{5D4DF149-66A1-25FD-AD19-C3DBAC5058A3}"/>
              </a:ext>
            </a:extLst>
          </p:cNvPr>
          <p:cNvSpPr/>
          <p:nvPr/>
        </p:nvSpPr>
        <p:spPr>
          <a:xfrm>
            <a:off x="4628931" y="1280183"/>
            <a:ext cx="3123018" cy="546120"/>
          </a:xfrm>
          <a:prstGeom prst="roundRect">
            <a:avLst>
              <a:gd name="adj" fmla="val 1635"/>
            </a:avLst>
          </a:prstGeom>
          <a:solidFill>
            <a:schemeClr val="lt1"/>
          </a:solidFill>
          <a:ln w="28575">
            <a:solidFill>
              <a:srgbClr val="8A941E"/>
            </a:solidFill>
          </a:ln>
          <a:effectLst>
            <a:outerShdw blurRad="133617" dist="27513" dir="10800000" sx="101000" sy="101000" algn="ctr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DF6534"/>
              </a:solidFill>
              <a:latin typeface="Raleway" panose="020B0503030101060003" pitchFamily="34" charset="77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19" name="Google Shape;1097;p166">
            <a:extLst>
              <a:ext uri="{FF2B5EF4-FFF2-40B4-BE49-F238E27FC236}">
                <a16:creationId xmlns:a16="http://schemas.microsoft.com/office/drawing/2014/main" id="{13FD9613-0147-A9B4-7BE6-C0A8A3BB63C0}"/>
              </a:ext>
            </a:extLst>
          </p:cNvPr>
          <p:cNvSpPr/>
          <p:nvPr/>
        </p:nvSpPr>
        <p:spPr>
          <a:xfrm>
            <a:off x="1339467" y="1264585"/>
            <a:ext cx="3123018" cy="546120"/>
          </a:xfrm>
          <a:prstGeom prst="roundRect">
            <a:avLst>
              <a:gd name="adj" fmla="val 1635"/>
            </a:avLst>
          </a:prstGeom>
          <a:solidFill>
            <a:schemeClr val="lt1"/>
          </a:solidFill>
          <a:ln w="28575">
            <a:solidFill>
              <a:srgbClr val="8A941E"/>
            </a:solidFill>
          </a:ln>
          <a:effectLst>
            <a:outerShdw blurRad="133617" dist="27513" dir="10800000" sx="101000" sy="101000" algn="ctr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DF6534"/>
              </a:solidFill>
              <a:latin typeface="Raleway" panose="020B0503030101060003" pitchFamily="34" charset="77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12" name="Google Shape;1097;p166">
            <a:extLst>
              <a:ext uri="{FF2B5EF4-FFF2-40B4-BE49-F238E27FC236}">
                <a16:creationId xmlns:a16="http://schemas.microsoft.com/office/drawing/2014/main" id="{D916F41A-3A12-F9F4-91B2-24F691D17FB3}"/>
              </a:ext>
            </a:extLst>
          </p:cNvPr>
          <p:cNvSpPr/>
          <p:nvPr/>
        </p:nvSpPr>
        <p:spPr>
          <a:xfrm>
            <a:off x="4628932" y="1983941"/>
            <a:ext cx="3123017" cy="1554906"/>
          </a:xfrm>
          <a:prstGeom prst="roundRect">
            <a:avLst>
              <a:gd name="adj" fmla="val 1635"/>
            </a:avLst>
          </a:prstGeom>
          <a:solidFill>
            <a:schemeClr val="lt1"/>
          </a:solidFill>
          <a:ln w="28575">
            <a:solidFill>
              <a:srgbClr val="8A941E"/>
            </a:solidFill>
          </a:ln>
          <a:effectLst>
            <a:outerShdw blurRad="133617" dist="27513" dir="10800000" sx="101000" sy="101000" algn="ctr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Google Shape;1097;p166">
            <a:extLst>
              <a:ext uri="{FF2B5EF4-FFF2-40B4-BE49-F238E27FC236}">
                <a16:creationId xmlns:a16="http://schemas.microsoft.com/office/drawing/2014/main" id="{A4608DD9-58DF-C818-6CDB-FAE501757408}"/>
              </a:ext>
            </a:extLst>
          </p:cNvPr>
          <p:cNvSpPr/>
          <p:nvPr/>
        </p:nvSpPr>
        <p:spPr>
          <a:xfrm>
            <a:off x="1339467" y="1983941"/>
            <a:ext cx="3123017" cy="1554906"/>
          </a:xfrm>
          <a:prstGeom prst="roundRect">
            <a:avLst>
              <a:gd name="adj" fmla="val 1635"/>
            </a:avLst>
          </a:prstGeom>
          <a:solidFill>
            <a:schemeClr val="lt1"/>
          </a:solidFill>
          <a:ln w="28575">
            <a:solidFill>
              <a:srgbClr val="8A941E"/>
            </a:solidFill>
          </a:ln>
          <a:effectLst>
            <a:outerShdw blurRad="133617" dist="27513" dir="10800000" sx="101000" sy="101000" algn="ctr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5964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Civil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1EED9-6229-CE58-F4E7-93DE26E1B5F8}"/>
              </a:ext>
            </a:extLst>
          </p:cNvPr>
          <p:cNvSpPr txBox="1"/>
          <p:nvPr/>
        </p:nvSpPr>
        <p:spPr>
          <a:xfrm>
            <a:off x="1662972" y="1368368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lang="en-GB" sz="1600" b="1" baseline="0" dirty="0">
                <a:latin typeface="Raleway" panose="020B0503030101060003" pitchFamily="34" charset="77"/>
                <a:cs typeface="Arial" panose="020B0604020202020204" pitchFamily="34" charset="0"/>
              </a:rPr>
              <a:t>Common Law</a:t>
            </a:r>
            <a:endParaRPr lang="en-GB" sz="1600" b="1" dirty="0"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66CEB-061A-B77C-ACA3-54C33FBDD677}"/>
              </a:ext>
            </a:extLst>
          </p:cNvPr>
          <p:cNvSpPr txBox="1"/>
          <p:nvPr/>
        </p:nvSpPr>
        <p:spPr>
          <a:xfrm>
            <a:off x="5047440" y="1368368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lang="en-GB" sz="1600" b="1" baseline="0" dirty="0">
                <a:latin typeface="Raleway" panose="020B0503030101060003" pitchFamily="34" charset="77"/>
                <a:cs typeface="Arial" panose="020B0604020202020204" pitchFamily="34" charset="0"/>
              </a:rPr>
              <a:t>Liability</a:t>
            </a:r>
            <a:endParaRPr lang="en-GB" sz="1600" b="1" dirty="0"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E81F14-9DE6-7538-7391-B0A4C5FC6389}"/>
              </a:ext>
            </a:extLst>
          </p:cNvPr>
          <p:cNvSpPr txBox="1"/>
          <p:nvPr/>
        </p:nvSpPr>
        <p:spPr>
          <a:xfrm>
            <a:off x="1757975" y="2080030"/>
            <a:ext cx="2286000" cy="1143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baseline="0" dirty="0">
                <a:latin typeface="Raleway" panose="020B0503030101060003" pitchFamily="34" charset="77"/>
                <a:cs typeface="Arial" panose="020B0604020202020204" pitchFamily="34" charset="0"/>
              </a:rPr>
              <a:t>Duty of Care</a:t>
            </a:r>
          </a:p>
          <a:p>
            <a:pPr marL="171450" lvl="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Raleway" panose="020B0503030101060003" pitchFamily="34" charset="77"/>
                <a:cs typeface="Arial" panose="020B0604020202020204" pitchFamily="34" charset="0"/>
              </a:rPr>
              <a:t>Breach of Duty</a:t>
            </a:r>
          </a:p>
          <a:p>
            <a:pPr marL="171450" lvl="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Raleway" panose="020B0503030101060003" pitchFamily="34" charset="77"/>
                <a:cs typeface="Arial" panose="020B0604020202020204" pitchFamily="34" charset="0"/>
              </a:rPr>
              <a:t>Harm caused by Breach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89522F-478D-DFAC-F5F3-5FE5034ABAB0}"/>
              </a:ext>
            </a:extLst>
          </p:cNvPr>
          <p:cNvSpPr txBox="1"/>
          <p:nvPr/>
        </p:nvSpPr>
        <p:spPr>
          <a:xfrm>
            <a:off x="5012701" y="2089041"/>
            <a:ext cx="2512525" cy="1143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Raleway" panose="020B0503030101060003" pitchFamily="34" charset="77"/>
                <a:cs typeface="Arial" panose="020B0604020202020204" pitchFamily="34" charset="0"/>
              </a:rPr>
              <a:t>Training &amp; Competent Staff</a:t>
            </a:r>
            <a:endParaRPr lang="en-GB" sz="1200" baseline="0" dirty="0">
              <a:latin typeface="Raleway" panose="020B0503030101060003" pitchFamily="34" charset="77"/>
              <a:cs typeface="Arial" panose="020B0604020202020204" pitchFamily="34" charset="0"/>
            </a:endParaRPr>
          </a:p>
          <a:p>
            <a:pPr marL="171450" lvl="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Raleway" panose="020B0503030101060003" pitchFamily="34" charset="77"/>
                <a:cs typeface="Arial" panose="020B0604020202020204" pitchFamily="34" charset="0"/>
              </a:rPr>
              <a:t>Maintenance</a:t>
            </a:r>
          </a:p>
          <a:p>
            <a:pPr marL="171450" lvl="0" indent="-1714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Raleway" panose="020B0503030101060003" pitchFamily="34" charset="77"/>
                <a:cs typeface="Arial" panose="020B0604020202020204" pitchFamily="34" charset="0"/>
              </a:rPr>
              <a:t>Document Disclosure</a:t>
            </a:r>
          </a:p>
        </p:txBody>
      </p:sp>
      <p:sp>
        <p:nvSpPr>
          <p:cNvPr id="18" name="Google Shape;1097;p166">
            <a:extLst>
              <a:ext uri="{FF2B5EF4-FFF2-40B4-BE49-F238E27FC236}">
                <a16:creationId xmlns:a16="http://schemas.microsoft.com/office/drawing/2014/main" id="{971F6D9B-191B-8B21-3B60-E9750E402684}"/>
              </a:ext>
            </a:extLst>
          </p:cNvPr>
          <p:cNvSpPr/>
          <p:nvPr/>
        </p:nvSpPr>
        <p:spPr>
          <a:xfrm>
            <a:off x="1339466" y="3683958"/>
            <a:ext cx="6412483" cy="546120"/>
          </a:xfrm>
          <a:prstGeom prst="roundRect">
            <a:avLst>
              <a:gd name="adj" fmla="val 1635"/>
            </a:avLst>
          </a:prstGeom>
          <a:solidFill>
            <a:schemeClr val="lt1"/>
          </a:solidFill>
          <a:ln w="28575">
            <a:solidFill>
              <a:srgbClr val="DF6534"/>
            </a:solidFill>
          </a:ln>
          <a:effectLst>
            <a:outerShdw blurRad="133617" dist="27513" dir="10800000" sx="101000" sy="101000" algn="ctr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DF6534"/>
                </a:solidFill>
                <a:latin typeface="Raleway" panose="020B0503030101060003" pitchFamily="34" charset="77"/>
                <a:ea typeface="Cabin"/>
                <a:cs typeface="Arial" panose="020B0604020202020204" pitchFamily="34" charset="0"/>
                <a:sym typeface="Cabin"/>
              </a:rPr>
              <a:t>Energetic Safety Campaign</a:t>
            </a:r>
            <a:endParaRPr b="1" dirty="0">
              <a:solidFill>
                <a:srgbClr val="DF6534"/>
              </a:solidFill>
              <a:latin typeface="Raleway" panose="020B0503030101060003" pitchFamily="34" charset="77"/>
              <a:ea typeface="Cabin"/>
              <a:cs typeface="Arial" panose="020B0604020202020204" pitchFamily="34" charset="0"/>
              <a:sym typeface="Cabi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991521-E2FF-0569-AAA8-3CEAA20F6250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solidFill>
            <a:srgbClr val="8A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72859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12" grpId="0" animBg="1"/>
      <p:bldP spid="11" grpId="0" animBg="1"/>
      <p:bldP spid="8" grpId="0"/>
      <p:bldP spid="7" grpId="0"/>
      <p:bldP spid="13" grpId="0"/>
      <p:bldP spid="16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8"/>
          <a:stretch/>
        </p:blipFill>
        <p:spPr>
          <a:xfrm>
            <a:off x="539237" y="396204"/>
            <a:ext cx="3180521" cy="406080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DF78A-F3CE-07BB-2A6B-A4A2EF1923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66B81F-F1C1-9568-E8B3-68B550CD71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730BD8-CBB9-550A-D190-57E028EC7695}"/>
              </a:ext>
            </a:extLst>
          </p:cNvPr>
          <p:cNvSpPr txBox="1"/>
          <p:nvPr/>
        </p:nvSpPr>
        <p:spPr>
          <a:xfrm>
            <a:off x="4051005" y="750446"/>
            <a:ext cx="5964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Criminal Law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43FB97-2EF5-E841-847B-A7C2592F2D8D}"/>
              </a:ext>
            </a:extLst>
          </p:cNvPr>
          <p:cNvSpPr/>
          <p:nvPr/>
        </p:nvSpPr>
        <p:spPr>
          <a:xfrm>
            <a:off x="4051005" y="1344837"/>
            <a:ext cx="5092995" cy="590288"/>
          </a:xfrm>
          <a:prstGeom prst="rect">
            <a:avLst/>
          </a:prstGeom>
          <a:solidFill>
            <a:schemeClr val="bg1">
              <a:lumMod val="85000"/>
              <a:alpha val="24706"/>
            </a:schemeClr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A86D7-ED3C-CDEC-0ACB-7C1B0A0CF573}"/>
              </a:ext>
            </a:extLst>
          </p:cNvPr>
          <p:cNvSpPr txBox="1"/>
          <p:nvPr/>
        </p:nvSpPr>
        <p:spPr>
          <a:xfrm>
            <a:off x="4253023" y="1470704"/>
            <a:ext cx="11376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GB" sz="1400" b="1" baseline="0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Section 2</a:t>
            </a:r>
            <a:endParaRPr lang="en-GB" sz="1400" b="1" dirty="0">
              <a:solidFill>
                <a:srgbClr val="00263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FD46A-1814-D51B-1122-174EF32A3B57}"/>
              </a:ext>
            </a:extLst>
          </p:cNvPr>
          <p:cNvSpPr txBox="1"/>
          <p:nvPr/>
        </p:nvSpPr>
        <p:spPr>
          <a:xfrm>
            <a:off x="5424245" y="1486092"/>
            <a:ext cx="17543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GB" sz="1200" baseline="0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Employers Duty</a:t>
            </a:r>
            <a:endParaRPr lang="en-GB" sz="1200" dirty="0">
              <a:solidFill>
                <a:srgbClr val="00263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56CA9F-A299-D83B-25C1-3494F2739837}"/>
              </a:ext>
            </a:extLst>
          </p:cNvPr>
          <p:cNvSpPr/>
          <p:nvPr/>
        </p:nvSpPr>
        <p:spPr>
          <a:xfrm>
            <a:off x="4051005" y="2067851"/>
            <a:ext cx="5092995" cy="590288"/>
          </a:xfrm>
          <a:prstGeom prst="rect">
            <a:avLst/>
          </a:prstGeom>
          <a:solidFill>
            <a:schemeClr val="bg1">
              <a:lumMod val="85000"/>
              <a:alpha val="24706"/>
            </a:schemeClr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E2AF7-07CA-9062-BFEA-DF0B59C8C885}"/>
              </a:ext>
            </a:extLst>
          </p:cNvPr>
          <p:cNvSpPr txBox="1"/>
          <p:nvPr/>
        </p:nvSpPr>
        <p:spPr>
          <a:xfrm>
            <a:off x="4253023" y="2193718"/>
            <a:ext cx="11376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GB" sz="1400" b="1" baseline="0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Section 3</a:t>
            </a:r>
            <a:endParaRPr lang="en-GB" sz="1400" b="1" dirty="0">
              <a:solidFill>
                <a:srgbClr val="00263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E3D6D8-459E-26A9-CD96-2594259AAE04}"/>
              </a:ext>
            </a:extLst>
          </p:cNvPr>
          <p:cNvSpPr txBox="1"/>
          <p:nvPr/>
        </p:nvSpPr>
        <p:spPr>
          <a:xfrm>
            <a:off x="5424244" y="2209106"/>
            <a:ext cx="20095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GB" sz="1200" baseline="0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Duty to non-employees</a:t>
            </a:r>
            <a:endParaRPr lang="en-GB" sz="1200" dirty="0">
              <a:solidFill>
                <a:srgbClr val="00263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FCCD5B-7BDB-A623-49B0-4617BAD3D471}"/>
              </a:ext>
            </a:extLst>
          </p:cNvPr>
          <p:cNvSpPr/>
          <p:nvPr/>
        </p:nvSpPr>
        <p:spPr>
          <a:xfrm>
            <a:off x="4051005" y="2780232"/>
            <a:ext cx="5092995" cy="590288"/>
          </a:xfrm>
          <a:prstGeom prst="rect">
            <a:avLst/>
          </a:prstGeom>
          <a:solidFill>
            <a:schemeClr val="bg1">
              <a:lumMod val="85000"/>
              <a:alpha val="24706"/>
            </a:schemeClr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C1A0E-94CF-4A95-FAB0-27B2E5F5A062}"/>
              </a:ext>
            </a:extLst>
          </p:cNvPr>
          <p:cNvSpPr txBox="1"/>
          <p:nvPr/>
        </p:nvSpPr>
        <p:spPr>
          <a:xfrm>
            <a:off x="4253023" y="2906099"/>
            <a:ext cx="11376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GB" sz="1400" b="1" baseline="0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Section 6</a:t>
            </a:r>
            <a:endParaRPr lang="en-GB" sz="1400" b="1" dirty="0">
              <a:solidFill>
                <a:srgbClr val="00263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CC51CB-4763-CF56-0AA1-9DF099DE9892}"/>
              </a:ext>
            </a:extLst>
          </p:cNvPr>
          <p:cNvSpPr txBox="1"/>
          <p:nvPr/>
        </p:nvSpPr>
        <p:spPr>
          <a:xfrm>
            <a:off x="5424244" y="2921487"/>
            <a:ext cx="28343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GB" sz="1200" baseline="0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Manufacturers and Suppliers Duty</a:t>
            </a:r>
            <a:endParaRPr lang="en-GB" sz="1200" dirty="0">
              <a:solidFill>
                <a:srgbClr val="00263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C7762A-B43B-29CB-896A-EB2241B08F44}"/>
              </a:ext>
            </a:extLst>
          </p:cNvPr>
          <p:cNvSpPr/>
          <p:nvPr/>
        </p:nvSpPr>
        <p:spPr>
          <a:xfrm>
            <a:off x="4051005" y="3492614"/>
            <a:ext cx="5092995" cy="590288"/>
          </a:xfrm>
          <a:prstGeom prst="rect">
            <a:avLst/>
          </a:prstGeom>
          <a:solidFill>
            <a:schemeClr val="bg1">
              <a:lumMod val="85000"/>
              <a:alpha val="24706"/>
            </a:schemeClr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E62328-213B-A49C-CA49-7295EF4A344D}"/>
              </a:ext>
            </a:extLst>
          </p:cNvPr>
          <p:cNvSpPr txBox="1"/>
          <p:nvPr/>
        </p:nvSpPr>
        <p:spPr>
          <a:xfrm>
            <a:off x="4253023" y="3618481"/>
            <a:ext cx="11376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GB" sz="1400" b="1" baseline="0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Section 7</a:t>
            </a:r>
            <a:endParaRPr lang="en-GB" sz="1400" b="1" dirty="0">
              <a:solidFill>
                <a:srgbClr val="00263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8FB45C-FFAE-11F9-80BF-0EE7FA0E180F}"/>
              </a:ext>
            </a:extLst>
          </p:cNvPr>
          <p:cNvSpPr txBox="1"/>
          <p:nvPr/>
        </p:nvSpPr>
        <p:spPr>
          <a:xfrm>
            <a:off x="5424244" y="3633869"/>
            <a:ext cx="20095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GB" sz="1200" baseline="0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Employees Duty</a:t>
            </a:r>
            <a:endParaRPr lang="en-GB" sz="1200" dirty="0">
              <a:solidFill>
                <a:srgbClr val="00263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BE1124-FE5E-7159-1AF9-530F74EC9CF1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solidFill>
            <a:srgbClr val="8A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4064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</p:bldLst>
  </p:timing>
  <p:extLst>
    <p:ext uri="{6950BFC3-D8DA-4A85-94F7-54DA5524770B}">
      <p188:commentRel xmlns:p188="http://schemas.microsoft.com/office/powerpoint/2018/8/main" xmlns="" r:id="rId6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Board Members and Directors Responsibility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2B336-9F4B-21DB-7E31-316594BDCEC4}"/>
              </a:ext>
            </a:extLst>
          </p:cNvPr>
          <p:cNvSpPr txBox="1"/>
          <p:nvPr/>
        </p:nvSpPr>
        <p:spPr>
          <a:xfrm>
            <a:off x="264651" y="1428269"/>
            <a:ext cx="46475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Criminal Law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27DEC6-A1D4-A7EC-7230-E39F3CE17151}"/>
              </a:ext>
            </a:extLst>
          </p:cNvPr>
          <p:cNvSpPr txBox="1"/>
          <p:nvPr/>
        </p:nvSpPr>
        <p:spPr>
          <a:xfrm>
            <a:off x="259027" y="1771103"/>
            <a:ext cx="7922417" cy="2342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</a:pPr>
            <a:r>
              <a:rPr lang="en-GB" sz="1200" b="1" dirty="0">
                <a:latin typeface="Raleway" panose="020B0503030101060003" pitchFamily="34" charset="77"/>
              </a:rPr>
              <a:t>Health and Safety at Work (etc.) Act 1974 </a:t>
            </a: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</a:pPr>
            <a:endParaRPr lang="en-GB" sz="1200" b="1" dirty="0">
              <a:latin typeface="Raleway" panose="020B0503030101060003" pitchFamily="34" charset="77"/>
            </a:endParaRP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</a:pPr>
            <a:endParaRPr lang="en-GB" sz="1200" b="1" dirty="0">
              <a:latin typeface="Raleway" panose="020B0503030101060003" pitchFamily="34" charset="77"/>
            </a:endParaRP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</a:pPr>
            <a:endParaRPr lang="en-GB" sz="1200" b="1" dirty="0">
              <a:latin typeface="Raleway" panose="020B0503030101060003" pitchFamily="34" charset="77"/>
            </a:endParaRPr>
          </a:p>
          <a:p>
            <a:endParaRPr lang="en-US" sz="700" b="0" dirty="0">
              <a:latin typeface="Raleway" panose="020B0503030101060003" pitchFamily="34" charset="77"/>
            </a:endParaRPr>
          </a:p>
          <a:p>
            <a:pPr lvl="1"/>
            <a:endParaRPr lang="en-GB" sz="1200" dirty="0">
              <a:latin typeface="Raleway" panose="020B0503030101060003" pitchFamily="34" charset="77"/>
            </a:endParaRPr>
          </a:p>
          <a:p>
            <a:pPr lvl="1"/>
            <a:endParaRPr lang="en-GB" sz="1200" dirty="0">
              <a:latin typeface="Raleway" panose="020B0503030101060003" pitchFamily="34" charset="77"/>
            </a:endParaRPr>
          </a:p>
          <a:p>
            <a:pPr lvl="1"/>
            <a:endParaRPr lang="en-GB" sz="1200" dirty="0">
              <a:latin typeface="Raleway" panose="020B0503030101060003" pitchFamily="34" charset="77"/>
            </a:endParaRPr>
          </a:p>
          <a:p>
            <a:pPr lvl="1"/>
            <a:endParaRPr lang="en-GB" sz="1200" dirty="0">
              <a:latin typeface="Raleway" panose="020B0503030101060003" pitchFamily="34" charset="77"/>
            </a:endParaRPr>
          </a:p>
          <a:p>
            <a:pPr lvl="1"/>
            <a:endParaRPr lang="en-GB" sz="1200" dirty="0">
              <a:latin typeface="Raleway" panose="020B0503030101060003" pitchFamily="34" charset="77"/>
            </a:endParaRPr>
          </a:p>
          <a:p>
            <a:endParaRPr lang="en-GB" sz="1200" dirty="0">
              <a:latin typeface="Raleway" panose="020B0503030101060003" pitchFamily="34" charset="77"/>
            </a:endParaRPr>
          </a:p>
          <a:p>
            <a:endParaRPr lang="en-GB" sz="1200" dirty="0">
              <a:latin typeface="Raleway" panose="020B0503030101060003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5BD817-956B-2669-5F4A-16061FC4B2ED}"/>
              </a:ext>
            </a:extLst>
          </p:cNvPr>
          <p:cNvSpPr txBox="1"/>
          <p:nvPr/>
        </p:nvSpPr>
        <p:spPr>
          <a:xfrm>
            <a:off x="281180" y="2149766"/>
            <a:ext cx="605830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6FACDE"/>
                </a:solidFill>
                <a:latin typeface="Raleway" panose="020B0503030101060003" pitchFamily="34" charset="77"/>
              </a:rPr>
              <a:t>Section 2 </a:t>
            </a:r>
            <a:r>
              <a:rPr lang="en-GB" sz="1100" b="1" dirty="0" smtClean="0">
                <a:solidFill>
                  <a:srgbClr val="6FACDE"/>
                </a:solidFill>
                <a:latin typeface="Raleway" panose="020B0503030101060003" pitchFamily="34" charset="77"/>
              </a:rPr>
              <a:t>&amp; 3 – </a:t>
            </a:r>
            <a:r>
              <a:rPr lang="en-GB" sz="1100" b="1" dirty="0">
                <a:solidFill>
                  <a:srgbClr val="6FACDE"/>
                </a:solidFill>
                <a:latin typeface="Raleway" panose="020B0503030101060003" pitchFamily="34" charset="77"/>
              </a:rPr>
              <a:t>Employers duty to employees </a:t>
            </a:r>
            <a:r>
              <a:rPr lang="en-GB" sz="1100" b="1" dirty="0" smtClean="0">
                <a:solidFill>
                  <a:srgbClr val="6FACDE"/>
                </a:solidFill>
                <a:latin typeface="Raleway" panose="020B0503030101060003" pitchFamily="34" charset="77"/>
              </a:rPr>
              <a:t>and non-employees</a:t>
            </a:r>
            <a:endParaRPr lang="en-GB" sz="1100" b="1" dirty="0">
              <a:solidFill>
                <a:srgbClr val="6FACDE"/>
              </a:solidFill>
              <a:latin typeface="Raleway" panose="020B0503030101060003" pitchFamily="34" charset="77"/>
            </a:endParaRPr>
          </a:p>
          <a:p>
            <a:endParaRPr lang="en-GB" sz="1100" b="0" dirty="0">
              <a:latin typeface="Raleway" panose="020B0503030101060003" pitchFamily="34" charset="77"/>
            </a:endParaRPr>
          </a:p>
          <a:p>
            <a:pPr>
              <a:lnSpc>
                <a:spcPct val="150000"/>
              </a:lnSpc>
            </a:pPr>
            <a:r>
              <a:rPr lang="en-GB" sz="1100" b="0" dirty="0">
                <a:latin typeface="Raleway" panose="020B0503030101060003" pitchFamily="34" charset="77"/>
              </a:rPr>
              <a:t>Offence committed by corporate body </a:t>
            </a:r>
          </a:p>
          <a:p>
            <a:pPr>
              <a:lnSpc>
                <a:spcPct val="150000"/>
              </a:lnSpc>
            </a:pPr>
            <a:r>
              <a:rPr lang="en-GB" sz="1100" b="0" dirty="0">
                <a:latin typeface="Raleway" panose="020B0503030101060003" pitchFamily="34" charset="77"/>
              </a:rPr>
              <a:t>Offence is caused by Director or senior manager through their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Raleway" panose="020B0503030101060003" pitchFamily="34" charset="77"/>
              </a:rPr>
              <a:t>Consent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Raleway" panose="020B0503030101060003" pitchFamily="34" charset="77"/>
              </a:rPr>
              <a:t>Connivance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Raleway" panose="020B0503030101060003" pitchFamily="34" charset="77"/>
              </a:rPr>
              <a:t>Neglect</a:t>
            </a:r>
          </a:p>
          <a:p>
            <a:pPr lvl="1">
              <a:lnSpc>
                <a:spcPct val="150000"/>
              </a:lnSpc>
            </a:pPr>
            <a:r>
              <a:rPr lang="en-GB" sz="1100" dirty="0" smtClean="0">
                <a:latin typeface="Raleway" panose="020B0503030101060003" pitchFamily="34" charset="77"/>
              </a:rPr>
              <a:t>Consequence</a:t>
            </a:r>
          </a:p>
          <a:p>
            <a:pPr lvl="1">
              <a:lnSpc>
                <a:spcPct val="150000"/>
              </a:lnSpc>
            </a:pPr>
            <a:r>
              <a:rPr lang="en-GB" sz="1100" dirty="0" smtClean="0">
                <a:latin typeface="Raleway" panose="020B0503030101060003" pitchFamily="34" charset="77"/>
              </a:rPr>
              <a:t>Company - Enforcement Notices or unlimited fine</a:t>
            </a:r>
          </a:p>
          <a:p>
            <a:pPr lvl="1">
              <a:lnSpc>
                <a:spcPct val="150000"/>
              </a:lnSpc>
            </a:pPr>
            <a:r>
              <a:rPr lang="en-GB" sz="1100" dirty="0" smtClean="0">
                <a:latin typeface="Raleway" panose="020B0503030101060003" pitchFamily="34" charset="77"/>
              </a:rPr>
              <a:t>Individuals – fine or imprisonment (max 2 years)</a:t>
            </a:r>
            <a:endParaRPr lang="en-GB" sz="1100" dirty="0">
              <a:latin typeface="Raleway" panose="020B0503030101060003" pitchFamily="34" charset="77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9B5837F-A0B5-ACFB-A83D-DDCD5DA0EB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6"/>
          <a:stretch/>
        </p:blipFill>
        <p:spPr>
          <a:xfrm>
            <a:off x="4912242" y="638628"/>
            <a:ext cx="4231758" cy="375745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1C6059C-C78D-205D-45F1-8C5AB66F9704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solidFill>
            <a:srgbClr val="8A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104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Board Members and Directors Responsibility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2B336-9F4B-21DB-7E31-316594BDCEC4}"/>
              </a:ext>
            </a:extLst>
          </p:cNvPr>
          <p:cNvSpPr txBox="1"/>
          <p:nvPr/>
        </p:nvSpPr>
        <p:spPr>
          <a:xfrm>
            <a:off x="4620988" y="1281308"/>
            <a:ext cx="46475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Employer Obligations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13698-B589-1C05-8B29-B1EA0F317563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solidFill>
            <a:srgbClr val="8A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Responsibility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E83992-25CB-1464-5203-C319AA7FDDED}"/>
              </a:ext>
            </a:extLst>
          </p:cNvPr>
          <p:cNvSpPr txBox="1"/>
          <p:nvPr/>
        </p:nvSpPr>
        <p:spPr>
          <a:xfrm>
            <a:off x="4620988" y="1742174"/>
            <a:ext cx="29392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dirty="0">
                <a:latin typeface="Raleway" panose="020B0503030101060003" pitchFamily="34" charset="77"/>
              </a:rPr>
              <a:t>Health and safety policy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2E876D-ABCF-B108-781E-5A647403CF01}"/>
              </a:ext>
            </a:extLst>
          </p:cNvPr>
          <p:cNvSpPr txBox="1"/>
          <p:nvPr/>
        </p:nvSpPr>
        <p:spPr>
          <a:xfrm>
            <a:off x="4620988" y="2155913"/>
            <a:ext cx="19676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Raleway" panose="020B0503030101060003" pitchFamily="34" charset="77"/>
              </a:rPr>
              <a:t>Risk assessments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B5EA63-13B4-C851-85FC-9AC721855FB7}"/>
              </a:ext>
            </a:extLst>
          </p:cNvPr>
          <p:cNvSpPr txBox="1"/>
          <p:nvPr/>
        </p:nvSpPr>
        <p:spPr>
          <a:xfrm>
            <a:off x="4620988" y="2569652"/>
            <a:ext cx="2581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Raleway" panose="020B0503030101060003" pitchFamily="34" charset="77"/>
              </a:rPr>
              <a:t>Manage health and safety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7D763F-5829-D00D-3E8A-71E26D43FAF7}"/>
              </a:ext>
            </a:extLst>
          </p:cNvPr>
          <p:cNvSpPr txBox="1"/>
          <p:nvPr/>
        </p:nvSpPr>
        <p:spPr>
          <a:xfrm>
            <a:off x="4620988" y="2983391"/>
            <a:ext cx="4121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Raleway" panose="020B0503030101060003" pitchFamily="34" charset="77"/>
              </a:rPr>
              <a:t>Access to competent health and safety advice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0E3261-2D02-29DA-7E44-77042655C1A8}"/>
              </a:ext>
            </a:extLst>
          </p:cNvPr>
          <p:cNvSpPr txBox="1"/>
          <p:nvPr/>
        </p:nvSpPr>
        <p:spPr>
          <a:xfrm>
            <a:off x="4620988" y="3397130"/>
            <a:ext cx="4362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Raleway" panose="020B0503030101060003" pitchFamily="34" charset="77"/>
              </a:rPr>
              <a:t>Provide employees with information, instruction, training and supervision - </a:t>
            </a:r>
            <a:r>
              <a:rPr lang="en-GB" sz="1200" dirty="0" smtClean="0">
                <a:latin typeface="Raleway" panose="020B0503030101060003" pitchFamily="34" charset="77"/>
              </a:rPr>
              <a:t>must </a:t>
            </a:r>
            <a:r>
              <a:rPr lang="en-GB" sz="1200" dirty="0">
                <a:latin typeface="Raleway" panose="020B0503030101060003" pitchFamily="34" charset="77"/>
              </a:rPr>
              <a:t>be competent for their 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0C4AFB-7222-8587-F320-86E8C56D51B1}"/>
              </a:ext>
            </a:extLst>
          </p:cNvPr>
          <p:cNvSpPr txBox="1"/>
          <p:nvPr/>
        </p:nvSpPr>
        <p:spPr>
          <a:xfrm>
            <a:off x="4620988" y="3995533"/>
            <a:ext cx="32482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Raleway" panose="020B0503030101060003" pitchFamily="34" charset="77"/>
              </a:rPr>
              <a:t>Consult with employees</a:t>
            </a: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4F95734D-710D-8F94-5CA5-0EC75A4349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9769"/>
            <a:ext cx="4523013" cy="304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20" grpId="0"/>
      <p:bldP spid="23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Board Members and Directors Responsibility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2B336-9F4B-21DB-7E31-316594BDCEC4}"/>
              </a:ext>
            </a:extLst>
          </p:cNvPr>
          <p:cNvSpPr txBox="1"/>
          <p:nvPr/>
        </p:nvSpPr>
        <p:spPr>
          <a:xfrm>
            <a:off x="264651" y="1428269"/>
            <a:ext cx="46475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Criminal Law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4E92F-8B5A-D89A-4A5E-6FE5C2FAE948}"/>
              </a:ext>
            </a:extLst>
          </p:cNvPr>
          <p:cNvSpPr txBox="1"/>
          <p:nvPr/>
        </p:nvSpPr>
        <p:spPr>
          <a:xfrm>
            <a:off x="265870" y="1732052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</a:pPr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77"/>
              </a:rPr>
              <a:t>Company Directors Disqualification Act 1986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7F324-D2A6-8D2B-0D4B-830F0A0939C4}"/>
              </a:ext>
            </a:extLst>
          </p:cNvPr>
          <p:cNvGrpSpPr/>
          <p:nvPr/>
        </p:nvGrpSpPr>
        <p:grpSpPr>
          <a:xfrm>
            <a:off x="5949219" y="2588708"/>
            <a:ext cx="2542985" cy="937854"/>
            <a:chOff x="5949219" y="2588708"/>
            <a:chExt cx="2542985" cy="937854"/>
          </a:xfrm>
        </p:grpSpPr>
        <p:sp>
          <p:nvSpPr>
            <p:cNvPr id="19" name="Google Shape;1097;p166">
              <a:extLst>
                <a:ext uri="{FF2B5EF4-FFF2-40B4-BE49-F238E27FC236}">
                  <a16:creationId xmlns:a16="http://schemas.microsoft.com/office/drawing/2014/main" id="{50AA115F-E92B-EE04-18A7-4FE8B921D6F4}"/>
                </a:ext>
              </a:extLst>
            </p:cNvPr>
            <p:cNvSpPr/>
            <p:nvPr/>
          </p:nvSpPr>
          <p:spPr>
            <a:xfrm>
              <a:off x="5949219" y="2588708"/>
              <a:ext cx="2542985" cy="937854"/>
            </a:xfrm>
            <a:prstGeom prst="roundRect">
              <a:avLst>
                <a:gd name="adj" fmla="val 1635"/>
              </a:avLst>
            </a:prstGeom>
            <a:solidFill>
              <a:srgbClr val="DF6534">
                <a:alpha val="25490"/>
              </a:srgbClr>
            </a:solidFill>
            <a:ln w="28575">
              <a:solidFill>
                <a:srgbClr val="DF6534"/>
              </a:solidFill>
            </a:ln>
            <a:effectLst>
              <a:outerShdw blurRad="133617" dist="27513" dir="10800000" sx="101000" sy="101000" algn="ctr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rgbClr val="DF6534"/>
                </a:solidFill>
                <a:latin typeface="Raleway" panose="020B0503030101060003" pitchFamily="34" charset="77"/>
                <a:ea typeface="Cabin"/>
                <a:cs typeface="Arial" panose="020B0604020202020204" pitchFamily="34" charset="0"/>
                <a:sym typeface="Cabin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E1CF22-0AA1-E977-0A3A-AC5708553375}"/>
                </a:ext>
              </a:extLst>
            </p:cNvPr>
            <p:cNvSpPr txBox="1"/>
            <p:nvPr/>
          </p:nvSpPr>
          <p:spPr>
            <a:xfrm>
              <a:off x="6126480" y="2731048"/>
              <a:ext cx="2200656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latin typeface="Raleway" panose="020B0503030101060003" pitchFamily="34" charset="77"/>
                </a:rPr>
                <a:t>HSE will remind the court of its powers to make a disqualification order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46FA1D-6E12-FF86-4A0D-85EEB0CDBD28}"/>
              </a:ext>
            </a:extLst>
          </p:cNvPr>
          <p:cNvGrpSpPr/>
          <p:nvPr/>
        </p:nvGrpSpPr>
        <p:grpSpPr>
          <a:xfrm>
            <a:off x="462819" y="2585286"/>
            <a:ext cx="2542985" cy="937854"/>
            <a:chOff x="462819" y="2585286"/>
            <a:chExt cx="2542985" cy="937854"/>
          </a:xfrm>
        </p:grpSpPr>
        <p:sp>
          <p:nvSpPr>
            <p:cNvPr id="17" name="Google Shape;1097;p166">
              <a:extLst>
                <a:ext uri="{FF2B5EF4-FFF2-40B4-BE49-F238E27FC236}">
                  <a16:creationId xmlns:a16="http://schemas.microsoft.com/office/drawing/2014/main" id="{7C660DBB-0FD3-C387-05DC-F66959B53A62}"/>
                </a:ext>
              </a:extLst>
            </p:cNvPr>
            <p:cNvSpPr/>
            <p:nvPr/>
          </p:nvSpPr>
          <p:spPr>
            <a:xfrm>
              <a:off x="462819" y="2585286"/>
              <a:ext cx="2542985" cy="937854"/>
            </a:xfrm>
            <a:prstGeom prst="roundRect">
              <a:avLst>
                <a:gd name="adj" fmla="val 1635"/>
              </a:avLst>
            </a:prstGeom>
            <a:solidFill>
              <a:srgbClr val="DF6534">
                <a:alpha val="25490"/>
              </a:srgbClr>
            </a:solidFill>
            <a:ln w="28575">
              <a:solidFill>
                <a:srgbClr val="DF6534"/>
              </a:solidFill>
            </a:ln>
            <a:effectLst>
              <a:outerShdw blurRad="133617" dist="27513" dir="10800000" sx="101000" sy="101000" algn="ctr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rgbClr val="DF6534"/>
                </a:solidFill>
                <a:latin typeface="Raleway" panose="020B0503030101060003" pitchFamily="34" charset="77"/>
                <a:ea typeface="Cabin"/>
                <a:cs typeface="Arial" panose="020B0604020202020204" pitchFamily="34" charset="0"/>
                <a:sym typeface="Cabin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BD2096-BFCC-63A2-D396-D22DFE84B2DD}"/>
                </a:ext>
              </a:extLst>
            </p:cNvPr>
            <p:cNvSpPr txBox="1"/>
            <p:nvPr/>
          </p:nvSpPr>
          <p:spPr>
            <a:xfrm>
              <a:off x="640080" y="2823381"/>
              <a:ext cx="2188464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latin typeface="Raleway" panose="020B0503030101060003" pitchFamily="34" charset="77"/>
                </a:rPr>
                <a:t>Convicted of indictable H&amp;S offences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FCAD5F1-D02A-B115-DFA3-DF0C145ACCB2}"/>
              </a:ext>
            </a:extLst>
          </p:cNvPr>
          <p:cNvGrpSpPr/>
          <p:nvPr/>
        </p:nvGrpSpPr>
        <p:grpSpPr>
          <a:xfrm>
            <a:off x="3206019" y="2585286"/>
            <a:ext cx="2542985" cy="937854"/>
            <a:chOff x="3206019" y="2585286"/>
            <a:chExt cx="2542985" cy="937854"/>
          </a:xfrm>
        </p:grpSpPr>
        <p:sp>
          <p:nvSpPr>
            <p:cNvPr id="18" name="Google Shape;1097;p166">
              <a:extLst>
                <a:ext uri="{FF2B5EF4-FFF2-40B4-BE49-F238E27FC236}">
                  <a16:creationId xmlns:a16="http://schemas.microsoft.com/office/drawing/2014/main" id="{E18D505F-E05B-4011-E49D-47F3C4F2DC49}"/>
                </a:ext>
              </a:extLst>
            </p:cNvPr>
            <p:cNvSpPr/>
            <p:nvPr/>
          </p:nvSpPr>
          <p:spPr>
            <a:xfrm>
              <a:off x="3206019" y="2585286"/>
              <a:ext cx="2542985" cy="937854"/>
            </a:xfrm>
            <a:prstGeom prst="roundRect">
              <a:avLst>
                <a:gd name="adj" fmla="val 1635"/>
              </a:avLst>
            </a:prstGeom>
            <a:solidFill>
              <a:srgbClr val="DF6534">
                <a:alpha val="25490"/>
              </a:srgbClr>
            </a:solidFill>
            <a:ln w="28575">
              <a:solidFill>
                <a:srgbClr val="DF6534"/>
              </a:solidFill>
            </a:ln>
            <a:effectLst>
              <a:outerShdw blurRad="133617" dist="27513" dir="10800000" sx="101000" sy="101000" algn="ctr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rgbClr val="DF6534"/>
                </a:solidFill>
                <a:latin typeface="Raleway" panose="020B0503030101060003" pitchFamily="34" charset="77"/>
                <a:ea typeface="Cabin"/>
                <a:cs typeface="Arial" panose="020B0604020202020204" pitchFamily="34" charset="0"/>
                <a:sym typeface="Cabin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157FC7-0853-F51B-CE81-9DF761077746}"/>
                </a:ext>
              </a:extLst>
            </p:cNvPr>
            <p:cNvSpPr txBox="1"/>
            <p:nvPr/>
          </p:nvSpPr>
          <p:spPr>
            <a:xfrm>
              <a:off x="3462528" y="2823381"/>
              <a:ext cx="2029968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latin typeface="Raleway" panose="020B0503030101060003" pitchFamily="34" charset="77"/>
                </a:rPr>
                <a:t>Disqualification order for up to 15 years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13698-B589-1C05-8B29-B1EA0F317563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solidFill>
            <a:srgbClr val="8A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0232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5B1DA5-E712-E343-86D0-AF689ACB09BF}"/>
              </a:ext>
            </a:extLst>
          </p:cNvPr>
          <p:cNvGrpSpPr/>
          <p:nvPr/>
        </p:nvGrpSpPr>
        <p:grpSpPr>
          <a:xfrm>
            <a:off x="396787" y="1899163"/>
            <a:ext cx="1980263" cy="1574283"/>
            <a:chOff x="396787" y="1899163"/>
            <a:chExt cx="1980263" cy="157428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C29A13-02E9-CDBE-2E78-5075CFE554B6}"/>
                </a:ext>
              </a:extLst>
            </p:cNvPr>
            <p:cNvSpPr/>
            <p:nvPr/>
          </p:nvSpPr>
          <p:spPr>
            <a:xfrm>
              <a:off x="396787" y="1899163"/>
              <a:ext cx="1980263" cy="157428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FACDE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DAAD41-B995-2C76-0EE6-C3D437DF29A6}"/>
                </a:ext>
              </a:extLst>
            </p:cNvPr>
            <p:cNvSpPr txBox="1"/>
            <p:nvPr/>
          </p:nvSpPr>
          <p:spPr>
            <a:xfrm>
              <a:off x="586057" y="2512936"/>
              <a:ext cx="16017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Raleway" panose="020B0503030101060003" pitchFamily="34" charset="77"/>
                  <a:cs typeface="Arial" panose="020B0604020202020204" pitchFamily="34" charset="0"/>
                </a:rPr>
                <a:t>State of Nation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737EF76-029C-942A-D57D-05D353BC3C57}"/>
              </a:ext>
            </a:extLst>
          </p:cNvPr>
          <p:cNvGrpSpPr/>
          <p:nvPr/>
        </p:nvGrpSpPr>
        <p:grpSpPr>
          <a:xfrm>
            <a:off x="2530387" y="1899163"/>
            <a:ext cx="1980263" cy="1574283"/>
            <a:chOff x="2530387" y="1899163"/>
            <a:chExt cx="1980263" cy="157428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FF8253D-DE7E-7918-081A-65F9A3B1534B}"/>
                </a:ext>
              </a:extLst>
            </p:cNvPr>
            <p:cNvSpPr/>
            <p:nvPr/>
          </p:nvSpPr>
          <p:spPr>
            <a:xfrm>
              <a:off x="2530387" y="1899163"/>
              <a:ext cx="1980263" cy="157428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A941E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9BAFCF-BEAF-3A9A-62D8-CDC4CA6122CA}"/>
                </a:ext>
              </a:extLst>
            </p:cNvPr>
            <p:cNvSpPr txBox="1"/>
            <p:nvPr/>
          </p:nvSpPr>
          <p:spPr>
            <a:xfrm>
              <a:off x="2768549" y="2517027"/>
              <a:ext cx="1503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latin typeface="Raleway" panose="020B0503030101060003" pitchFamily="34" charset="77"/>
                  <a:cs typeface="Arial" panose="020B0604020202020204" pitchFamily="34" charset="0"/>
                </a:rPr>
                <a:t>Responsibility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4129608-3DE4-44A5-FD68-36B3FF8458FE}"/>
              </a:ext>
            </a:extLst>
          </p:cNvPr>
          <p:cNvGrpSpPr/>
          <p:nvPr/>
        </p:nvGrpSpPr>
        <p:grpSpPr>
          <a:xfrm>
            <a:off x="4629847" y="1899163"/>
            <a:ext cx="2014403" cy="1574283"/>
            <a:chOff x="4629847" y="1899163"/>
            <a:chExt cx="2014403" cy="157428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A2B56B-A08C-3C5C-77C8-D548A8A6016B}"/>
                </a:ext>
              </a:extLst>
            </p:cNvPr>
            <p:cNvSpPr/>
            <p:nvPr/>
          </p:nvSpPr>
          <p:spPr>
            <a:xfrm>
              <a:off x="4663987" y="1899163"/>
              <a:ext cx="1980263" cy="157428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0B323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FFAFE7-019B-4BD7-B207-0B07B280C74F}"/>
                </a:ext>
              </a:extLst>
            </p:cNvPr>
            <p:cNvSpPr txBox="1"/>
            <p:nvPr/>
          </p:nvSpPr>
          <p:spPr>
            <a:xfrm>
              <a:off x="4629847" y="2183360"/>
              <a:ext cx="19802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Raleway" panose="020B0503030101060003" pitchFamily="34" charset="77"/>
                  <a:cs typeface="Arial" panose="020B0604020202020204" pitchFamily="34" charset="0"/>
                </a:rPr>
                <a:t>Leading Health &amp; Safety/</a:t>
              </a:r>
              <a:br>
                <a:rPr lang="en-GB" sz="1600" dirty="0">
                  <a:latin typeface="Raleway" panose="020B0503030101060003" pitchFamily="34" charset="77"/>
                  <a:cs typeface="Arial" panose="020B0604020202020204" pitchFamily="34" charset="0"/>
                </a:rPr>
              </a:br>
              <a:r>
                <a:rPr lang="en-GB" sz="1600" dirty="0">
                  <a:latin typeface="Raleway" panose="020B0503030101060003" pitchFamily="34" charset="77"/>
                  <a:cs typeface="Arial" panose="020B0604020202020204" pitchFamily="34" charset="0"/>
                </a:rPr>
                <a:t>Health &amp; Safety Performance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1B43EF4-BA93-2C05-D060-E22109373D6B}"/>
              </a:ext>
            </a:extLst>
          </p:cNvPr>
          <p:cNvGrpSpPr/>
          <p:nvPr/>
        </p:nvGrpSpPr>
        <p:grpSpPr>
          <a:xfrm>
            <a:off x="6797587" y="1899163"/>
            <a:ext cx="1980263" cy="1574283"/>
            <a:chOff x="6797587" y="1899163"/>
            <a:chExt cx="1980263" cy="157428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96977BB-B633-F9D3-5344-59B78CC1341A}"/>
                </a:ext>
              </a:extLst>
            </p:cNvPr>
            <p:cNvSpPr/>
            <p:nvPr/>
          </p:nvSpPr>
          <p:spPr>
            <a:xfrm>
              <a:off x="6797587" y="1899163"/>
              <a:ext cx="1980263" cy="157428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DF6534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1366AD-2A00-3A23-E095-C927003FEB57}"/>
                </a:ext>
              </a:extLst>
            </p:cNvPr>
            <p:cNvSpPr txBox="1"/>
            <p:nvPr/>
          </p:nvSpPr>
          <p:spPr>
            <a:xfrm>
              <a:off x="6892440" y="2389825"/>
              <a:ext cx="17905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Raleway" panose="020B0503030101060003" pitchFamily="34" charset="77"/>
                  <a:cs typeface="Arial" panose="020B0604020202020204" pitchFamily="34" charset="0"/>
                </a:rPr>
                <a:t>Essential Principles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CB98A59-1FEB-3DC9-C3AD-749FA23AB1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006" y="4474495"/>
            <a:ext cx="1556835" cy="4754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D85DBE-8CAD-E9B5-5BA3-3C869EE094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87" y="4511919"/>
            <a:ext cx="1340027" cy="37744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8E9E156-EA96-DCCC-88AB-9541675B076B}"/>
              </a:ext>
            </a:extLst>
          </p:cNvPr>
          <p:cNvSpPr txBox="1"/>
          <p:nvPr/>
        </p:nvSpPr>
        <p:spPr>
          <a:xfrm>
            <a:off x="3796215" y="606208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Agenda</a:t>
            </a:r>
            <a:endParaRPr lang="en-GB" dirty="0">
              <a:solidFill>
                <a:srgbClr val="00263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Board Members and Directors Responsibility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2B336-9F4B-21DB-7E31-316594BDCEC4}"/>
              </a:ext>
            </a:extLst>
          </p:cNvPr>
          <p:cNvSpPr txBox="1"/>
          <p:nvPr/>
        </p:nvSpPr>
        <p:spPr>
          <a:xfrm>
            <a:off x="264651" y="1428269"/>
            <a:ext cx="46475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Criminal Law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4E92F-8B5A-D89A-4A5E-6FE5C2FAE948}"/>
              </a:ext>
            </a:extLst>
          </p:cNvPr>
          <p:cNvSpPr txBox="1"/>
          <p:nvPr/>
        </p:nvSpPr>
        <p:spPr>
          <a:xfrm>
            <a:off x="265870" y="1732052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407EC9"/>
              </a:buClr>
            </a:pPr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77"/>
              </a:rPr>
              <a:t>Corporate Manslaughter and Corporate Homicide Act 2007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61D689-0946-2D04-539F-AE719443C2D1}"/>
              </a:ext>
            </a:extLst>
          </p:cNvPr>
          <p:cNvGrpSpPr/>
          <p:nvPr/>
        </p:nvGrpSpPr>
        <p:grpSpPr>
          <a:xfrm>
            <a:off x="5584371" y="3205196"/>
            <a:ext cx="2542985" cy="937854"/>
            <a:chOff x="5912643" y="3448071"/>
            <a:chExt cx="2542985" cy="937854"/>
          </a:xfrm>
        </p:grpSpPr>
        <p:sp>
          <p:nvSpPr>
            <p:cNvPr id="19" name="Google Shape;1097;p166">
              <a:extLst>
                <a:ext uri="{FF2B5EF4-FFF2-40B4-BE49-F238E27FC236}">
                  <a16:creationId xmlns:a16="http://schemas.microsoft.com/office/drawing/2014/main" id="{50AA115F-E92B-EE04-18A7-4FE8B921D6F4}"/>
                </a:ext>
              </a:extLst>
            </p:cNvPr>
            <p:cNvSpPr/>
            <p:nvPr/>
          </p:nvSpPr>
          <p:spPr>
            <a:xfrm>
              <a:off x="5912643" y="3448071"/>
              <a:ext cx="2542985" cy="937854"/>
            </a:xfrm>
            <a:prstGeom prst="roundRect">
              <a:avLst>
                <a:gd name="adj" fmla="val 1635"/>
              </a:avLst>
            </a:prstGeom>
            <a:solidFill>
              <a:srgbClr val="8A941E">
                <a:alpha val="25098"/>
              </a:srgbClr>
            </a:solidFill>
            <a:ln w="28575">
              <a:solidFill>
                <a:srgbClr val="8A941E"/>
              </a:solidFill>
            </a:ln>
            <a:effectLst>
              <a:outerShdw blurRad="133617" dist="27513" dir="10800000" sx="101000" sy="101000" algn="ctr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rgbClr val="DF6534"/>
                </a:solidFill>
                <a:latin typeface="Raleway" panose="020B0503030101060003" pitchFamily="34" charset="77"/>
                <a:ea typeface="Cabin"/>
                <a:cs typeface="Arial" panose="020B0604020202020204" pitchFamily="34" charset="0"/>
                <a:sym typeface="Cabin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E1CF22-0AA1-E977-0A3A-AC5708553375}"/>
                </a:ext>
              </a:extLst>
            </p:cNvPr>
            <p:cNvSpPr txBox="1"/>
            <p:nvPr/>
          </p:nvSpPr>
          <p:spPr>
            <a:xfrm>
              <a:off x="6083807" y="3682744"/>
              <a:ext cx="22006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latin typeface="Raleway" panose="020B0503030101060003" pitchFamily="34" charset="77"/>
                </a:rPr>
                <a:t>Publicity </a:t>
              </a:r>
            </a:p>
            <a:p>
              <a:pPr algn="ctr"/>
              <a:r>
                <a:rPr lang="en-GB" sz="1200" b="1" dirty="0">
                  <a:latin typeface="Raleway" panose="020B0503030101060003" pitchFamily="34" charset="77"/>
                </a:rPr>
                <a:t>Orders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369223-D6E2-E062-7D03-5B0C0E397944}"/>
              </a:ext>
            </a:extLst>
          </p:cNvPr>
          <p:cNvGrpSpPr/>
          <p:nvPr/>
        </p:nvGrpSpPr>
        <p:grpSpPr>
          <a:xfrm>
            <a:off x="5584372" y="1043712"/>
            <a:ext cx="2542985" cy="937854"/>
            <a:chOff x="6013642" y="888139"/>
            <a:chExt cx="2542985" cy="937854"/>
          </a:xfrm>
        </p:grpSpPr>
        <p:sp>
          <p:nvSpPr>
            <p:cNvPr id="17" name="Google Shape;1097;p166">
              <a:extLst>
                <a:ext uri="{FF2B5EF4-FFF2-40B4-BE49-F238E27FC236}">
                  <a16:creationId xmlns:a16="http://schemas.microsoft.com/office/drawing/2014/main" id="{7C660DBB-0FD3-C387-05DC-F66959B53A62}"/>
                </a:ext>
              </a:extLst>
            </p:cNvPr>
            <p:cNvSpPr/>
            <p:nvPr/>
          </p:nvSpPr>
          <p:spPr>
            <a:xfrm>
              <a:off x="6013642" y="888139"/>
              <a:ext cx="2542985" cy="937854"/>
            </a:xfrm>
            <a:prstGeom prst="roundRect">
              <a:avLst>
                <a:gd name="adj" fmla="val 1635"/>
              </a:avLst>
            </a:prstGeom>
            <a:solidFill>
              <a:srgbClr val="8A941E">
                <a:alpha val="25098"/>
              </a:srgbClr>
            </a:solidFill>
            <a:ln w="28575">
              <a:solidFill>
                <a:srgbClr val="8A941E"/>
              </a:solidFill>
            </a:ln>
            <a:effectLst>
              <a:outerShdw blurRad="133617" dist="27513" dir="10800000" sx="101000" sy="101000" algn="ctr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rgbClr val="DF6534"/>
                </a:solidFill>
                <a:latin typeface="Raleway" panose="020B0503030101060003" pitchFamily="34" charset="77"/>
                <a:ea typeface="Cabin"/>
                <a:cs typeface="Arial" panose="020B0604020202020204" pitchFamily="34" charset="0"/>
                <a:sym typeface="Cabin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BD2096-BFCC-63A2-D396-D22DFE84B2DD}"/>
                </a:ext>
              </a:extLst>
            </p:cNvPr>
            <p:cNvSpPr txBox="1"/>
            <p:nvPr/>
          </p:nvSpPr>
          <p:spPr>
            <a:xfrm>
              <a:off x="6190901" y="1221133"/>
              <a:ext cx="218846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latin typeface="Raleway" panose="020B0503030101060003" pitchFamily="34" charset="77"/>
                </a:rPr>
                <a:t>Unlimited fines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10F878F-3E22-145E-A9B5-05B739666BB8}"/>
              </a:ext>
            </a:extLst>
          </p:cNvPr>
          <p:cNvGrpSpPr/>
          <p:nvPr/>
        </p:nvGrpSpPr>
        <p:grpSpPr>
          <a:xfrm>
            <a:off x="5584372" y="2124454"/>
            <a:ext cx="2542985" cy="937854"/>
            <a:chOff x="3169443" y="3444649"/>
            <a:chExt cx="2542985" cy="937854"/>
          </a:xfrm>
        </p:grpSpPr>
        <p:sp>
          <p:nvSpPr>
            <p:cNvPr id="18" name="Google Shape;1097;p166">
              <a:extLst>
                <a:ext uri="{FF2B5EF4-FFF2-40B4-BE49-F238E27FC236}">
                  <a16:creationId xmlns:a16="http://schemas.microsoft.com/office/drawing/2014/main" id="{E18D505F-E05B-4011-E49D-47F3C4F2DC49}"/>
                </a:ext>
              </a:extLst>
            </p:cNvPr>
            <p:cNvSpPr/>
            <p:nvPr/>
          </p:nvSpPr>
          <p:spPr>
            <a:xfrm>
              <a:off x="3169443" y="3444649"/>
              <a:ext cx="2542985" cy="937854"/>
            </a:xfrm>
            <a:prstGeom prst="roundRect">
              <a:avLst>
                <a:gd name="adj" fmla="val 1635"/>
              </a:avLst>
            </a:prstGeom>
            <a:solidFill>
              <a:srgbClr val="8A941E">
                <a:alpha val="25098"/>
              </a:srgbClr>
            </a:solidFill>
            <a:ln w="28575">
              <a:solidFill>
                <a:srgbClr val="8A941E"/>
              </a:solidFill>
            </a:ln>
            <a:effectLst>
              <a:outerShdw blurRad="133617" dist="27513" dir="10800000" sx="101000" sy="101000" algn="ctr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rgbClr val="DF6534"/>
                </a:solidFill>
                <a:latin typeface="Raleway" panose="020B0503030101060003" pitchFamily="34" charset="77"/>
                <a:ea typeface="Cabin"/>
                <a:cs typeface="Arial" panose="020B0604020202020204" pitchFamily="34" charset="0"/>
                <a:sym typeface="Cabin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157FC7-0853-F51B-CE81-9DF761077746}"/>
                </a:ext>
              </a:extLst>
            </p:cNvPr>
            <p:cNvSpPr txBox="1"/>
            <p:nvPr/>
          </p:nvSpPr>
          <p:spPr>
            <a:xfrm>
              <a:off x="3425952" y="3682744"/>
              <a:ext cx="20299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latin typeface="Raleway" panose="020B0503030101060003" pitchFamily="34" charset="77"/>
                </a:rPr>
                <a:t>Remedial </a:t>
              </a:r>
            </a:p>
            <a:p>
              <a:pPr algn="ctr"/>
              <a:r>
                <a:rPr lang="en-GB" sz="1200" b="1" dirty="0" smtClean="0">
                  <a:latin typeface="Raleway" panose="020B0503030101060003" pitchFamily="34" charset="77"/>
                </a:rPr>
                <a:t>Orders</a:t>
              </a:r>
              <a:endParaRPr lang="en-GB" sz="1200" b="1" dirty="0">
                <a:latin typeface="Raleway" panose="020B0503030101060003" pitchFamily="34" charset="77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13698-B589-1C05-8B29-B1EA0F317563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solidFill>
            <a:srgbClr val="8A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Responsibility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0AD3C-A57F-40FC-B058-CF44E7420B3F}"/>
              </a:ext>
            </a:extLst>
          </p:cNvPr>
          <p:cNvSpPr txBox="1"/>
          <p:nvPr/>
        </p:nvSpPr>
        <p:spPr>
          <a:xfrm>
            <a:off x="461291" y="2039026"/>
            <a:ext cx="4866572" cy="1592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ct val="20000"/>
              </a:spcBef>
              <a:buClr>
                <a:srgbClr val="407EC9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77"/>
              </a:rPr>
              <a:t>Failure in management systems </a:t>
            </a:r>
          </a:p>
          <a:p>
            <a:pPr marL="171450" indent="-171450">
              <a:lnSpc>
                <a:spcPct val="150000"/>
              </a:lnSpc>
              <a:spcBef>
                <a:spcPct val="20000"/>
              </a:spcBef>
              <a:buClr>
                <a:srgbClr val="407EC9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77"/>
              </a:rPr>
              <a:t>Failing at senior level </a:t>
            </a:r>
          </a:p>
          <a:p>
            <a:pPr marL="171450" indent="-171450">
              <a:lnSpc>
                <a:spcPct val="150000"/>
              </a:lnSpc>
              <a:spcBef>
                <a:spcPct val="20000"/>
              </a:spcBef>
              <a:buClr>
                <a:srgbClr val="407EC9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77"/>
              </a:rPr>
              <a:t>Cultural issues </a:t>
            </a:r>
          </a:p>
          <a:p>
            <a:pPr marL="171450" indent="-171450">
              <a:lnSpc>
                <a:spcPct val="150000"/>
              </a:lnSpc>
              <a:spcBef>
                <a:spcPct val="20000"/>
              </a:spcBef>
              <a:buClr>
                <a:srgbClr val="407EC9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77"/>
              </a:rPr>
              <a:t>Gross negligence “Far below what was reasonably expected” </a:t>
            </a:r>
          </a:p>
          <a:p>
            <a:pPr marL="171450" indent="-171450">
              <a:lnSpc>
                <a:spcPct val="150000"/>
              </a:lnSpc>
              <a:spcBef>
                <a:spcPct val="20000"/>
              </a:spcBef>
              <a:buClr>
                <a:srgbClr val="407EC9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77"/>
              </a:rPr>
              <a:t>Failure to manage caused death</a:t>
            </a:r>
          </a:p>
        </p:txBody>
      </p:sp>
    </p:spTree>
    <p:extLst>
      <p:ext uri="{BB962C8B-B14F-4D97-AF65-F5344CB8AC3E}">
        <p14:creationId xmlns:p14="http://schemas.microsoft.com/office/powerpoint/2010/main" val="34506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Board Members and Directors Responsibility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2B336-9F4B-21DB-7E31-316594BDCEC4}"/>
              </a:ext>
            </a:extLst>
          </p:cNvPr>
          <p:cNvSpPr txBox="1"/>
          <p:nvPr/>
        </p:nvSpPr>
        <p:spPr>
          <a:xfrm>
            <a:off x="264651" y="1428269"/>
            <a:ext cx="46475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Employer Obligations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13698-B589-1C05-8B29-B1EA0F317563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solidFill>
            <a:srgbClr val="8A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Responsibility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D2F2A1-969A-BE7D-CD67-CE00D5424FD5}"/>
              </a:ext>
            </a:extLst>
          </p:cNvPr>
          <p:cNvSpPr/>
          <p:nvPr/>
        </p:nvSpPr>
        <p:spPr>
          <a:xfrm>
            <a:off x="371792" y="1887990"/>
            <a:ext cx="8562245" cy="338554"/>
          </a:xfrm>
          <a:prstGeom prst="rect">
            <a:avLst/>
          </a:prstGeom>
          <a:noFill/>
          <a:ln w="38100">
            <a:noFill/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Raleway" panose="020B0503030101060003" pitchFamily="34" charset="77"/>
              </a:rPr>
              <a:t>Companies Act 1985 as amended 2005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3DD0C-7FA0-9E44-7FE5-8865E7893B8B}"/>
              </a:ext>
            </a:extLst>
          </p:cNvPr>
          <p:cNvSpPr/>
          <p:nvPr/>
        </p:nvSpPr>
        <p:spPr>
          <a:xfrm>
            <a:off x="371792" y="2347710"/>
            <a:ext cx="4161019" cy="945503"/>
          </a:xfrm>
          <a:prstGeom prst="rect">
            <a:avLst/>
          </a:prstGeom>
          <a:solidFill>
            <a:srgbClr val="8A941E">
              <a:alpha val="48235"/>
            </a:srgbClr>
          </a:solidFill>
          <a:ln w="38100">
            <a:solidFill>
              <a:srgbClr val="8A941E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Raleway" panose="020B0503030101060003" pitchFamily="34" charset="77"/>
              </a:rPr>
              <a:t>Directors duty now includes - “to take all reasonable steps to ensure the company acts in accordance with obligations” e.g. to comply with H&amp;S law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A8ED8B-BC96-C36A-8A98-5FEB53535A19}"/>
              </a:ext>
            </a:extLst>
          </p:cNvPr>
          <p:cNvSpPr/>
          <p:nvPr/>
        </p:nvSpPr>
        <p:spPr>
          <a:xfrm>
            <a:off x="2677963" y="3414379"/>
            <a:ext cx="4161019" cy="830998"/>
          </a:xfrm>
          <a:prstGeom prst="rect">
            <a:avLst/>
          </a:prstGeom>
          <a:solidFill>
            <a:srgbClr val="8A941E">
              <a:alpha val="48235"/>
            </a:srgbClr>
          </a:solidFill>
          <a:ln w="38100">
            <a:solidFill>
              <a:srgbClr val="8A941E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Raleway" panose="020B0503030101060003" pitchFamily="34" charset="77"/>
              </a:rPr>
              <a:t>HSE and IOD </a:t>
            </a:r>
            <a:r>
              <a:rPr lang="en-GB" sz="1200" dirty="0" err="1">
                <a:solidFill>
                  <a:schemeClr val="tx1"/>
                </a:solidFill>
                <a:latin typeface="Raleway" panose="020B0503030101060003" pitchFamily="34" charset="77"/>
              </a:rPr>
              <a:t>ACoP</a:t>
            </a:r>
            <a:r>
              <a:rPr lang="en-GB" sz="1200" dirty="0">
                <a:solidFill>
                  <a:schemeClr val="tx1"/>
                </a:solidFill>
                <a:latin typeface="Raleway" panose="020B0503030101060003" pitchFamily="34" charset="77"/>
              </a:rPr>
              <a:t> on how directors can comply with this duty - See INDG 417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7DB256-2A36-F410-2502-ACBB9F7F296E}"/>
              </a:ext>
            </a:extLst>
          </p:cNvPr>
          <p:cNvSpPr/>
          <p:nvPr/>
        </p:nvSpPr>
        <p:spPr>
          <a:xfrm>
            <a:off x="4611188" y="2347710"/>
            <a:ext cx="4161019" cy="945503"/>
          </a:xfrm>
          <a:prstGeom prst="rect">
            <a:avLst/>
          </a:prstGeom>
          <a:solidFill>
            <a:srgbClr val="8A941E">
              <a:alpha val="48235"/>
            </a:srgbClr>
          </a:solidFill>
          <a:ln w="38100">
            <a:solidFill>
              <a:srgbClr val="8A941E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Raleway" panose="020B0503030101060003" pitchFamily="34" charset="77"/>
              </a:rPr>
              <a:t>Directors of ‘large’ companies to appoint a ‘health and safety director’ to keep .... directors informed on company H&amp;S issues </a:t>
            </a:r>
          </a:p>
        </p:txBody>
      </p:sp>
    </p:spTree>
    <p:extLst>
      <p:ext uri="{BB962C8B-B14F-4D97-AF65-F5344CB8AC3E}">
        <p14:creationId xmlns:p14="http://schemas.microsoft.com/office/powerpoint/2010/main" val="41660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Board Members and Directors Responsibility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2B336-9F4B-21DB-7E31-316594BDCEC4}"/>
              </a:ext>
            </a:extLst>
          </p:cNvPr>
          <p:cNvSpPr txBox="1"/>
          <p:nvPr/>
        </p:nvSpPr>
        <p:spPr>
          <a:xfrm>
            <a:off x="264651" y="1428269"/>
            <a:ext cx="46475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IoD</a:t>
            </a:r>
            <a:r>
              <a:rPr lang="en-GB" sz="1600" b="1" dirty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 and HSE Guidance</a:t>
            </a:r>
            <a:endParaRPr lang="en-US" sz="1600" b="1" dirty="0">
              <a:solidFill>
                <a:srgbClr val="6FACD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13698-B589-1C05-8B29-B1EA0F317563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solidFill>
            <a:srgbClr val="8A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Responsibility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FD3BA-258F-A52F-3CF0-16DFE03AAED0}"/>
              </a:ext>
            </a:extLst>
          </p:cNvPr>
          <p:cNvSpPr txBox="1"/>
          <p:nvPr/>
        </p:nvSpPr>
        <p:spPr>
          <a:xfrm>
            <a:off x="280980" y="1862873"/>
            <a:ext cx="3631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Raleway" panose="020B0503030101060003" pitchFamily="34" charset="77"/>
              </a:rPr>
              <a:t>Guidance by Institute of Director and HSE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9788C-A891-7ACC-28EE-8BE6D193E50B}"/>
              </a:ext>
            </a:extLst>
          </p:cNvPr>
          <p:cNvSpPr txBox="1"/>
          <p:nvPr/>
        </p:nvSpPr>
        <p:spPr>
          <a:xfrm>
            <a:off x="280980" y="2159982"/>
            <a:ext cx="3116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Raleway" panose="020B0503030101060003" pitchFamily="34" charset="77"/>
              </a:rPr>
              <a:t>“Leading health and safety at work”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0EDA0C-AAE3-9601-11BC-57218E9193EC}"/>
              </a:ext>
            </a:extLst>
          </p:cNvPr>
          <p:cNvSpPr txBox="1"/>
          <p:nvPr/>
        </p:nvSpPr>
        <p:spPr>
          <a:xfrm>
            <a:off x="280980" y="2512753"/>
            <a:ext cx="2430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Raleway" panose="020B0503030101060003" pitchFamily="34" charset="77"/>
              </a:rPr>
              <a:t>Also links in with ISO 45001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CA2937-2013-3CD6-7883-8BDB3DF9C8B6}"/>
              </a:ext>
            </a:extLst>
          </p:cNvPr>
          <p:cNvSpPr txBox="1"/>
          <p:nvPr/>
        </p:nvSpPr>
        <p:spPr>
          <a:xfrm>
            <a:off x="280980" y="2811370"/>
            <a:ext cx="21788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Raleway" panose="020B0503030101060003" pitchFamily="34" charset="77"/>
              </a:rPr>
              <a:t>All are based on “PDCA”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Raleway" panose="020B0503030101060003" pitchFamily="34" charset="77"/>
              </a:rPr>
              <a:t>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Raleway" panose="020B0503030101060003" pitchFamily="34" charset="77"/>
              </a:rPr>
              <a:t>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Raleway" panose="020B0503030101060003" pitchFamily="34" charset="77"/>
              </a:rPr>
              <a:t>Check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Raleway" panose="020B0503030101060003" pitchFamily="34" charset="77"/>
              </a:rPr>
              <a:t>Act</a:t>
            </a:r>
          </a:p>
        </p:txBody>
      </p:sp>
      <p:pic>
        <p:nvPicPr>
          <p:cNvPr id="7" name="image1.png">
            <a:extLst>
              <a:ext uri="{FF2B5EF4-FFF2-40B4-BE49-F238E27FC236}">
                <a16:creationId xmlns:a16="http://schemas.microsoft.com/office/drawing/2014/main" id="{A573E36E-32E0-B3F4-6A0D-29FC966481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3121" y="687084"/>
            <a:ext cx="3959898" cy="39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34F88D-7070-2419-7F54-BC4BDAE00FD2}"/>
              </a:ext>
            </a:extLst>
          </p:cNvPr>
          <p:cNvCxnSpPr>
            <a:cxnSpLocks/>
          </p:cNvCxnSpPr>
          <p:nvPr/>
        </p:nvCxnSpPr>
        <p:spPr>
          <a:xfrm>
            <a:off x="3198911" y="3101060"/>
            <a:ext cx="889434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B03C484-69AA-C091-DA5C-5ABC9558D3C2}"/>
              </a:ext>
            </a:extLst>
          </p:cNvPr>
          <p:cNvSpPr/>
          <p:nvPr/>
        </p:nvSpPr>
        <p:spPr>
          <a:xfrm>
            <a:off x="1302704" y="1853204"/>
            <a:ext cx="2001275" cy="253469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412012-A7FD-7ADE-5115-86E6E429BFE4}"/>
              </a:ext>
            </a:extLst>
          </p:cNvPr>
          <p:cNvSpPr/>
          <p:nvPr/>
        </p:nvSpPr>
        <p:spPr>
          <a:xfrm>
            <a:off x="4248794" y="2293787"/>
            <a:ext cx="3768754" cy="1717856"/>
          </a:xfrm>
          <a:prstGeom prst="rect">
            <a:avLst/>
          </a:prstGeom>
          <a:solidFill>
            <a:srgbClr val="8A941E">
              <a:alpha val="25098"/>
            </a:srgbClr>
          </a:solidFill>
          <a:ln w="38100">
            <a:solidFill>
              <a:srgbClr val="8A941E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Board Members and Directors Responsibility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2B336-9F4B-21DB-7E31-316594BDCEC4}"/>
              </a:ext>
            </a:extLst>
          </p:cNvPr>
          <p:cNvSpPr txBox="1"/>
          <p:nvPr/>
        </p:nvSpPr>
        <p:spPr>
          <a:xfrm>
            <a:off x="264651" y="1428269"/>
            <a:ext cx="5868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Directors Duty </a:t>
            </a:r>
            <a:r>
              <a:rPr lang="en-GB" sz="1600" b="1" dirty="0" smtClean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- protect </a:t>
            </a:r>
            <a:r>
              <a:rPr lang="en-GB" sz="1600" b="1" dirty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business &amp; stakeholders from risk</a:t>
            </a:r>
            <a:endParaRPr lang="en-US" sz="1600" b="1" dirty="0">
              <a:solidFill>
                <a:srgbClr val="6FACD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13698-B589-1C05-8B29-B1EA0F317563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solidFill>
            <a:srgbClr val="8A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Responsibility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981531-3C6C-8834-43FA-9844E19C6B6B}"/>
              </a:ext>
            </a:extLst>
          </p:cNvPr>
          <p:cNvSpPr txBox="1"/>
          <p:nvPr/>
        </p:nvSpPr>
        <p:spPr>
          <a:xfrm>
            <a:off x="4298605" y="2777895"/>
            <a:ext cx="36749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63E"/>
                </a:solidFill>
                <a:latin typeface="Raleway" panose="020B0503030101060003" pitchFamily="34" charset="77"/>
              </a:rPr>
              <a:t>Environmental, Social and Governance ESG</a:t>
            </a:r>
          </a:p>
          <a:p>
            <a:pPr algn="ctr"/>
            <a:endParaRPr lang="en-GB" sz="1200" b="1" dirty="0">
              <a:solidFill>
                <a:srgbClr val="00263E"/>
              </a:solidFill>
              <a:latin typeface="Raleway" panose="020B0503030101060003" pitchFamily="34" charset="77"/>
            </a:endParaRPr>
          </a:p>
          <a:p>
            <a:pPr algn="ctr"/>
            <a:r>
              <a:rPr lang="en-GB" b="1" dirty="0">
                <a:solidFill>
                  <a:srgbClr val="00263E"/>
                </a:solidFill>
                <a:latin typeface="Raleway" panose="020B0503030101060003" pitchFamily="34" charset="77"/>
              </a:rPr>
              <a:t>BUSINESS</a:t>
            </a:r>
            <a:endParaRPr lang="en-GB" sz="1200" b="1" dirty="0">
              <a:solidFill>
                <a:srgbClr val="00263E"/>
              </a:solidFill>
              <a:latin typeface="Raleway" panose="020B05030301010600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52246-5C2C-FE5C-2F71-A31EBEE64416}"/>
              </a:ext>
            </a:extLst>
          </p:cNvPr>
          <p:cNvSpPr txBox="1"/>
          <p:nvPr/>
        </p:nvSpPr>
        <p:spPr>
          <a:xfrm>
            <a:off x="1875692" y="2047867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Raleway" panose="020B0503030101060003" pitchFamily="34" charset="77"/>
              </a:rPr>
              <a:t>H&amp;S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B48440-5DCC-CAD8-D191-0D31FD998D10}"/>
              </a:ext>
            </a:extLst>
          </p:cNvPr>
          <p:cNvSpPr txBox="1"/>
          <p:nvPr/>
        </p:nvSpPr>
        <p:spPr>
          <a:xfrm>
            <a:off x="1861312" y="2500270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Raleway" panose="020B0503030101060003" pitchFamily="34" charset="77"/>
              </a:rPr>
              <a:t>Customers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A99689-BA95-1553-B1E6-3C961D47998B}"/>
              </a:ext>
            </a:extLst>
          </p:cNvPr>
          <p:cNvSpPr txBox="1"/>
          <p:nvPr/>
        </p:nvSpPr>
        <p:spPr>
          <a:xfrm>
            <a:off x="1870182" y="2934624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Raleway" panose="020B0503030101060003" pitchFamily="34" charset="77"/>
              </a:rPr>
              <a:t>Costs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00BCF-3E1A-CD94-DBA2-EC50D62DE23E}"/>
              </a:ext>
            </a:extLst>
          </p:cNvPr>
          <p:cNvSpPr txBox="1"/>
          <p:nvPr/>
        </p:nvSpPr>
        <p:spPr>
          <a:xfrm>
            <a:off x="1870182" y="3336284"/>
            <a:ext cx="1362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Raleway" panose="020B0503030101060003" pitchFamily="34" charset="77"/>
              </a:rPr>
              <a:t>Suppliers and Manufacturers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84F6C1-7F60-5B65-107B-57F126778C52}"/>
              </a:ext>
            </a:extLst>
          </p:cNvPr>
          <p:cNvSpPr txBox="1"/>
          <p:nvPr/>
        </p:nvSpPr>
        <p:spPr>
          <a:xfrm>
            <a:off x="1870658" y="3907221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Raleway" panose="020B0503030101060003" pitchFamily="34" charset="77"/>
              </a:rPr>
              <a:t>Environment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358A91-08F5-6C47-75D3-6176AE75207F}"/>
              </a:ext>
            </a:extLst>
          </p:cNvPr>
          <p:cNvGrpSpPr/>
          <p:nvPr/>
        </p:nvGrpSpPr>
        <p:grpSpPr>
          <a:xfrm>
            <a:off x="1562700" y="2962147"/>
            <a:ext cx="257671" cy="193572"/>
            <a:chOff x="7279361" y="4509946"/>
            <a:chExt cx="179116" cy="134559"/>
          </a:xfrm>
          <a:solidFill>
            <a:schemeClr val="tx1"/>
          </a:solidFill>
        </p:grpSpPr>
        <p:sp>
          <p:nvSpPr>
            <p:cNvPr id="30" name="Shape 3596">
              <a:extLst>
                <a:ext uri="{FF2B5EF4-FFF2-40B4-BE49-F238E27FC236}">
                  <a16:creationId xmlns:a16="http://schemas.microsoft.com/office/drawing/2014/main" id="{3A188AB7-0C13-15D4-8788-02F34756DB64}"/>
                </a:ext>
              </a:extLst>
            </p:cNvPr>
            <p:cNvSpPr/>
            <p:nvPr/>
          </p:nvSpPr>
          <p:spPr>
            <a:xfrm>
              <a:off x="7352480" y="4577355"/>
              <a:ext cx="44301" cy="44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74" y="21600"/>
                  </a:moveTo>
                  <a:cubicBezTo>
                    <a:pt x="7786" y="21600"/>
                    <a:pt x="5149" y="20601"/>
                    <a:pt x="3265" y="18479"/>
                  </a:cubicBezTo>
                  <a:cubicBezTo>
                    <a:pt x="1005" y="16231"/>
                    <a:pt x="0" y="13609"/>
                    <a:pt x="0" y="10862"/>
                  </a:cubicBezTo>
                  <a:cubicBezTo>
                    <a:pt x="0" y="4869"/>
                    <a:pt x="4898" y="0"/>
                    <a:pt x="10674" y="0"/>
                  </a:cubicBezTo>
                  <a:cubicBezTo>
                    <a:pt x="13688" y="0"/>
                    <a:pt x="16451" y="1124"/>
                    <a:pt x="18335" y="3246"/>
                  </a:cubicBezTo>
                  <a:cubicBezTo>
                    <a:pt x="20470" y="5494"/>
                    <a:pt x="21600" y="8116"/>
                    <a:pt x="21600" y="10862"/>
                  </a:cubicBezTo>
                  <a:cubicBezTo>
                    <a:pt x="21600" y="16855"/>
                    <a:pt x="16702" y="21600"/>
                    <a:pt x="10674" y="21600"/>
                  </a:cubicBezTo>
                  <a:close/>
                  <a:moveTo>
                    <a:pt x="10674" y="5494"/>
                  </a:moveTo>
                  <a:cubicBezTo>
                    <a:pt x="7786" y="5494"/>
                    <a:pt x="5400" y="7866"/>
                    <a:pt x="5400" y="10862"/>
                  </a:cubicBezTo>
                  <a:cubicBezTo>
                    <a:pt x="5400" y="12236"/>
                    <a:pt x="5902" y="13609"/>
                    <a:pt x="7033" y="14608"/>
                  </a:cubicBezTo>
                  <a:cubicBezTo>
                    <a:pt x="8163" y="15732"/>
                    <a:pt x="9293" y="16231"/>
                    <a:pt x="10674" y="16231"/>
                  </a:cubicBezTo>
                  <a:cubicBezTo>
                    <a:pt x="13688" y="16231"/>
                    <a:pt x="16074" y="13859"/>
                    <a:pt x="16074" y="10862"/>
                  </a:cubicBezTo>
                  <a:cubicBezTo>
                    <a:pt x="16074" y="9489"/>
                    <a:pt x="15572" y="8116"/>
                    <a:pt x="14442" y="7117"/>
                  </a:cubicBezTo>
                  <a:cubicBezTo>
                    <a:pt x="13437" y="5993"/>
                    <a:pt x="12056" y="5494"/>
                    <a:pt x="10674" y="549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7145" rIns="17145" anchor="ctr"/>
            <a:lstStyle/>
            <a:p>
              <a:pPr defTabSz="171446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dirty="0">
                <a:latin typeface="Raleway" panose="020B0503030101060003" pitchFamily="34" charset="77"/>
              </a:endParaRPr>
            </a:p>
          </p:txBody>
        </p:sp>
        <p:sp>
          <p:nvSpPr>
            <p:cNvPr id="31" name="Shape 3597">
              <a:extLst>
                <a:ext uri="{FF2B5EF4-FFF2-40B4-BE49-F238E27FC236}">
                  <a16:creationId xmlns:a16="http://schemas.microsoft.com/office/drawing/2014/main" id="{3879BE16-AEF8-3AB2-4142-FE3CDC399081}"/>
                </a:ext>
              </a:extLst>
            </p:cNvPr>
            <p:cNvSpPr/>
            <p:nvPr/>
          </p:nvSpPr>
          <p:spPr>
            <a:xfrm>
              <a:off x="7398180" y="4577355"/>
              <a:ext cx="38584" cy="44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63" y="21600"/>
                  </a:moveTo>
                  <a:cubicBezTo>
                    <a:pt x="5437" y="21600"/>
                    <a:pt x="2204" y="20601"/>
                    <a:pt x="0" y="18479"/>
                  </a:cubicBezTo>
                  <a:lnTo>
                    <a:pt x="4408" y="14608"/>
                  </a:lnTo>
                  <a:cubicBezTo>
                    <a:pt x="5731" y="15732"/>
                    <a:pt x="7347" y="16231"/>
                    <a:pt x="8963" y="16231"/>
                  </a:cubicBezTo>
                  <a:cubicBezTo>
                    <a:pt x="10433" y="16231"/>
                    <a:pt x="12196" y="15732"/>
                    <a:pt x="13371" y="14608"/>
                  </a:cubicBezTo>
                  <a:cubicBezTo>
                    <a:pt x="14694" y="13609"/>
                    <a:pt x="15282" y="12236"/>
                    <a:pt x="15282" y="10862"/>
                  </a:cubicBezTo>
                  <a:cubicBezTo>
                    <a:pt x="15282" y="9489"/>
                    <a:pt x="14547" y="8116"/>
                    <a:pt x="13371" y="7117"/>
                  </a:cubicBezTo>
                  <a:cubicBezTo>
                    <a:pt x="12049" y="5993"/>
                    <a:pt x="10433" y="5494"/>
                    <a:pt x="8963" y="5494"/>
                  </a:cubicBezTo>
                  <a:cubicBezTo>
                    <a:pt x="7053" y="5494"/>
                    <a:pt x="5731" y="5993"/>
                    <a:pt x="4408" y="7117"/>
                  </a:cubicBezTo>
                  <a:lnTo>
                    <a:pt x="0" y="3246"/>
                  </a:lnTo>
                  <a:cubicBezTo>
                    <a:pt x="2498" y="1373"/>
                    <a:pt x="5731" y="0"/>
                    <a:pt x="8963" y="0"/>
                  </a:cubicBezTo>
                  <a:cubicBezTo>
                    <a:pt x="12343" y="0"/>
                    <a:pt x="15576" y="1124"/>
                    <a:pt x="17780" y="3246"/>
                  </a:cubicBezTo>
                  <a:cubicBezTo>
                    <a:pt x="20278" y="5494"/>
                    <a:pt x="21600" y="8116"/>
                    <a:pt x="21600" y="10862"/>
                  </a:cubicBezTo>
                  <a:cubicBezTo>
                    <a:pt x="21600" y="13859"/>
                    <a:pt x="20278" y="16481"/>
                    <a:pt x="17780" y="18479"/>
                  </a:cubicBezTo>
                  <a:cubicBezTo>
                    <a:pt x="15576" y="20601"/>
                    <a:pt x="12343" y="21600"/>
                    <a:pt x="8963" y="21600"/>
                  </a:cubicBezTo>
                </a:path>
              </a:pathLst>
            </a:custGeom>
            <a:grpFill/>
            <a:ln w="12700">
              <a:miter lim="400000"/>
            </a:ln>
          </p:spPr>
          <p:txBody>
            <a:bodyPr lIns="17145" rIns="17145" anchor="ctr"/>
            <a:lstStyle/>
            <a:p>
              <a:pPr defTabSz="171446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dirty="0">
                <a:latin typeface="Raleway" panose="020B0503030101060003" pitchFamily="34" charset="77"/>
              </a:endParaRPr>
            </a:p>
          </p:txBody>
        </p:sp>
        <p:sp>
          <p:nvSpPr>
            <p:cNvPr id="32" name="Shape 3598">
              <a:extLst>
                <a:ext uri="{FF2B5EF4-FFF2-40B4-BE49-F238E27FC236}">
                  <a16:creationId xmlns:a16="http://schemas.microsoft.com/office/drawing/2014/main" id="{9C91BFB4-BA54-7495-605C-3DE5DE5A6015}"/>
                </a:ext>
              </a:extLst>
            </p:cNvPr>
            <p:cNvSpPr/>
            <p:nvPr/>
          </p:nvSpPr>
          <p:spPr>
            <a:xfrm>
              <a:off x="7279361" y="4509946"/>
              <a:ext cx="179116" cy="13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1373" y="19810"/>
                  </a:moveTo>
                  <a:lnTo>
                    <a:pt x="20227" y="19810"/>
                  </a:lnTo>
                  <a:lnTo>
                    <a:pt x="20227" y="1790"/>
                  </a:lnTo>
                  <a:lnTo>
                    <a:pt x="1373" y="1790"/>
                  </a:lnTo>
                  <a:lnTo>
                    <a:pt x="1373" y="1981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7145" rIns="17145" anchor="ctr"/>
            <a:lstStyle/>
            <a:p>
              <a:pPr defTabSz="171446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dirty="0">
                <a:latin typeface="Raleway" panose="020B0503030101060003" pitchFamily="34" charset="77"/>
              </a:endParaRPr>
            </a:p>
          </p:txBody>
        </p:sp>
        <p:sp>
          <p:nvSpPr>
            <p:cNvPr id="33" name="Shape 3599">
              <a:extLst>
                <a:ext uri="{FF2B5EF4-FFF2-40B4-BE49-F238E27FC236}">
                  <a16:creationId xmlns:a16="http://schemas.microsoft.com/office/drawing/2014/main" id="{760035E1-9018-3C1F-2E64-E52EF453A22E}"/>
                </a:ext>
              </a:extLst>
            </p:cNvPr>
            <p:cNvSpPr/>
            <p:nvPr/>
          </p:nvSpPr>
          <p:spPr>
            <a:xfrm>
              <a:off x="7302210" y="4543079"/>
              <a:ext cx="134557" cy="1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42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0842" y="21600"/>
                  </a:lnTo>
                </a:path>
              </a:pathLst>
            </a:custGeom>
            <a:grpFill/>
            <a:ln w="12700">
              <a:miter lim="400000"/>
            </a:ln>
          </p:spPr>
          <p:txBody>
            <a:bodyPr lIns="17145" rIns="17145" anchor="ctr"/>
            <a:lstStyle/>
            <a:p>
              <a:pPr defTabSz="171446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dirty="0">
                <a:latin typeface="Raleway" panose="020B0503030101060003" pitchFamily="34" charset="77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A90B90-CD4D-335F-59A3-A635BE874ED5}"/>
              </a:ext>
            </a:extLst>
          </p:cNvPr>
          <p:cNvGrpSpPr/>
          <p:nvPr/>
        </p:nvGrpSpPr>
        <p:grpSpPr>
          <a:xfrm>
            <a:off x="1569523" y="3922102"/>
            <a:ext cx="231848" cy="231848"/>
            <a:chOff x="8904579" y="4028949"/>
            <a:chExt cx="179116" cy="179116"/>
          </a:xfrm>
        </p:grpSpPr>
        <p:sp>
          <p:nvSpPr>
            <p:cNvPr id="35" name="Shape 3842">
              <a:extLst>
                <a:ext uri="{FF2B5EF4-FFF2-40B4-BE49-F238E27FC236}">
                  <a16:creationId xmlns:a16="http://schemas.microsoft.com/office/drawing/2014/main" id="{AB31106C-6035-4AF0-FA32-50C1E66A9802}"/>
                </a:ext>
              </a:extLst>
            </p:cNvPr>
            <p:cNvSpPr/>
            <p:nvPr/>
          </p:nvSpPr>
          <p:spPr>
            <a:xfrm>
              <a:off x="8904579" y="4028949"/>
              <a:ext cx="179116" cy="179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9" y="21600"/>
                    <a:pt x="0" y="16762"/>
                    <a:pt x="0" y="10800"/>
                  </a:cubicBezTo>
                  <a:cubicBezTo>
                    <a:pt x="0" y="4869"/>
                    <a:pt x="4869" y="0"/>
                    <a:pt x="10800" y="0"/>
                  </a:cubicBezTo>
                  <a:cubicBezTo>
                    <a:pt x="16731" y="0"/>
                    <a:pt x="21600" y="4869"/>
                    <a:pt x="21600" y="10800"/>
                  </a:cubicBezTo>
                  <a:cubicBezTo>
                    <a:pt x="21600" y="16762"/>
                    <a:pt x="16731" y="21600"/>
                    <a:pt x="10800" y="21600"/>
                  </a:cubicBezTo>
                  <a:close/>
                  <a:moveTo>
                    <a:pt x="10800" y="1373"/>
                  </a:moveTo>
                  <a:cubicBezTo>
                    <a:pt x="5618" y="1373"/>
                    <a:pt x="1342" y="5618"/>
                    <a:pt x="1342" y="10800"/>
                  </a:cubicBezTo>
                  <a:cubicBezTo>
                    <a:pt x="1342" y="16013"/>
                    <a:pt x="5587" y="20258"/>
                    <a:pt x="10800" y="20258"/>
                  </a:cubicBezTo>
                  <a:cubicBezTo>
                    <a:pt x="15982" y="20258"/>
                    <a:pt x="20258" y="16013"/>
                    <a:pt x="20258" y="10800"/>
                  </a:cubicBezTo>
                  <a:cubicBezTo>
                    <a:pt x="20258" y="5618"/>
                    <a:pt x="16013" y="1373"/>
                    <a:pt x="10800" y="1373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7145" rIns="17145" anchor="ctr"/>
            <a:lstStyle/>
            <a:p>
              <a:pPr defTabSz="171446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dirty="0">
                <a:latin typeface="Raleway" panose="020B0503030101060003" pitchFamily="34" charset="77"/>
              </a:endParaRPr>
            </a:p>
          </p:txBody>
        </p:sp>
        <p:sp>
          <p:nvSpPr>
            <p:cNvPr id="36" name="Shape 3843">
              <a:extLst>
                <a:ext uri="{FF2B5EF4-FFF2-40B4-BE49-F238E27FC236}">
                  <a16:creationId xmlns:a16="http://schemas.microsoft.com/office/drawing/2014/main" id="{71C91085-7358-FF5A-7E12-6D35125A5C93}"/>
                </a:ext>
              </a:extLst>
            </p:cNvPr>
            <p:cNvSpPr/>
            <p:nvPr/>
          </p:nvSpPr>
          <p:spPr>
            <a:xfrm>
              <a:off x="8939995" y="4074650"/>
              <a:ext cx="119707" cy="11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72" y="21600"/>
                  </a:moveTo>
                  <a:lnTo>
                    <a:pt x="12569" y="12049"/>
                  </a:lnTo>
                  <a:lnTo>
                    <a:pt x="6005" y="8571"/>
                  </a:lnTo>
                  <a:lnTo>
                    <a:pt x="9962" y="3478"/>
                  </a:lnTo>
                  <a:lnTo>
                    <a:pt x="8659" y="2939"/>
                  </a:lnTo>
                  <a:lnTo>
                    <a:pt x="3305" y="4212"/>
                  </a:lnTo>
                  <a:lnTo>
                    <a:pt x="0" y="1665"/>
                  </a:lnTo>
                  <a:lnTo>
                    <a:pt x="1164" y="0"/>
                  </a:lnTo>
                  <a:lnTo>
                    <a:pt x="3724" y="2008"/>
                  </a:lnTo>
                  <a:lnTo>
                    <a:pt x="8752" y="735"/>
                  </a:lnTo>
                  <a:lnTo>
                    <a:pt x="13360" y="2547"/>
                  </a:lnTo>
                  <a:lnTo>
                    <a:pt x="9124" y="7837"/>
                  </a:lnTo>
                  <a:lnTo>
                    <a:pt x="14757" y="10873"/>
                  </a:lnTo>
                  <a:lnTo>
                    <a:pt x="14059" y="16065"/>
                  </a:lnTo>
                  <a:lnTo>
                    <a:pt x="17690" y="12784"/>
                  </a:lnTo>
                  <a:lnTo>
                    <a:pt x="19691" y="4849"/>
                  </a:lnTo>
                  <a:lnTo>
                    <a:pt x="21600" y="5388"/>
                  </a:lnTo>
                  <a:lnTo>
                    <a:pt x="19412" y="13959"/>
                  </a:lnTo>
                  <a:lnTo>
                    <a:pt x="11172" y="21600"/>
                  </a:ln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7145" rIns="17145" anchor="ctr"/>
            <a:lstStyle/>
            <a:p>
              <a:pPr defTabSz="171446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dirty="0">
                <a:latin typeface="Raleway" panose="020B0503030101060003" pitchFamily="34" charset="77"/>
              </a:endParaRPr>
            </a:p>
          </p:txBody>
        </p:sp>
        <p:sp>
          <p:nvSpPr>
            <p:cNvPr id="37" name="Shape 3844">
              <a:extLst>
                <a:ext uri="{FF2B5EF4-FFF2-40B4-BE49-F238E27FC236}">
                  <a16:creationId xmlns:a16="http://schemas.microsoft.com/office/drawing/2014/main" id="{5C22C99F-5276-16AB-D53C-F6EC199CCEF5}"/>
                </a:ext>
              </a:extLst>
            </p:cNvPr>
            <p:cNvSpPr/>
            <p:nvPr/>
          </p:nvSpPr>
          <p:spPr>
            <a:xfrm>
              <a:off x="8933140" y="4135202"/>
              <a:ext cx="36304" cy="3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23" y="21600"/>
                  </a:moveTo>
                  <a:lnTo>
                    <a:pt x="11336" y="20310"/>
                  </a:lnTo>
                  <a:lnTo>
                    <a:pt x="13634" y="8382"/>
                  </a:lnTo>
                  <a:lnTo>
                    <a:pt x="0" y="6931"/>
                  </a:lnTo>
                  <a:lnTo>
                    <a:pt x="766" y="0"/>
                  </a:lnTo>
                  <a:lnTo>
                    <a:pt x="21600" y="2096"/>
                  </a:lnTo>
                  <a:lnTo>
                    <a:pt x="17923" y="21600"/>
                  </a:ln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7145" rIns="17145" anchor="ctr"/>
            <a:lstStyle/>
            <a:p>
              <a:pPr defTabSz="171446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dirty="0">
                <a:latin typeface="Raleway" panose="020B0503030101060003" pitchFamily="34" charset="77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7E7887-4EAE-8C47-B049-7C1828B5E80E}"/>
              </a:ext>
            </a:extLst>
          </p:cNvPr>
          <p:cNvGrpSpPr/>
          <p:nvPr/>
        </p:nvGrpSpPr>
        <p:grpSpPr>
          <a:xfrm>
            <a:off x="1568270" y="3419269"/>
            <a:ext cx="246529" cy="200920"/>
            <a:chOff x="3893479" y="4071824"/>
            <a:chExt cx="134337" cy="109484"/>
          </a:xfrm>
        </p:grpSpPr>
        <p:sp>
          <p:nvSpPr>
            <p:cNvPr id="39" name="Shape 3410">
              <a:extLst>
                <a:ext uri="{FF2B5EF4-FFF2-40B4-BE49-F238E27FC236}">
                  <a16:creationId xmlns:a16="http://schemas.microsoft.com/office/drawing/2014/main" id="{F90E5E4E-BC32-6E08-9416-FDA5F1ED6690}"/>
                </a:ext>
              </a:extLst>
            </p:cNvPr>
            <p:cNvSpPr/>
            <p:nvPr/>
          </p:nvSpPr>
          <p:spPr>
            <a:xfrm>
              <a:off x="3893479" y="4071824"/>
              <a:ext cx="83781" cy="83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150" y="19450"/>
                  </a:moveTo>
                  <a:lnTo>
                    <a:pt x="19450" y="19450"/>
                  </a:lnTo>
                  <a:lnTo>
                    <a:pt x="19450" y="2150"/>
                  </a:lnTo>
                  <a:lnTo>
                    <a:pt x="2150" y="2150"/>
                  </a:lnTo>
                  <a:lnTo>
                    <a:pt x="2150" y="19450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7145" rIns="17145" anchor="ctr"/>
            <a:lstStyle/>
            <a:p>
              <a:pPr defTabSz="171446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dirty="0">
                <a:latin typeface="Raleway" panose="020B0503030101060003" pitchFamily="34" charset="77"/>
              </a:endParaRPr>
            </a:p>
          </p:txBody>
        </p:sp>
        <p:sp>
          <p:nvSpPr>
            <p:cNvPr id="40" name="Shape 3411">
              <a:extLst>
                <a:ext uri="{FF2B5EF4-FFF2-40B4-BE49-F238E27FC236}">
                  <a16:creationId xmlns:a16="http://schemas.microsoft.com/office/drawing/2014/main" id="{6B430370-B5F8-5A1A-B91A-75CD7F51984B}"/>
                </a:ext>
              </a:extLst>
            </p:cNvPr>
            <p:cNvSpPr/>
            <p:nvPr/>
          </p:nvSpPr>
          <p:spPr>
            <a:xfrm>
              <a:off x="3986022" y="4088961"/>
              <a:ext cx="41794" cy="67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18916"/>
                  </a:lnTo>
                  <a:lnTo>
                    <a:pt x="17300" y="18916"/>
                  </a:lnTo>
                  <a:lnTo>
                    <a:pt x="17300" y="9739"/>
                  </a:lnTo>
                  <a:lnTo>
                    <a:pt x="11600" y="2747"/>
                  </a:lnTo>
                  <a:lnTo>
                    <a:pt x="4300" y="2747"/>
                  </a:lnTo>
                  <a:lnTo>
                    <a:pt x="4300" y="10800"/>
                  </a:lnTo>
                  <a:lnTo>
                    <a:pt x="12900" y="10800"/>
                  </a:lnTo>
                  <a:lnTo>
                    <a:pt x="12900" y="13547"/>
                  </a:lnTo>
                  <a:lnTo>
                    <a:pt x="0" y="13547"/>
                  </a:lnTo>
                  <a:lnTo>
                    <a:pt x="0" y="0"/>
                  </a:lnTo>
                  <a:lnTo>
                    <a:pt x="14200" y="0"/>
                  </a:lnTo>
                  <a:lnTo>
                    <a:pt x="21600" y="9177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7145" rIns="17145" anchor="ctr"/>
            <a:lstStyle/>
            <a:p>
              <a:pPr defTabSz="171446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dirty="0">
                <a:latin typeface="Raleway" panose="020B0503030101060003" pitchFamily="34" charset="77"/>
              </a:endParaRPr>
            </a:p>
          </p:txBody>
        </p:sp>
        <p:sp>
          <p:nvSpPr>
            <p:cNvPr id="41" name="Shape 3412">
              <a:extLst>
                <a:ext uri="{FF2B5EF4-FFF2-40B4-BE49-F238E27FC236}">
                  <a16:creationId xmlns:a16="http://schemas.microsoft.com/office/drawing/2014/main" id="{E66214A1-4AC1-3AB9-6F0E-01393908A07F}"/>
                </a:ext>
              </a:extLst>
            </p:cNvPr>
            <p:cNvSpPr/>
            <p:nvPr/>
          </p:nvSpPr>
          <p:spPr>
            <a:xfrm>
              <a:off x="3909760" y="4122379"/>
              <a:ext cx="50363" cy="8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0800" y="21600"/>
                  </a:ln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7145" rIns="17145" anchor="ctr"/>
            <a:lstStyle/>
            <a:p>
              <a:pPr defTabSz="171446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dirty="0">
                <a:latin typeface="Raleway" panose="020B0503030101060003" pitchFamily="34" charset="77"/>
              </a:endParaRPr>
            </a:p>
          </p:txBody>
        </p:sp>
        <p:sp>
          <p:nvSpPr>
            <p:cNvPr id="42" name="Shape 3413">
              <a:extLst>
                <a:ext uri="{FF2B5EF4-FFF2-40B4-BE49-F238E27FC236}">
                  <a16:creationId xmlns:a16="http://schemas.microsoft.com/office/drawing/2014/main" id="{ABEBC6AF-8BCD-D1AF-A2D3-0E3046A97354}"/>
                </a:ext>
              </a:extLst>
            </p:cNvPr>
            <p:cNvSpPr/>
            <p:nvPr/>
          </p:nvSpPr>
          <p:spPr>
            <a:xfrm>
              <a:off x="3990307" y="4164367"/>
              <a:ext cx="33227" cy="1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62" y="21600"/>
                  </a:moveTo>
                  <a:cubicBezTo>
                    <a:pt x="4869" y="21600"/>
                    <a:pt x="0" y="11805"/>
                    <a:pt x="0" y="0"/>
                  </a:cubicBezTo>
                  <a:lnTo>
                    <a:pt x="5369" y="0"/>
                  </a:lnTo>
                  <a:cubicBezTo>
                    <a:pt x="5369" y="5777"/>
                    <a:pt x="7991" y="10800"/>
                    <a:pt x="10862" y="10800"/>
                  </a:cubicBezTo>
                  <a:cubicBezTo>
                    <a:pt x="13859" y="10800"/>
                    <a:pt x="16231" y="5777"/>
                    <a:pt x="16231" y="0"/>
                  </a:cubicBezTo>
                  <a:lnTo>
                    <a:pt x="21600" y="0"/>
                  </a:lnTo>
                  <a:cubicBezTo>
                    <a:pt x="21600" y="11805"/>
                    <a:pt x="16731" y="21600"/>
                    <a:pt x="10862" y="216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7145" rIns="17145" anchor="ctr"/>
            <a:lstStyle/>
            <a:p>
              <a:pPr defTabSz="171446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dirty="0">
                <a:latin typeface="Raleway" panose="020B0503030101060003" pitchFamily="34" charset="77"/>
              </a:endParaRPr>
            </a:p>
          </p:txBody>
        </p:sp>
        <p:sp>
          <p:nvSpPr>
            <p:cNvPr id="43" name="Shape 3414">
              <a:extLst>
                <a:ext uri="{FF2B5EF4-FFF2-40B4-BE49-F238E27FC236}">
                  <a16:creationId xmlns:a16="http://schemas.microsoft.com/office/drawing/2014/main" id="{530067FD-1C37-177E-3B2E-9102F42E5B3B}"/>
                </a:ext>
              </a:extLst>
            </p:cNvPr>
            <p:cNvSpPr/>
            <p:nvPr/>
          </p:nvSpPr>
          <p:spPr>
            <a:xfrm>
              <a:off x="3909760" y="4164367"/>
              <a:ext cx="33227" cy="1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62" y="21600"/>
                  </a:moveTo>
                  <a:cubicBezTo>
                    <a:pt x="4869" y="21600"/>
                    <a:pt x="0" y="11805"/>
                    <a:pt x="0" y="0"/>
                  </a:cubicBezTo>
                  <a:lnTo>
                    <a:pt x="5494" y="0"/>
                  </a:lnTo>
                  <a:cubicBezTo>
                    <a:pt x="5494" y="5777"/>
                    <a:pt x="7866" y="10800"/>
                    <a:pt x="10862" y="10800"/>
                  </a:cubicBezTo>
                  <a:cubicBezTo>
                    <a:pt x="13859" y="10800"/>
                    <a:pt x="16231" y="5777"/>
                    <a:pt x="16231" y="0"/>
                  </a:cubicBezTo>
                  <a:lnTo>
                    <a:pt x="21600" y="0"/>
                  </a:lnTo>
                  <a:cubicBezTo>
                    <a:pt x="21600" y="11805"/>
                    <a:pt x="16731" y="21600"/>
                    <a:pt x="10862" y="216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7145" rIns="17145" anchor="ctr"/>
            <a:lstStyle/>
            <a:p>
              <a:pPr defTabSz="171446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75" dirty="0">
                <a:latin typeface="Raleway" panose="020B0503030101060003" pitchFamily="34" charset="77"/>
              </a:endParaRPr>
            </a:p>
          </p:txBody>
        </p:sp>
      </p:grpSp>
      <p:pic>
        <p:nvPicPr>
          <p:cNvPr id="62" name="Graphic 61">
            <a:extLst>
              <a:ext uri="{FF2B5EF4-FFF2-40B4-BE49-F238E27FC236}">
                <a16:creationId xmlns:a16="http://schemas.microsoft.com/office/drawing/2014/main" id="{7B68EFAB-6C62-D61F-9176-A4D3C884C2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02790" y="2029236"/>
            <a:ext cx="364589" cy="364589"/>
          </a:xfrm>
          <a:prstGeom prst="rect">
            <a:avLst/>
          </a:prstGeom>
        </p:spPr>
      </p:pic>
      <p:pic>
        <p:nvPicPr>
          <p:cNvPr id="18" name="Graphic 17" descr="Home outline">
            <a:extLst>
              <a:ext uri="{FF2B5EF4-FFF2-40B4-BE49-F238E27FC236}">
                <a16:creationId xmlns:a16="http://schemas.microsoft.com/office/drawing/2014/main" id="{74A7EF55-3AC9-B89D-B95D-1679A00D8D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13210" y="2420408"/>
            <a:ext cx="354339" cy="3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2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972D57-211E-A7A7-D547-11C3894EEF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EE261B-8BA1-AD67-0D3B-9D42417BD784}"/>
              </a:ext>
            </a:extLst>
          </p:cNvPr>
          <p:cNvSpPr/>
          <p:nvPr/>
        </p:nvSpPr>
        <p:spPr>
          <a:xfrm>
            <a:off x="0" y="1654826"/>
            <a:ext cx="5140712" cy="1833845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8DCF86-51C2-E373-DFF7-5C235F34EA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006" y="4474495"/>
            <a:ext cx="1556835" cy="475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084F6E-658A-58EF-3447-AB6EE85AF4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87" y="4511919"/>
            <a:ext cx="1340027" cy="377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27182-6A40-34D8-5A17-CCCB30AD6D17}"/>
              </a:ext>
            </a:extLst>
          </p:cNvPr>
          <p:cNvSpPr txBox="1"/>
          <p:nvPr/>
        </p:nvSpPr>
        <p:spPr>
          <a:xfrm>
            <a:off x="396787" y="215624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Raleway" panose="020B0503030101060003" pitchFamily="34" charset="77"/>
              </a:rPr>
              <a:t>Leading Health &amp; Safety</a:t>
            </a:r>
            <a:br>
              <a:rPr lang="en-GB" sz="2400" b="1" dirty="0">
                <a:solidFill>
                  <a:schemeClr val="bg1"/>
                </a:solidFill>
                <a:latin typeface="Raleway" panose="020B0503030101060003" pitchFamily="34" charset="77"/>
              </a:rPr>
            </a:br>
            <a:r>
              <a:rPr lang="en-GB" sz="2400" b="1" dirty="0">
                <a:solidFill>
                  <a:schemeClr val="bg1"/>
                </a:solidFill>
                <a:latin typeface="Raleway" panose="020B0503030101060003" pitchFamily="34" charset="77"/>
              </a:rPr>
              <a:t>Health &amp; Safety Performance</a:t>
            </a:r>
          </a:p>
        </p:txBody>
      </p:sp>
    </p:spTree>
    <p:extLst>
      <p:ext uri="{BB962C8B-B14F-4D97-AF65-F5344CB8AC3E}">
        <p14:creationId xmlns:p14="http://schemas.microsoft.com/office/powerpoint/2010/main" val="40017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Leading Health &amp; Safety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2B336-9F4B-21DB-7E31-316594BDCEC4}"/>
              </a:ext>
            </a:extLst>
          </p:cNvPr>
          <p:cNvSpPr txBox="1"/>
          <p:nvPr/>
        </p:nvSpPr>
        <p:spPr>
          <a:xfrm>
            <a:off x="264651" y="1006761"/>
            <a:ext cx="5868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Planning</a:t>
            </a:r>
            <a:endParaRPr lang="en-US" sz="1600" b="1" dirty="0">
              <a:solidFill>
                <a:srgbClr val="6FACD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13698-B589-1C05-8B29-B1EA0F317563}"/>
              </a:ext>
            </a:extLst>
          </p:cNvPr>
          <p:cNvSpPr/>
          <p:nvPr/>
        </p:nvSpPr>
        <p:spPr>
          <a:xfrm>
            <a:off x="6568068" y="-8568"/>
            <a:ext cx="2365969" cy="554978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Leading Health &amp; Safety</a:t>
            </a:r>
            <a:b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</a:br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Health &amp; Safety Performance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65C42D-0CA8-34AD-E63B-22E4E026F5B1}"/>
              </a:ext>
            </a:extLst>
          </p:cNvPr>
          <p:cNvGrpSpPr/>
          <p:nvPr/>
        </p:nvGrpSpPr>
        <p:grpSpPr>
          <a:xfrm>
            <a:off x="420389" y="1790868"/>
            <a:ext cx="1102229" cy="1022181"/>
            <a:chOff x="420389" y="1790868"/>
            <a:chExt cx="1102229" cy="102218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AD78B6-4F5B-A1B8-1A96-105387DC36BE}"/>
                </a:ext>
              </a:extLst>
            </p:cNvPr>
            <p:cNvSpPr txBox="1"/>
            <p:nvPr/>
          </p:nvSpPr>
          <p:spPr>
            <a:xfrm>
              <a:off x="420389" y="2351384"/>
              <a:ext cx="110222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latin typeface="Raleway" panose="020B0503030101060003" pitchFamily="34" charset="77"/>
                </a:rPr>
                <a:t>Health &amp; Safety Policy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6F72016-B3BE-8D23-DCDE-83264843B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52918" y="1790868"/>
              <a:ext cx="609600" cy="6096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8E6CA9-99B7-3647-4554-B66ECE2AE1EF}"/>
              </a:ext>
            </a:extLst>
          </p:cNvPr>
          <p:cNvGrpSpPr/>
          <p:nvPr/>
        </p:nvGrpSpPr>
        <p:grpSpPr>
          <a:xfrm>
            <a:off x="1797457" y="1733271"/>
            <a:ext cx="1092820" cy="895112"/>
            <a:chOff x="1797457" y="1733271"/>
            <a:chExt cx="1092820" cy="89511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EBA45E-D746-1ABE-C9C8-52CD65A2DD6F}"/>
                </a:ext>
              </a:extLst>
            </p:cNvPr>
            <p:cNvSpPr txBox="1"/>
            <p:nvPr/>
          </p:nvSpPr>
          <p:spPr>
            <a:xfrm>
              <a:off x="1797457" y="2351384"/>
              <a:ext cx="109282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latin typeface="Raleway" panose="020B0503030101060003" pitchFamily="34" charset="77"/>
                </a:rPr>
                <a:t>Organisation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4F7080D-8C34-0BD1-2D3C-080BBB52C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022507" y="1733271"/>
              <a:ext cx="609600" cy="609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67DEC2D-E8CB-5AF2-0E22-978BDF667271}"/>
              </a:ext>
            </a:extLst>
          </p:cNvPr>
          <p:cNvGrpSpPr/>
          <p:nvPr/>
        </p:nvGrpSpPr>
        <p:grpSpPr>
          <a:xfrm>
            <a:off x="345201" y="3094855"/>
            <a:ext cx="1237785" cy="703330"/>
            <a:chOff x="345201" y="3094855"/>
            <a:chExt cx="1237785" cy="70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E54FF5-FA2F-907F-DE2F-95B0E39EE745}"/>
                </a:ext>
              </a:extLst>
            </p:cNvPr>
            <p:cNvSpPr txBox="1"/>
            <p:nvPr/>
          </p:nvSpPr>
          <p:spPr>
            <a:xfrm>
              <a:off x="345201" y="3521186"/>
              <a:ext cx="123778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latin typeface="Raleway" panose="020B0503030101060003" pitchFamily="34" charset="77"/>
                </a:rPr>
                <a:t>Planning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847BD4D-0366-1734-9D48-74064EA6AFB1}"/>
                </a:ext>
              </a:extLst>
            </p:cNvPr>
            <p:cNvGrpSpPr/>
            <p:nvPr/>
          </p:nvGrpSpPr>
          <p:grpSpPr>
            <a:xfrm>
              <a:off x="801959" y="3094855"/>
              <a:ext cx="324267" cy="222928"/>
              <a:chOff x="953361" y="4076108"/>
              <a:chExt cx="134335" cy="92353"/>
            </a:xfrm>
          </p:grpSpPr>
          <p:sp>
            <p:nvSpPr>
              <p:cNvPr id="12" name="Shape 3118">
                <a:extLst>
                  <a:ext uri="{FF2B5EF4-FFF2-40B4-BE49-F238E27FC236}">
                    <a16:creationId xmlns:a16="http://schemas.microsoft.com/office/drawing/2014/main" id="{E9DAF01C-541F-60F4-0D9D-DDBFE583417F}"/>
                  </a:ext>
                </a:extLst>
              </p:cNvPr>
              <p:cNvSpPr/>
              <p:nvPr/>
            </p:nvSpPr>
            <p:spPr>
              <a:xfrm>
                <a:off x="953361" y="4076108"/>
                <a:ext cx="24659" cy="24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16" y="21600"/>
                    </a:moveTo>
                    <a:cubicBezTo>
                      <a:pt x="4688" y="21600"/>
                      <a:pt x="0" y="17079"/>
                      <a:pt x="0" y="10884"/>
                    </a:cubicBezTo>
                    <a:cubicBezTo>
                      <a:pt x="0" y="4856"/>
                      <a:pt x="4521" y="0"/>
                      <a:pt x="10716" y="0"/>
                    </a:cubicBezTo>
                    <a:cubicBezTo>
                      <a:pt x="16744" y="0"/>
                      <a:pt x="21600" y="4856"/>
                      <a:pt x="21600" y="10884"/>
                    </a:cubicBezTo>
                    <a:cubicBezTo>
                      <a:pt x="21600" y="17079"/>
                      <a:pt x="16912" y="21600"/>
                      <a:pt x="10716" y="21600"/>
                    </a:cubicBezTo>
                    <a:close/>
                    <a:moveTo>
                      <a:pt x="10716" y="7200"/>
                    </a:moveTo>
                    <a:cubicBezTo>
                      <a:pt x="8540" y="7200"/>
                      <a:pt x="7200" y="8707"/>
                      <a:pt x="7200" y="10884"/>
                    </a:cubicBezTo>
                    <a:cubicBezTo>
                      <a:pt x="7200" y="13060"/>
                      <a:pt x="8540" y="14400"/>
                      <a:pt x="10716" y="14400"/>
                    </a:cubicBezTo>
                    <a:cubicBezTo>
                      <a:pt x="12893" y="14400"/>
                      <a:pt x="14400" y="13060"/>
                      <a:pt x="14400" y="10884"/>
                    </a:cubicBezTo>
                    <a:cubicBezTo>
                      <a:pt x="14400" y="8707"/>
                      <a:pt x="12893" y="7200"/>
                      <a:pt x="10716" y="7200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7145" rIns="17145" anchor="ctr"/>
              <a:lstStyle/>
              <a:p>
                <a:pPr defTabSz="171446">
                  <a:lnSpc>
                    <a:spcPct val="93000"/>
                  </a:lnSpc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675" dirty="0">
                  <a:latin typeface="Raleway" panose="020B0503030101060003" pitchFamily="34" charset="77"/>
                </a:endParaRPr>
              </a:p>
            </p:txBody>
          </p:sp>
          <p:sp>
            <p:nvSpPr>
              <p:cNvPr id="13" name="Shape 3119">
                <a:extLst>
                  <a:ext uri="{FF2B5EF4-FFF2-40B4-BE49-F238E27FC236}">
                    <a16:creationId xmlns:a16="http://schemas.microsoft.com/office/drawing/2014/main" id="{7E8B8717-3B11-8A2D-83E7-F59994CE198D}"/>
                  </a:ext>
                </a:extLst>
              </p:cNvPr>
              <p:cNvSpPr/>
              <p:nvPr/>
            </p:nvSpPr>
            <p:spPr>
              <a:xfrm>
                <a:off x="953361" y="4109527"/>
                <a:ext cx="24659" cy="24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16" y="21600"/>
                    </a:moveTo>
                    <a:cubicBezTo>
                      <a:pt x="4688" y="21600"/>
                      <a:pt x="0" y="17079"/>
                      <a:pt x="0" y="10884"/>
                    </a:cubicBezTo>
                    <a:cubicBezTo>
                      <a:pt x="0" y="4856"/>
                      <a:pt x="4521" y="0"/>
                      <a:pt x="10716" y="0"/>
                    </a:cubicBezTo>
                    <a:cubicBezTo>
                      <a:pt x="16744" y="0"/>
                      <a:pt x="21600" y="4856"/>
                      <a:pt x="21600" y="10884"/>
                    </a:cubicBezTo>
                    <a:cubicBezTo>
                      <a:pt x="21600" y="17079"/>
                      <a:pt x="16912" y="21600"/>
                      <a:pt x="10716" y="21600"/>
                    </a:cubicBezTo>
                    <a:close/>
                    <a:moveTo>
                      <a:pt x="10716" y="7200"/>
                    </a:moveTo>
                    <a:cubicBezTo>
                      <a:pt x="8540" y="7200"/>
                      <a:pt x="7200" y="8707"/>
                      <a:pt x="7200" y="10884"/>
                    </a:cubicBezTo>
                    <a:cubicBezTo>
                      <a:pt x="7200" y="13060"/>
                      <a:pt x="8540" y="14400"/>
                      <a:pt x="10716" y="14400"/>
                    </a:cubicBezTo>
                    <a:cubicBezTo>
                      <a:pt x="12893" y="14400"/>
                      <a:pt x="14400" y="13060"/>
                      <a:pt x="14400" y="10884"/>
                    </a:cubicBezTo>
                    <a:cubicBezTo>
                      <a:pt x="14400" y="8707"/>
                      <a:pt x="12893" y="7200"/>
                      <a:pt x="10716" y="7200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7145" rIns="17145" anchor="ctr"/>
              <a:lstStyle/>
              <a:p>
                <a:pPr defTabSz="171446">
                  <a:lnSpc>
                    <a:spcPct val="93000"/>
                  </a:lnSpc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675" dirty="0">
                  <a:latin typeface="Raleway" panose="020B0503030101060003" pitchFamily="34" charset="77"/>
                </a:endParaRPr>
              </a:p>
            </p:txBody>
          </p:sp>
          <p:sp>
            <p:nvSpPr>
              <p:cNvPr id="14" name="Shape 3120">
                <a:extLst>
                  <a:ext uri="{FF2B5EF4-FFF2-40B4-BE49-F238E27FC236}">
                    <a16:creationId xmlns:a16="http://schemas.microsoft.com/office/drawing/2014/main" id="{E3AED6F5-D4E0-5DA7-B142-1915140EE1F8}"/>
                  </a:ext>
                </a:extLst>
              </p:cNvPr>
              <p:cNvSpPr/>
              <p:nvPr/>
            </p:nvSpPr>
            <p:spPr>
              <a:xfrm>
                <a:off x="953361" y="4143802"/>
                <a:ext cx="24659" cy="24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16" y="21600"/>
                    </a:moveTo>
                    <a:cubicBezTo>
                      <a:pt x="4688" y="21600"/>
                      <a:pt x="0" y="17079"/>
                      <a:pt x="0" y="10884"/>
                    </a:cubicBezTo>
                    <a:cubicBezTo>
                      <a:pt x="0" y="4856"/>
                      <a:pt x="4521" y="0"/>
                      <a:pt x="10716" y="0"/>
                    </a:cubicBezTo>
                    <a:cubicBezTo>
                      <a:pt x="16744" y="0"/>
                      <a:pt x="21600" y="4856"/>
                      <a:pt x="21600" y="10884"/>
                    </a:cubicBezTo>
                    <a:cubicBezTo>
                      <a:pt x="21600" y="17079"/>
                      <a:pt x="16912" y="21600"/>
                      <a:pt x="10716" y="21600"/>
                    </a:cubicBezTo>
                    <a:close/>
                    <a:moveTo>
                      <a:pt x="10716" y="7200"/>
                    </a:moveTo>
                    <a:cubicBezTo>
                      <a:pt x="8540" y="7200"/>
                      <a:pt x="7200" y="8707"/>
                      <a:pt x="7200" y="10884"/>
                    </a:cubicBezTo>
                    <a:cubicBezTo>
                      <a:pt x="7200" y="13060"/>
                      <a:pt x="8540" y="14400"/>
                      <a:pt x="10716" y="14400"/>
                    </a:cubicBezTo>
                    <a:cubicBezTo>
                      <a:pt x="12893" y="14400"/>
                      <a:pt x="14400" y="13060"/>
                      <a:pt x="14400" y="10884"/>
                    </a:cubicBezTo>
                    <a:cubicBezTo>
                      <a:pt x="14400" y="8707"/>
                      <a:pt x="12893" y="7200"/>
                      <a:pt x="10716" y="7200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7145" rIns="17145" anchor="ctr"/>
              <a:lstStyle/>
              <a:p>
                <a:pPr defTabSz="171446">
                  <a:lnSpc>
                    <a:spcPct val="93000"/>
                  </a:lnSpc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675" dirty="0">
                  <a:latin typeface="Raleway" panose="020B0503030101060003" pitchFamily="34" charset="77"/>
                </a:endParaRPr>
              </a:p>
            </p:txBody>
          </p:sp>
          <p:sp>
            <p:nvSpPr>
              <p:cNvPr id="15" name="Shape 3121">
                <a:extLst>
                  <a:ext uri="{FF2B5EF4-FFF2-40B4-BE49-F238E27FC236}">
                    <a16:creationId xmlns:a16="http://schemas.microsoft.com/office/drawing/2014/main" id="{63F99D5B-6700-4FD5-1073-2F4FC18D50A5}"/>
                  </a:ext>
                </a:extLst>
              </p:cNvPr>
              <p:cNvSpPr/>
              <p:nvPr/>
            </p:nvSpPr>
            <p:spPr>
              <a:xfrm>
                <a:off x="986778" y="4076108"/>
                <a:ext cx="100918" cy="24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14400"/>
                    </a:lnTo>
                    <a:lnTo>
                      <a:pt x="19769" y="14400"/>
                    </a:lnTo>
                    <a:lnTo>
                      <a:pt x="19769" y="7200"/>
                    </a:lnTo>
                    <a:lnTo>
                      <a:pt x="0" y="72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7145" rIns="17145" anchor="ctr"/>
              <a:lstStyle/>
              <a:p>
                <a:pPr defTabSz="171446">
                  <a:lnSpc>
                    <a:spcPct val="93000"/>
                  </a:lnSpc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675" dirty="0">
                  <a:latin typeface="Raleway" panose="020B0503030101060003" pitchFamily="34" charset="77"/>
                </a:endParaRPr>
              </a:p>
            </p:txBody>
          </p:sp>
          <p:sp>
            <p:nvSpPr>
              <p:cNvPr id="16" name="Shape 3122">
                <a:extLst>
                  <a:ext uri="{FF2B5EF4-FFF2-40B4-BE49-F238E27FC236}">
                    <a16:creationId xmlns:a16="http://schemas.microsoft.com/office/drawing/2014/main" id="{1A5C4E91-E5A7-5156-668C-E620C22A2872}"/>
                  </a:ext>
                </a:extLst>
              </p:cNvPr>
              <p:cNvSpPr/>
              <p:nvPr/>
            </p:nvSpPr>
            <p:spPr>
              <a:xfrm>
                <a:off x="986778" y="4109527"/>
                <a:ext cx="100918" cy="24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14400"/>
                    </a:lnTo>
                    <a:lnTo>
                      <a:pt x="19769" y="14400"/>
                    </a:lnTo>
                    <a:lnTo>
                      <a:pt x="19769" y="7200"/>
                    </a:lnTo>
                    <a:lnTo>
                      <a:pt x="0" y="72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7145" rIns="17145" anchor="ctr"/>
              <a:lstStyle/>
              <a:p>
                <a:pPr defTabSz="171446">
                  <a:lnSpc>
                    <a:spcPct val="93000"/>
                  </a:lnSpc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675" dirty="0">
                  <a:latin typeface="Raleway" panose="020B0503030101060003" pitchFamily="34" charset="77"/>
                </a:endParaRPr>
              </a:p>
            </p:txBody>
          </p:sp>
          <p:sp>
            <p:nvSpPr>
              <p:cNvPr id="17" name="Shape 3123">
                <a:extLst>
                  <a:ext uri="{FF2B5EF4-FFF2-40B4-BE49-F238E27FC236}">
                    <a16:creationId xmlns:a16="http://schemas.microsoft.com/office/drawing/2014/main" id="{6B4CB5A2-415E-2575-C333-79124DC357CA}"/>
                  </a:ext>
                </a:extLst>
              </p:cNvPr>
              <p:cNvSpPr/>
              <p:nvPr/>
            </p:nvSpPr>
            <p:spPr>
              <a:xfrm>
                <a:off x="986778" y="4143802"/>
                <a:ext cx="100918" cy="24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14400"/>
                    </a:lnTo>
                    <a:lnTo>
                      <a:pt x="19769" y="14400"/>
                    </a:lnTo>
                    <a:lnTo>
                      <a:pt x="19769" y="7200"/>
                    </a:lnTo>
                    <a:lnTo>
                      <a:pt x="0" y="72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17145" rIns="17145" anchor="ctr"/>
              <a:lstStyle/>
              <a:p>
                <a:pPr defTabSz="171446">
                  <a:lnSpc>
                    <a:spcPct val="93000"/>
                  </a:lnSpc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675" dirty="0">
                  <a:latin typeface="Raleway" panose="020B0503030101060003" pitchFamily="34" charset="77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2F1BE2-EC8A-F609-8891-903BB71B249B}"/>
              </a:ext>
            </a:extLst>
          </p:cNvPr>
          <p:cNvGrpSpPr/>
          <p:nvPr/>
        </p:nvGrpSpPr>
        <p:grpSpPr>
          <a:xfrm>
            <a:off x="1639152" y="3033547"/>
            <a:ext cx="1409430" cy="949304"/>
            <a:chOff x="1639152" y="3033547"/>
            <a:chExt cx="1409430" cy="94930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D4EDEB-A320-A45E-64F9-66DC7730F523}"/>
                </a:ext>
              </a:extLst>
            </p:cNvPr>
            <p:cNvSpPr txBox="1"/>
            <p:nvPr/>
          </p:nvSpPr>
          <p:spPr>
            <a:xfrm>
              <a:off x="1639152" y="3521186"/>
              <a:ext cx="140943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latin typeface="Raleway" panose="020B0503030101060003" pitchFamily="34" charset="77"/>
                </a:rPr>
                <a:t>Setting health &amp; safety objectives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C49950A-49CF-2DA2-CB48-572FB5C9913C}"/>
                </a:ext>
              </a:extLst>
            </p:cNvPr>
            <p:cNvGrpSpPr/>
            <p:nvPr/>
          </p:nvGrpSpPr>
          <p:grpSpPr>
            <a:xfrm>
              <a:off x="2196810" y="3033547"/>
              <a:ext cx="301307" cy="345047"/>
              <a:chOff x="4283008" y="1277207"/>
              <a:chExt cx="157408" cy="180258"/>
            </a:xfrm>
            <a:solidFill>
              <a:schemeClr val="tx1"/>
            </a:solidFill>
          </p:grpSpPr>
          <p:sp>
            <p:nvSpPr>
              <p:cNvPr id="22" name="Shape 3205">
                <a:extLst>
                  <a:ext uri="{FF2B5EF4-FFF2-40B4-BE49-F238E27FC236}">
                    <a16:creationId xmlns:a16="http://schemas.microsoft.com/office/drawing/2014/main" id="{081E96B8-E399-536A-394E-38FECCC590A9}"/>
                  </a:ext>
                </a:extLst>
              </p:cNvPr>
              <p:cNvSpPr/>
              <p:nvPr/>
            </p:nvSpPr>
            <p:spPr>
              <a:xfrm>
                <a:off x="4283008" y="1277207"/>
                <a:ext cx="123133" cy="156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close/>
                    <a:moveTo>
                      <a:pt x="1997" y="20065"/>
                    </a:moveTo>
                    <a:lnTo>
                      <a:pt x="19649" y="20065"/>
                    </a:lnTo>
                    <a:lnTo>
                      <a:pt x="19649" y="1535"/>
                    </a:lnTo>
                    <a:lnTo>
                      <a:pt x="1997" y="1535"/>
                    </a:lnTo>
                    <a:lnTo>
                      <a:pt x="1997" y="20065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7145" rIns="17145" anchor="ctr"/>
              <a:lstStyle/>
              <a:p>
                <a:pPr defTabSz="171446">
                  <a:lnSpc>
                    <a:spcPct val="93000"/>
                  </a:lnSpc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675" dirty="0">
                  <a:latin typeface="Raleway" panose="020B0503030101060003" pitchFamily="34" charset="77"/>
                </a:endParaRPr>
              </a:p>
            </p:txBody>
          </p:sp>
          <p:sp>
            <p:nvSpPr>
              <p:cNvPr id="24" name="Shape 3206">
                <a:extLst>
                  <a:ext uri="{FF2B5EF4-FFF2-40B4-BE49-F238E27FC236}">
                    <a16:creationId xmlns:a16="http://schemas.microsoft.com/office/drawing/2014/main" id="{041B71F3-3588-F994-88CD-674CC6BCC846}"/>
                  </a:ext>
                </a:extLst>
              </p:cNvPr>
              <p:cNvSpPr/>
              <p:nvPr/>
            </p:nvSpPr>
            <p:spPr>
              <a:xfrm>
                <a:off x="4311571" y="1344615"/>
                <a:ext cx="67149" cy="11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58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10758" y="21600"/>
                    </a:ln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7145" rIns="17145" anchor="ctr"/>
              <a:lstStyle/>
              <a:p>
                <a:pPr defTabSz="171446">
                  <a:lnSpc>
                    <a:spcPct val="93000"/>
                  </a:lnSpc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675" dirty="0">
                  <a:latin typeface="Raleway" panose="020B0503030101060003" pitchFamily="34" charset="77"/>
                </a:endParaRPr>
              </a:p>
            </p:txBody>
          </p:sp>
          <p:sp>
            <p:nvSpPr>
              <p:cNvPr id="26" name="Shape 3207">
                <a:extLst>
                  <a:ext uri="{FF2B5EF4-FFF2-40B4-BE49-F238E27FC236}">
                    <a16:creationId xmlns:a16="http://schemas.microsoft.com/office/drawing/2014/main" id="{12247D5E-70B2-F060-13F7-53D02E2732B5}"/>
                  </a:ext>
                </a:extLst>
              </p:cNvPr>
              <p:cNvSpPr/>
              <p:nvPr/>
            </p:nvSpPr>
            <p:spPr>
              <a:xfrm>
                <a:off x="4311571" y="1367466"/>
                <a:ext cx="67149" cy="11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58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10758" y="21600"/>
                    </a:ln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7145" rIns="17145" anchor="ctr"/>
              <a:lstStyle/>
              <a:p>
                <a:pPr defTabSz="171446">
                  <a:lnSpc>
                    <a:spcPct val="93000"/>
                  </a:lnSpc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675" dirty="0">
                  <a:latin typeface="Raleway" panose="020B0503030101060003" pitchFamily="34" charset="77"/>
                </a:endParaRPr>
              </a:p>
            </p:txBody>
          </p:sp>
          <p:sp>
            <p:nvSpPr>
              <p:cNvPr id="28" name="Shape 3208">
                <a:extLst>
                  <a:ext uri="{FF2B5EF4-FFF2-40B4-BE49-F238E27FC236}">
                    <a16:creationId xmlns:a16="http://schemas.microsoft.com/office/drawing/2014/main" id="{3ED4C4A7-438B-369C-8F23-E4EB7D313D92}"/>
                  </a:ext>
                </a:extLst>
              </p:cNvPr>
              <p:cNvSpPr/>
              <p:nvPr/>
            </p:nvSpPr>
            <p:spPr>
              <a:xfrm>
                <a:off x="4311571" y="1389174"/>
                <a:ext cx="67149" cy="11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58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10758" y="21600"/>
                    </a:ln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7145" rIns="17145" anchor="ctr"/>
              <a:lstStyle/>
              <a:p>
                <a:pPr defTabSz="171446">
                  <a:lnSpc>
                    <a:spcPct val="93000"/>
                  </a:lnSpc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675" dirty="0">
                  <a:latin typeface="Raleway" panose="020B0503030101060003" pitchFamily="34" charset="77"/>
                </a:endParaRPr>
              </a:p>
            </p:txBody>
          </p:sp>
          <p:sp>
            <p:nvSpPr>
              <p:cNvPr id="30" name="Shape 3209">
                <a:extLst>
                  <a:ext uri="{FF2B5EF4-FFF2-40B4-BE49-F238E27FC236}">
                    <a16:creationId xmlns:a16="http://schemas.microsoft.com/office/drawing/2014/main" id="{3E2745BE-DB8C-AB36-2305-F1FEBC7AD1DA}"/>
                  </a:ext>
                </a:extLst>
              </p:cNvPr>
              <p:cNvSpPr/>
              <p:nvPr/>
            </p:nvSpPr>
            <p:spPr>
              <a:xfrm>
                <a:off x="4311571" y="1322908"/>
                <a:ext cx="32879" cy="11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16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10716" y="21600"/>
                    </a:ln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7145" rIns="17145" anchor="ctr"/>
              <a:lstStyle/>
              <a:p>
                <a:pPr defTabSz="171446">
                  <a:lnSpc>
                    <a:spcPct val="93000"/>
                  </a:lnSpc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675" dirty="0">
                  <a:latin typeface="Raleway" panose="020B0503030101060003" pitchFamily="34" charset="77"/>
                </a:endParaRPr>
              </a:p>
            </p:txBody>
          </p:sp>
          <p:sp>
            <p:nvSpPr>
              <p:cNvPr id="31" name="Shape 3210">
                <a:extLst>
                  <a:ext uri="{FF2B5EF4-FFF2-40B4-BE49-F238E27FC236}">
                    <a16:creationId xmlns:a16="http://schemas.microsoft.com/office/drawing/2014/main" id="{D6BA7688-526B-6E5F-2F48-BBE64F3696E1}"/>
                  </a:ext>
                </a:extLst>
              </p:cNvPr>
              <p:cNvSpPr/>
              <p:nvPr/>
            </p:nvSpPr>
            <p:spPr>
              <a:xfrm>
                <a:off x="4322995" y="1300057"/>
                <a:ext cx="117421" cy="15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0067"/>
                    </a:lnTo>
                    <a:lnTo>
                      <a:pt x="19554" y="20067"/>
                    </a:lnTo>
                    <a:lnTo>
                      <a:pt x="19554" y="1568"/>
                    </a:lnTo>
                    <a:lnTo>
                      <a:pt x="17604" y="1568"/>
                    </a:lnTo>
                    <a:lnTo>
                      <a:pt x="17604" y="0"/>
                    </a:ln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7145" rIns="17145" anchor="ctr"/>
              <a:lstStyle/>
              <a:p>
                <a:pPr defTabSz="171446">
                  <a:lnSpc>
                    <a:spcPct val="93000"/>
                  </a:lnSpc>
                  <a:defRPr sz="1800">
                    <a:latin typeface="Arial"/>
                    <a:ea typeface="Arial"/>
                    <a:cs typeface="Arial"/>
                    <a:sym typeface="Arial"/>
                  </a:defRPr>
                </a:pPr>
                <a:endParaRPr sz="675" dirty="0">
                  <a:latin typeface="Raleway" panose="020B0503030101060003" pitchFamily="34" charset="77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F8C5CE-65CA-0294-E839-9BC793DEAB3F}"/>
              </a:ext>
            </a:extLst>
          </p:cNvPr>
          <p:cNvGrpSpPr/>
          <p:nvPr/>
        </p:nvGrpSpPr>
        <p:grpSpPr>
          <a:xfrm>
            <a:off x="2870952" y="2912592"/>
            <a:ext cx="2034737" cy="1070258"/>
            <a:chOff x="2870952" y="2912592"/>
            <a:chExt cx="2034737" cy="10702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8E019D-348C-097F-8309-EAC8C105D945}"/>
                </a:ext>
              </a:extLst>
            </p:cNvPr>
            <p:cNvSpPr txBox="1"/>
            <p:nvPr/>
          </p:nvSpPr>
          <p:spPr>
            <a:xfrm>
              <a:off x="2870952" y="3521185"/>
              <a:ext cx="20347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latin typeface="Raleway" panose="020B0503030101060003" pitchFamily="34" charset="77"/>
                </a:rPr>
                <a:t>Operating Rhythm/ Integration /Culture</a:t>
              </a: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D79C4C90-808A-A6CA-DCDA-994F869B4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556667" y="2912592"/>
              <a:ext cx="515837" cy="515837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D21054-0C45-107F-08EE-963DAA3529B4}"/>
              </a:ext>
            </a:extLst>
          </p:cNvPr>
          <p:cNvGrpSpPr/>
          <p:nvPr/>
        </p:nvGrpSpPr>
        <p:grpSpPr>
          <a:xfrm>
            <a:off x="3030281" y="1768831"/>
            <a:ext cx="1550020" cy="859552"/>
            <a:chOff x="3030281" y="1768831"/>
            <a:chExt cx="1550020" cy="8595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70A288-6D18-B0D8-1502-28B74BE908C2}"/>
                </a:ext>
              </a:extLst>
            </p:cNvPr>
            <p:cNvSpPr txBox="1"/>
            <p:nvPr/>
          </p:nvSpPr>
          <p:spPr>
            <a:xfrm>
              <a:off x="3030281" y="2351384"/>
              <a:ext cx="155002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latin typeface="Raleway" panose="020B0503030101060003" pitchFamily="34" charset="77"/>
                </a:rPr>
                <a:t>Arrangements</a:t>
              </a: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C2431131-BB30-7B6C-885A-B0D4D3EFA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534024" y="1768831"/>
              <a:ext cx="538480" cy="538480"/>
            </a:xfrm>
            <a:prstGeom prst="rect">
              <a:avLst/>
            </a:prstGeom>
          </p:spPr>
        </p:pic>
      </p:grpSp>
      <p:pic>
        <p:nvPicPr>
          <p:cNvPr id="36" name="Picture Placeholder 6">
            <a:extLst>
              <a:ext uri="{FF2B5EF4-FFF2-40B4-BE49-F238E27FC236}">
                <a16:creationId xmlns:a16="http://schemas.microsoft.com/office/drawing/2014/main" id="{5AB34D11-ADF9-1DB8-B076-E322E255DF9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2243" y="1384638"/>
            <a:ext cx="4231758" cy="282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5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A3C53578-6CE5-67F5-6167-71C2FD8BF1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981" y="962645"/>
            <a:ext cx="3180521" cy="3569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Leading Health &amp; Safety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2B336-9F4B-21DB-7E31-316594BDCEC4}"/>
              </a:ext>
            </a:extLst>
          </p:cNvPr>
          <p:cNvSpPr txBox="1"/>
          <p:nvPr/>
        </p:nvSpPr>
        <p:spPr>
          <a:xfrm>
            <a:off x="3882832" y="1182342"/>
            <a:ext cx="5868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Policy Statement</a:t>
            </a:r>
            <a:endParaRPr lang="en-US" sz="1600" b="1" dirty="0">
              <a:solidFill>
                <a:srgbClr val="6FACD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13698-B589-1C05-8B29-B1EA0F317563}"/>
              </a:ext>
            </a:extLst>
          </p:cNvPr>
          <p:cNvSpPr/>
          <p:nvPr/>
        </p:nvSpPr>
        <p:spPr>
          <a:xfrm>
            <a:off x="6568068" y="-8568"/>
            <a:ext cx="2365969" cy="554978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Leading Health &amp; Safety</a:t>
            </a:r>
            <a:b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</a:br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Health &amp; Safety Performance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CC525D-791C-2F71-EE1B-277748A96D4A}"/>
              </a:ext>
            </a:extLst>
          </p:cNvPr>
          <p:cNvSpPr txBox="1">
            <a:spLocks/>
          </p:cNvSpPr>
          <p:nvPr/>
        </p:nvSpPr>
        <p:spPr>
          <a:xfrm>
            <a:off x="3882832" y="1552666"/>
            <a:ext cx="5553307" cy="1276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1pPr>
            <a:lvl2pPr marL="46196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2pPr>
            <a:lvl3pPr marL="68421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lang="en-US" sz="1300" kern="1200" dirty="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4pPr>
            <a:lvl5pPr marL="11430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  <a:latin typeface="Raleway" panose="020B0503030101060003" pitchFamily="34" charset="77"/>
              </a:rPr>
              <a:t>The priorities, plans and targets of the business or </a:t>
            </a:r>
            <a:r>
              <a:rPr lang="en-GB" sz="1100" dirty="0">
                <a:solidFill>
                  <a:schemeClr val="tx1"/>
                </a:solidFill>
                <a:latin typeface="Raleway" panose="020B0503030101060003" pitchFamily="34" charset="77"/>
              </a:rPr>
              <a:t>organisation </a:t>
            </a:r>
          </a:p>
          <a:p>
            <a:r>
              <a:rPr lang="en-US" sz="1100" dirty="0">
                <a:solidFill>
                  <a:schemeClr val="tx1"/>
                </a:solidFill>
                <a:latin typeface="Raleway" panose="020B0503030101060003" pitchFamily="34" charset="77"/>
              </a:rPr>
              <a:t>The requirements of current (and new) law.</a:t>
            </a:r>
            <a:endParaRPr lang="en-GB" sz="1100" dirty="0">
              <a:solidFill>
                <a:schemeClr val="tx1"/>
              </a:solidFill>
              <a:latin typeface="Raleway" panose="020B0503030101060003" pitchFamily="34" charset="77"/>
            </a:endParaRPr>
          </a:p>
          <a:p>
            <a:r>
              <a:rPr lang="en-US" sz="1100" dirty="0" smtClean="0">
                <a:solidFill>
                  <a:schemeClr val="tx1"/>
                </a:solidFill>
                <a:latin typeface="Raleway" panose="020B0503030101060003" pitchFamily="34" charset="77"/>
              </a:rPr>
              <a:t>Think </a:t>
            </a:r>
            <a:r>
              <a:rPr lang="en-US" sz="1100" dirty="0">
                <a:solidFill>
                  <a:schemeClr val="tx1"/>
                </a:solidFill>
                <a:latin typeface="Raleway" panose="020B0503030101060003" pitchFamily="34" charset="77"/>
              </a:rPr>
              <a:t>about where you are now and where you need to be</a:t>
            </a:r>
            <a:endParaRPr lang="en-GB" sz="1100" dirty="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D1596FB-3EEE-CAAF-66CA-8AC24FBAAFD8}"/>
              </a:ext>
            </a:extLst>
          </p:cNvPr>
          <p:cNvSpPr txBox="1">
            <a:spLocks/>
          </p:cNvSpPr>
          <p:nvPr/>
        </p:nvSpPr>
        <p:spPr>
          <a:xfrm>
            <a:off x="3882832" y="2329193"/>
            <a:ext cx="5165993" cy="14592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lang="en-US" sz="18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  <a:lvl2pPr marL="46196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2pPr>
            <a:lvl3pPr marL="68421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lang="en-US" sz="1300" kern="1200" dirty="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4pPr>
            <a:lvl5pPr marL="11430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0" dirty="0">
                <a:solidFill>
                  <a:schemeClr val="tx1"/>
                </a:solidFill>
                <a:latin typeface="Raleway" panose="020B0503030101060003" pitchFamily="34" charset="77"/>
              </a:rPr>
              <a:t>Say what you want to achieve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Raleway" panose="020B0503030101060003" pitchFamily="34" charset="77"/>
              </a:rPr>
              <a:t>who will be responsible </a:t>
            </a:r>
          </a:p>
          <a:p>
            <a:pPr lvl="1"/>
            <a:r>
              <a:rPr lang="en-GB" sz="1100" dirty="0">
                <a:solidFill>
                  <a:schemeClr val="tx1"/>
                </a:solidFill>
                <a:latin typeface="Raleway" panose="020B0503030101060003" pitchFamily="34" charset="77"/>
              </a:rPr>
              <a:t>how you will achieve your aims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0" dirty="0">
                <a:solidFill>
                  <a:schemeClr val="tx1"/>
                </a:solidFill>
                <a:latin typeface="Raleway" panose="020B0503030101060003" pitchFamily="34" charset="77"/>
              </a:rPr>
              <a:t>Decide how you will measure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0" dirty="0">
                <a:solidFill>
                  <a:schemeClr val="tx1"/>
                </a:solidFill>
                <a:latin typeface="Raleway" panose="020B0503030101060003" pitchFamily="34" charset="77"/>
              </a:rPr>
              <a:t>Periodic review and updating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b="0" dirty="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165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Leading Health &amp; Safety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13698-B589-1C05-8B29-B1EA0F317563}"/>
              </a:ext>
            </a:extLst>
          </p:cNvPr>
          <p:cNvSpPr/>
          <p:nvPr/>
        </p:nvSpPr>
        <p:spPr>
          <a:xfrm>
            <a:off x="6568068" y="-8568"/>
            <a:ext cx="2365969" cy="554978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Leading Health &amp; Safety</a:t>
            </a:r>
            <a:b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</a:br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Health &amp; Safety Performance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B33C3-0C6F-BD48-61EB-6F5BCC8D521D}"/>
              </a:ext>
            </a:extLst>
          </p:cNvPr>
          <p:cNvSpPr txBox="1">
            <a:spLocks/>
          </p:cNvSpPr>
          <p:nvPr/>
        </p:nvSpPr>
        <p:spPr>
          <a:xfrm>
            <a:off x="338274" y="1055434"/>
            <a:ext cx="7315200" cy="310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1pPr>
            <a:lvl2pPr marL="46196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2pPr>
            <a:lvl3pPr marL="68421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lang="en-US" sz="1300" kern="1200" dirty="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4pPr>
            <a:lvl5pPr marL="11430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solidFill>
                  <a:srgbClr val="6FACDE"/>
                </a:solidFill>
                <a:latin typeface="Raleway" panose="020B0503030101060003" pitchFamily="34" charset="77"/>
              </a:rPr>
              <a:t>Clearly identified roles and responsibilities of-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F4C619-6846-1860-7129-625A514C8461}"/>
              </a:ext>
            </a:extLst>
          </p:cNvPr>
          <p:cNvSpPr/>
          <p:nvPr/>
        </p:nvSpPr>
        <p:spPr>
          <a:xfrm>
            <a:off x="2163076" y="1383198"/>
            <a:ext cx="4404992" cy="310461"/>
          </a:xfrm>
          <a:prstGeom prst="rect">
            <a:avLst/>
          </a:prstGeom>
          <a:solidFill>
            <a:srgbClr val="F0B323">
              <a:alpha val="25098"/>
            </a:srgbClr>
          </a:solidFill>
          <a:ln w="38100">
            <a:solidFill>
              <a:srgbClr val="F0B323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050" b="1" dirty="0">
                <a:solidFill>
                  <a:schemeClr val="tx1"/>
                </a:solidFill>
                <a:latin typeface="Raleway" panose="020B0503030101060003" pitchFamily="34" charset="77"/>
              </a:rPr>
              <a:t>Top Management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0FE7C-5F6C-E801-F23F-3D82B1C6C9B2}"/>
              </a:ext>
            </a:extLst>
          </p:cNvPr>
          <p:cNvSpPr txBox="1"/>
          <p:nvPr/>
        </p:nvSpPr>
        <p:spPr>
          <a:xfrm>
            <a:off x="2163076" y="1670485"/>
            <a:ext cx="440499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latin typeface="Raleway" panose="020B0503030101060003" pitchFamily="34" charset="77"/>
              </a:rPr>
              <a:t>Setting policy and </a:t>
            </a:r>
            <a:r>
              <a:rPr lang="en-GB" sz="1050" dirty="0" smtClean="0">
                <a:latin typeface="Raleway" panose="020B0503030101060003" pitchFamily="34" charset="77"/>
              </a:rPr>
              <a:t>providing </a:t>
            </a:r>
            <a:r>
              <a:rPr lang="en-GB" sz="1050" dirty="0">
                <a:latin typeface="Raleway" panose="020B0503030101060003" pitchFamily="34" charset="77"/>
              </a:rPr>
              <a:t>management for H&amp;S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latin typeface="Raleway" panose="020B0503030101060003" pitchFamily="34" charset="77"/>
              </a:rPr>
              <a:t>Resourcing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latin typeface="Raleway" panose="020B0503030101060003" pitchFamily="34" charset="77"/>
              </a:rPr>
              <a:t>Setting objectives and targets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latin typeface="Raleway" panose="020B0503030101060003" pitchFamily="34" charset="77"/>
              </a:rPr>
              <a:t>Health and safety director duties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7474E4-1DF2-C5CA-5B80-AD427E382D67}"/>
              </a:ext>
            </a:extLst>
          </p:cNvPr>
          <p:cNvSpPr/>
          <p:nvPr/>
        </p:nvSpPr>
        <p:spPr>
          <a:xfrm>
            <a:off x="2163076" y="2792218"/>
            <a:ext cx="4404992" cy="310461"/>
          </a:xfrm>
          <a:prstGeom prst="rect">
            <a:avLst/>
          </a:prstGeom>
          <a:solidFill>
            <a:srgbClr val="F0B323">
              <a:alpha val="25098"/>
            </a:srgbClr>
          </a:solidFill>
          <a:ln w="38100">
            <a:solidFill>
              <a:srgbClr val="F0B323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050" b="1" dirty="0">
                <a:solidFill>
                  <a:schemeClr val="tx1"/>
                </a:solidFill>
                <a:latin typeface="Raleway" panose="020B0503030101060003" pitchFamily="34" charset="77"/>
              </a:rPr>
              <a:t>Line Managers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359E6E-38D8-7219-FD43-BB5C6F6E28AA}"/>
              </a:ext>
            </a:extLst>
          </p:cNvPr>
          <p:cNvSpPr txBox="1"/>
          <p:nvPr/>
        </p:nvSpPr>
        <p:spPr>
          <a:xfrm>
            <a:off x="2163076" y="3168465"/>
            <a:ext cx="4572000" cy="548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latin typeface="Raleway" panose="020B0503030101060003" pitchFamily="34" charset="77"/>
              </a:rPr>
              <a:t>H&amp;S management of their own areas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latin typeface="Raleway" panose="020B0503030101060003" pitchFamily="34" charset="77"/>
              </a:rPr>
              <a:t>Risk assessment, control, training and monitoring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858C39-31C1-604A-6163-9F53DB49CB5F}"/>
              </a:ext>
            </a:extLst>
          </p:cNvPr>
          <p:cNvSpPr/>
          <p:nvPr/>
        </p:nvSpPr>
        <p:spPr>
          <a:xfrm>
            <a:off x="2163076" y="3855584"/>
            <a:ext cx="4404992" cy="310461"/>
          </a:xfrm>
          <a:prstGeom prst="rect">
            <a:avLst/>
          </a:prstGeom>
          <a:solidFill>
            <a:srgbClr val="F0B323">
              <a:alpha val="25098"/>
            </a:srgbClr>
          </a:solidFill>
          <a:ln w="38100">
            <a:solidFill>
              <a:srgbClr val="F0B323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050" b="1" dirty="0">
                <a:solidFill>
                  <a:schemeClr val="tx1"/>
                </a:solidFill>
                <a:latin typeface="Raleway" panose="020B0503030101060003" pitchFamily="34" charset="77"/>
              </a:rPr>
              <a:t>Supervisors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729048-1A13-A4EE-510B-974DCEE38E13}"/>
              </a:ext>
            </a:extLst>
          </p:cNvPr>
          <p:cNvSpPr txBox="1"/>
          <p:nvPr/>
        </p:nvSpPr>
        <p:spPr>
          <a:xfrm>
            <a:off x="2163076" y="4267649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latin typeface="Raleway" panose="020B0503030101060003" pitchFamily="34" charset="77"/>
              </a:rPr>
              <a:t>Day-to-day implementation and enforcement</a:t>
            </a:r>
          </a:p>
        </p:txBody>
      </p:sp>
    </p:spTree>
    <p:extLst>
      <p:ext uri="{BB962C8B-B14F-4D97-AF65-F5344CB8AC3E}">
        <p14:creationId xmlns:p14="http://schemas.microsoft.com/office/powerpoint/2010/main" val="387869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8" grpId="0"/>
      <p:bldP spid="19" grpId="1" animBg="1"/>
      <p:bldP spid="24" grpId="0"/>
      <p:bldP spid="25" grpId="1" animBg="1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Leading Health &amp; Safety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2B336-9F4B-21DB-7E31-316594BDCEC4}"/>
              </a:ext>
            </a:extLst>
          </p:cNvPr>
          <p:cNvSpPr txBox="1"/>
          <p:nvPr/>
        </p:nvSpPr>
        <p:spPr>
          <a:xfrm>
            <a:off x="264651" y="1033080"/>
            <a:ext cx="5868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Health &amp; Safety Objectives/KPI’s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13698-B589-1C05-8B29-B1EA0F317563}"/>
              </a:ext>
            </a:extLst>
          </p:cNvPr>
          <p:cNvSpPr/>
          <p:nvPr/>
        </p:nvSpPr>
        <p:spPr>
          <a:xfrm>
            <a:off x="6568068" y="-8568"/>
            <a:ext cx="2365969" cy="554978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Leading Health &amp; Safety</a:t>
            </a:r>
            <a:b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</a:br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Health &amp; Safety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8C835E-3876-FE97-2CFF-AF1C83008A1A}"/>
              </a:ext>
            </a:extLst>
          </p:cNvPr>
          <p:cNvSpPr/>
          <p:nvPr/>
        </p:nvSpPr>
        <p:spPr>
          <a:xfrm>
            <a:off x="354957" y="1744141"/>
            <a:ext cx="3861102" cy="338554"/>
          </a:xfrm>
          <a:prstGeom prst="rect">
            <a:avLst/>
          </a:prstGeom>
          <a:solidFill>
            <a:srgbClr val="F0B323">
              <a:alpha val="25098"/>
            </a:srgbClr>
          </a:solidFill>
          <a:ln w="38100">
            <a:solidFill>
              <a:srgbClr val="F0B323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Raleway" panose="020B0503030101060003" pitchFamily="34" charset="77"/>
              </a:rPr>
              <a:t>H&amp;S objective is the intended achieved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8BAB5-8D0D-39AE-64F5-04FC6D73CC24}"/>
              </a:ext>
            </a:extLst>
          </p:cNvPr>
          <p:cNvSpPr/>
          <p:nvPr/>
        </p:nvSpPr>
        <p:spPr>
          <a:xfrm>
            <a:off x="4365097" y="1744141"/>
            <a:ext cx="3861102" cy="338554"/>
          </a:xfrm>
          <a:prstGeom prst="rect">
            <a:avLst/>
          </a:prstGeom>
          <a:solidFill>
            <a:srgbClr val="F0B323">
              <a:alpha val="25098"/>
            </a:srgbClr>
          </a:solidFill>
          <a:ln w="38100">
            <a:solidFill>
              <a:srgbClr val="F0B323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Raleway" panose="020B0503030101060003" pitchFamily="34" charset="77"/>
              </a:rPr>
              <a:t>KPIs set the way of measuring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8EA52-F1FA-C79F-ABEB-1590A40E50E0}"/>
              </a:ext>
            </a:extLst>
          </p:cNvPr>
          <p:cNvSpPr txBox="1"/>
          <p:nvPr/>
        </p:nvSpPr>
        <p:spPr>
          <a:xfrm>
            <a:off x="410981" y="2268196"/>
            <a:ext cx="7815218" cy="247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</a:pPr>
            <a:r>
              <a:rPr lang="en-GB" sz="1200" b="0" dirty="0" smtClean="0">
                <a:latin typeface="Raleway" panose="020B0503030101060003" pitchFamily="34" charset="77"/>
              </a:rPr>
              <a:t>Examples</a:t>
            </a:r>
            <a:endParaRPr lang="en-GB" sz="1200" b="0" dirty="0">
              <a:latin typeface="Raleway" panose="020B0503030101060003" pitchFamily="34" charset="77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77"/>
              </a:rPr>
              <a:t>Undertake targeted safety campaigns to improve KPIs that are under performing</a:t>
            </a: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77"/>
              </a:rPr>
              <a:t>Review near miss data for trends and make any necessary changes to policies and procedures 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407EC9"/>
              </a:buClr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77"/>
              </a:rPr>
              <a:t>Introduce an incentive/ reward for good H&amp;S performance </a:t>
            </a:r>
            <a:endParaRPr lang="en-GB" sz="1200" dirty="0">
              <a:solidFill>
                <a:schemeClr val="bg2">
                  <a:lumMod val="10000"/>
                </a:schemeClr>
              </a:solidFill>
              <a:latin typeface="Raleway" panose="020B0503030101060003" pitchFamily="34" charset="77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bg2">
                  <a:lumMod val="10000"/>
                </a:schemeClr>
              </a:solidFill>
              <a:latin typeface="Raleway" panose="020B0503030101060003" pitchFamily="34" charset="77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  <a:buFont typeface="Arial" panose="020B0604020202020204" pitchFamily="34" charset="0"/>
              <a:buChar char="•"/>
            </a:pPr>
            <a:endParaRPr lang="en-GB" sz="1200" dirty="0" smtClean="0">
              <a:latin typeface="Raleway" panose="020B0503030101060003" pitchFamily="34" charset="77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  <a:buFont typeface="Arial" panose="020B0604020202020204" pitchFamily="34" charset="0"/>
              <a:buChar char="•"/>
            </a:pPr>
            <a:endParaRPr lang="en-GB" sz="1200" dirty="0">
              <a:latin typeface="Raleway" panose="020B0503030101060003" pitchFamily="34" charset="77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  <a:buFont typeface="Arial" panose="020B0604020202020204" pitchFamily="34" charset="0"/>
              <a:buChar char="•"/>
            </a:pPr>
            <a:endParaRPr lang="en-GB" sz="1200" dirty="0"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9615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Leading Health &amp; Safety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2B336-9F4B-21DB-7E31-316594BDCEC4}"/>
              </a:ext>
            </a:extLst>
          </p:cNvPr>
          <p:cNvSpPr txBox="1"/>
          <p:nvPr/>
        </p:nvSpPr>
        <p:spPr>
          <a:xfrm>
            <a:off x="264651" y="1033080"/>
            <a:ext cx="5868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Health &amp; Safety Resource Required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13698-B589-1C05-8B29-B1EA0F317563}"/>
              </a:ext>
            </a:extLst>
          </p:cNvPr>
          <p:cNvSpPr/>
          <p:nvPr/>
        </p:nvSpPr>
        <p:spPr>
          <a:xfrm>
            <a:off x="6568068" y="-8568"/>
            <a:ext cx="2365969" cy="554978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Leading Health &amp; Safety</a:t>
            </a:r>
            <a:b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</a:br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Health &amp; Safety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84DF53-EE66-6B55-4245-2E0B0F20D82B}"/>
              </a:ext>
            </a:extLst>
          </p:cNvPr>
          <p:cNvSpPr txBox="1"/>
          <p:nvPr/>
        </p:nvSpPr>
        <p:spPr>
          <a:xfrm>
            <a:off x="397282" y="1517076"/>
            <a:ext cx="3700993" cy="222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  <a:buFont typeface="Arial"/>
              <a:buChar char="•"/>
            </a:pPr>
            <a:r>
              <a:rPr lang="en-GB" sz="1200" b="0" dirty="0">
                <a:latin typeface="Raleway" panose="020B0503030101060003" pitchFamily="34" charset="77"/>
              </a:rPr>
              <a:t>Expertise/ competence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</a:pPr>
            <a:r>
              <a:rPr lang="en-GB" sz="1200" dirty="0">
                <a:latin typeface="Raleway" panose="020B0503030101060003" pitchFamily="34" charset="77"/>
              </a:rPr>
              <a:t>Board level/ senior managers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</a:pPr>
            <a:r>
              <a:rPr lang="en-GB" sz="1200" dirty="0">
                <a:latin typeface="Raleway" panose="020B0503030101060003" pitchFamily="34" charset="77"/>
              </a:rPr>
              <a:t>Line managers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</a:pPr>
            <a:r>
              <a:rPr lang="en-GB" sz="1200" dirty="0">
                <a:latin typeface="Raleway" panose="020B0503030101060003" pitchFamily="34" charset="77"/>
              </a:rPr>
              <a:t>Employees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  <a:buFont typeface="Arial"/>
              <a:buChar char="•"/>
            </a:pPr>
            <a:r>
              <a:rPr lang="en-GB" sz="1200" b="0" dirty="0">
                <a:latin typeface="Raleway" panose="020B0503030101060003" pitchFamily="34" charset="77"/>
              </a:rPr>
              <a:t>Time to manage H&amp;S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  <a:buFont typeface="Arial"/>
              <a:buChar char="•"/>
            </a:pPr>
            <a:r>
              <a:rPr lang="en-GB" sz="1200" b="0" dirty="0">
                <a:latin typeface="Raleway" panose="020B0503030101060003" pitchFamily="34" charset="77"/>
              </a:rPr>
              <a:t>Support from business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07EC9"/>
              </a:buClr>
              <a:buFont typeface="Arial"/>
              <a:buChar char="•"/>
            </a:pPr>
            <a:r>
              <a:rPr lang="en-GB" sz="1200" b="0" dirty="0">
                <a:latin typeface="Raleway" panose="020B0503030101060003" pitchFamily="34" charset="77"/>
              </a:rPr>
              <a:t>Money for making improvements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4009CD-0FA6-18D7-2B53-85A742DEBC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"/>
          <a:stretch/>
        </p:blipFill>
        <p:spPr>
          <a:xfrm>
            <a:off x="5178917" y="782952"/>
            <a:ext cx="3376431" cy="37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71DFAD-8403-D909-5BD3-9F62F796D8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EE261B-8BA1-AD67-0D3B-9D42417BD784}"/>
              </a:ext>
            </a:extLst>
          </p:cNvPr>
          <p:cNvSpPr/>
          <p:nvPr/>
        </p:nvSpPr>
        <p:spPr>
          <a:xfrm>
            <a:off x="0" y="1654826"/>
            <a:ext cx="4572000" cy="1833845"/>
          </a:xfrm>
          <a:prstGeom prst="rect">
            <a:avLst/>
          </a:prstGeom>
          <a:solidFill>
            <a:srgbClr val="6FACDE"/>
          </a:solidFill>
          <a:ln>
            <a:solidFill>
              <a:srgbClr val="6FA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42D50F2-852C-4EC9-810D-DA8BEB9D30C4}"/>
              </a:ext>
            </a:extLst>
          </p:cNvPr>
          <p:cNvSpPr/>
          <p:nvPr/>
        </p:nvSpPr>
        <p:spPr>
          <a:xfrm>
            <a:off x="547099" y="2196009"/>
            <a:ext cx="34778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State Of </a:t>
            </a:r>
            <a:r>
              <a:rPr lang="en-GB" sz="2800" b="1" dirty="0" smtClean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Nation</a:t>
            </a:r>
          </a:p>
          <a:p>
            <a:endParaRPr lang="en-GB" sz="1000" b="1" dirty="0">
              <a:solidFill>
                <a:schemeClr val="bg1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HSE Construction statistics in Great Britain, 2022</a:t>
            </a:r>
            <a:endParaRPr lang="en-GB" sz="2000" b="1" dirty="0">
              <a:solidFill>
                <a:schemeClr val="bg1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8DCF86-51C2-E373-DFF7-5C235F34EA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006" y="4474495"/>
            <a:ext cx="1556835" cy="475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084F6E-658A-58EF-3447-AB6EE85AF4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87" y="4511919"/>
            <a:ext cx="1340027" cy="3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Leading Health &amp; Safety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2B336-9F4B-21DB-7E31-316594BDCEC4}"/>
              </a:ext>
            </a:extLst>
          </p:cNvPr>
          <p:cNvSpPr txBox="1"/>
          <p:nvPr/>
        </p:nvSpPr>
        <p:spPr>
          <a:xfrm>
            <a:off x="264651" y="1033080"/>
            <a:ext cx="5868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Involving Employees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13698-B589-1C05-8B29-B1EA0F317563}"/>
              </a:ext>
            </a:extLst>
          </p:cNvPr>
          <p:cNvSpPr/>
          <p:nvPr/>
        </p:nvSpPr>
        <p:spPr>
          <a:xfrm>
            <a:off x="6568068" y="-8568"/>
            <a:ext cx="2365969" cy="554978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Leading Health &amp; Safety</a:t>
            </a:r>
            <a:b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</a:br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Health &amp; Safety Performance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F2E036-4BB3-4368-6819-F946EBECFB65}"/>
              </a:ext>
            </a:extLst>
          </p:cNvPr>
          <p:cNvSpPr txBox="1">
            <a:spLocks/>
          </p:cNvSpPr>
          <p:nvPr/>
        </p:nvSpPr>
        <p:spPr>
          <a:xfrm>
            <a:off x="355461" y="1932126"/>
            <a:ext cx="3840480" cy="20313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1pPr>
            <a:lvl2pPr marL="46196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2pPr>
            <a:lvl3pPr marL="68421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lang="en-US" sz="1300" kern="1200" dirty="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4pPr>
            <a:lvl5pPr marL="11430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  <a:latin typeface="Raleway" panose="020B0503030101060003" pitchFamily="34" charset="77"/>
              </a:rPr>
              <a:t>Employees know the risks at work and how to reduce them</a:t>
            </a:r>
          </a:p>
          <a:p>
            <a:r>
              <a:rPr lang="en-US" sz="1100" dirty="0">
                <a:solidFill>
                  <a:schemeClr val="tx1"/>
                </a:solidFill>
                <a:latin typeface="Raleway" panose="020B0503030101060003" pitchFamily="34" charset="77"/>
              </a:rPr>
              <a:t>You need their knowledge and help to Identify concerns</a:t>
            </a:r>
          </a:p>
          <a:p>
            <a:r>
              <a:rPr lang="en-US" sz="1100" dirty="0">
                <a:solidFill>
                  <a:schemeClr val="tx1"/>
                </a:solidFill>
                <a:latin typeface="Raleway" panose="020B0503030101060003" pitchFamily="34" charset="77"/>
              </a:rPr>
              <a:t>Find practical improvements</a:t>
            </a:r>
          </a:p>
          <a:p>
            <a:r>
              <a:rPr lang="en-US" sz="1100" dirty="0">
                <a:solidFill>
                  <a:schemeClr val="tx1"/>
                </a:solidFill>
                <a:latin typeface="Raleway" panose="020B0503030101060003" pitchFamily="34" charset="77"/>
              </a:rPr>
              <a:t>Agree safe systems of work and comply with them</a:t>
            </a:r>
          </a:p>
          <a:p>
            <a:r>
              <a:rPr lang="en-US" sz="1100" dirty="0">
                <a:solidFill>
                  <a:schemeClr val="tx1"/>
                </a:solidFill>
                <a:latin typeface="Raleway" panose="020B0503030101060003" pitchFamily="34" charset="77"/>
              </a:rPr>
              <a:t>Review assessments and consider changes</a:t>
            </a:r>
          </a:p>
          <a:p>
            <a:endParaRPr lang="en-US" sz="1100" dirty="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E5828-DC40-3C80-1400-F89E44D18E23}"/>
              </a:ext>
            </a:extLst>
          </p:cNvPr>
          <p:cNvSpPr txBox="1"/>
          <p:nvPr/>
        </p:nvSpPr>
        <p:spPr>
          <a:xfrm>
            <a:off x="5155391" y="925025"/>
            <a:ext cx="2825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Raleway" panose="020B0503030101060003" pitchFamily="34" charset="77"/>
              </a:rPr>
              <a:t>How do we do this?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370519-8D8B-1DFF-A7A3-4B22808589DE}"/>
              </a:ext>
            </a:extLst>
          </p:cNvPr>
          <p:cNvGrpSpPr/>
          <p:nvPr/>
        </p:nvGrpSpPr>
        <p:grpSpPr>
          <a:xfrm>
            <a:off x="6568068" y="1371634"/>
            <a:ext cx="1785654" cy="1457694"/>
            <a:chOff x="6568068" y="1371634"/>
            <a:chExt cx="1785654" cy="145769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B5BF95B-518A-8CD0-6D92-745D032389CE}"/>
                </a:ext>
              </a:extLst>
            </p:cNvPr>
            <p:cNvSpPr/>
            <p:nvPr/>
          </p:nvSpPr>
          <p:spPr>
            <a:xfrm>
              <a:off x="6568068" y="1371634"/>
              <a:ext cx="1785654" cy="1457694"/>
            </a:xfrm>
            <a:prstGeom prst="rect">
              <a:avLst/>
            </a:prstGeom>
            <a:solidFill>
              <a:srgbClr val="F0B323">
                <a:alpha val="25098"/>
              </a:srgbClr>
            </a:solidFill>
            <a:ln w="38100">
              <a:solidFill>
                <a:srgbClr val="F0B323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endParaRPr lang="en-GB" sz="1100" b="1" dirty="0">
                <a:solidFill>
                  <a:schemeClr val="tx1"/>
                </a:solidFill>
                <a:latin typeface="Raleway" panose="020B0503030101060003" pitchFamily="34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074457-BC6D-7026-9276-53B09F944967}"/>
                </a:ext>
              </a:extLst>
            </p:cNvPr>
            <p:cNvSpPr txBox="1"/>
            <p:nvPr/>
          </p:nvSpPr>
          <p:spPr>
            <a:xfrm>
              <a:off x="6933575" y="2031724"/>
              <a:ext cx="1083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latin typeface="Raleway" panose="020B0503030101060003" pitchFamily="34" charset="77"/>
                </a:rPr>
                <a:t>Demonstrate goodwill and trust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2F180191-69DC-D61D-D7D1-54F9FA25A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173497" y="1481575"/>
              <a:ext cx="603823" cy="603823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EE420ED-F22E-E6FE-A1C7-0E511D580D15}"/>
              </a:ext>
            </a:extLst>
          </p:cNvPr>
          <p:cNvGrpSpPr/>
          <p:nvPr/>
        </p:nvGrpSpPr>
        <p:grpSpPr>
          <a:xfrm>
            <a:off x="4652182" y="2968205"/>
            <a:ext cx="1785654" cy="1457694"/>
            <a:chOff x="4652182" y="2968205"/>
            <a:chExt cx="1785654" cy="145769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5D4FF20-6AA1-AAEE-D752-246266CDD904}"/>
                </a:ext>
              </a:extLst>
            </p:cNvPr>
            <p:cNvSpPr/>
            <p:nvPr/>
          </p:nvSpPr>
          <p:spPr>
            <a:xfrm>
              <a:off x="4652182" y="2968205"/>
              <a:ext cx="1785654" cy="1457694"/>
            </a:xfrm>
            <a:prstGeom prst="rect">
              <a:avLst/>
            </a:prstGeom>
            <a:solidFill>
              <a:srgbClr val="F0B323">
                <a:alpha val="25098"/>
              </a:srgbClr>
            </a:solidFill>
            <a:ln w="38100">
              <a:solidFill>
                <a:srgbClr val="F0B323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endParaRPr lang="en-GB" sz="1100" b="1" dirty="0">
                <a:solidFill>
                  <a:schemeClr val="tx1"/>
                </a:solidFill>
                <a:latin typeface="Raleway" panose="020B0503030101060003" pitchFamily="34" charset="7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501DFA-5568-120E-9591-EA73D4F41B37}"/>
                </a:ext>
              </a:extLst>
            </p:cNvPr>
            <p:cNvSpPr txBox="1"/>
            <p:nvPr/>
          </p:nvSpPr>
          <p:spPr>
            <a:xfrm>
              <a:off x="4804043" y="3657123"/>
              <a:ext cx="149124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latin typeface="Raleway" panose="020B0503030101060003" pitchFamily="34" charset="77"/>
                </a:rPr>
                <a:t>Discuss H&amp;S informally when on shop floor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00A112FD-93D7-3207-4DFC-88FF58E18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331948" y="3132973"/>
              <a:ext cx="435429" cy="43542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FF6231-5F77-ACE0-3332-3C857C32A249}"/>
              </a:ext>
            </a:extLst>
          </p:cNvPr>
          <p:cNvGrpSpPr/>
          <p:nvPr/>
        </p:nvGrpSpPr>
        <p:grpSpPr>
          <a:xfrm>
            <a:off x="4652182" y="1371634"/>
            <a:ext cx="1785654" cy="1457694"/>
            <a:chOff x="4652182" y="1371634"/>
            <a:chExt cx="1785654" cy="145769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E94A01-A9BB-2418-CDDD-321DE8E041C3}"/>
                </a:ext>
              </a:extLst>
            </p:cNvPr>
            <p:cNvSpPr/>
            <p:nvPr/>
          </p:nvSpPr>
          <p:spPr>
            <a:xfrm>
              <a:off x="4652182" y="1371634"/>
              <a:ext cx="1785654" cy="1457694"/>
            </a:xfrm>
            <a:prstGeom prst="rect">
              <a:avLst/>
            </a:prstGeom>
            <a:solidFill>
              <a:srgbClr val="F0B323">
                <a:alpha val="25098"/>
              </a:srgbClr>
            </a:solidFill>
            <a:ln w="38100">
              <a:solidFill>
                <a:srgbClr val="F0B323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endParaRPr lang="en-GB" sz="1100" b="1" dirty="0">
                <a:solidFill>
                  <a:schemeClr val="tx1"/>
                </a:solidFill>
                <a:latin typeface="Raleway" panose="020B0503030101060003" pitchFamily="34" charset="7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9ABEB0-109B-7E64-E888-C414B89F463B}"/>
                </a:ext>
              </a:extLst>
            </p:cNvPr>
            <p:cNvSpPr txBox="1"/>
            <p:nvPr/>
          </p:nvSpPr>
          <p:spPr>
            <a:xfrm>
              <a:off x="4670824" y="1937278"/>
              <a:ext cx="17234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Raleway" panose="020B0503030101060003" pitchFamily="34" charset="77"/>
                </a:rPr>
                <a:t>H&amp;S Committee, consult &amp; communicate openly respond to questions, concerns, etc</a:t>
              </a:r>
              <a:endParaRPr lang="en-GB" sz="1000" dirty="0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F1E6503-FB91-7CC4-F7FE-42AE53E45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356649" y="1554716"/>
              <a:ext cx="393624" cy="39362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1FAB5FA-CA55-F465-E6E9-D5503B1AB50A}"/>
              </a:ext>
            </a:extLst>
          </p:cNvPr>
          <p:cNvGrpSpPr/>
          <p:nvPr/>
        </p:nvGrpSpPr>
        <p:grpSpPr>
          <a:xfrm>
            <a:off x="6582582" y="2968205"/>
            <a:ext cx="1785654" cy="1457694"/>
            <a:chOff x="6582582" y="2968205"/>
            <a:chExt cx="1785654" cy="145769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7CE8E0-E9A7-12E6-3BC1-4BA646C7C47C}"/>
                </a:ext>
              </a:extLst>
            </p:cNvPr>
            <p:cNvSpPr/>
            <p:nvPr/>
          </p:nvSpPr>
          <p:spPr>
            <a:xfrm>
              <a:off x="6582582" y="2968205"/>
              <a:ext cx="1785654" cy="1457694"/>
            </a:xfrm>
            <a:prstGeom prst="rect">
              <a:avLst/>
            </a:prstGeom>
            <a:solidFill>
              <a:srgbClr val="F0B323">
                <a:alpha val="25098"/>
              </a:srgbClr>
            </a:solidFill>
            <a:ln w="38100">
              <a:solidFill>
                <a:srgbClr val="F0B323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endParaRPr lang="en-GB" sz="1100" b="1" dirty="0">
                <a:solidFill>
                  <a:schemeClr val="tx1"/>
                </a:solidFill>
                <a:latin typeface="Raleway" panose="020B0503030101060003" pitchFamily="34" charset="7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DE9F9E-9278-ADB6-3CC7-14E06443B65B}"/>
                </a:ext>
              </a:extLst>
            </p:cNvPr>
            <p:cNvSpPr txBox="1"/>
            <p:nvPr/>
          </p:nvSpPr>
          <p:spPr>
            <a:xfrm>
              <a:off x="6803646" y="3669056"/>
              <a:ext cx="12811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latin typeface="Raleway" panose="020B0503030101060003" pitchFamily="34" charset="77"/>
                </a:rPr>
                <a:t>Accept help – nobody knows it all.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D427FA80-7CBD-D6BF-A0C4-3DA57BF35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7226501" y="3144906"/>
              <a:ext cx="435429" cy="435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249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Leading Health &amp; Safety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2B336-9F4B-21DB-7E31-316594BDCEC4}"/>
              </a:ext>
            </a:extLst>
          </p:cNvPr>
          <p:cNvSpPr txBox="1"/>
          <p:nvPr/>
        </p:nvSpPr>
        <p:spPr>
          <a:xfrm>
            <a:off x="264651" y="1033080"/>
            <a:ext cx="5868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Measuring Performance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13698-B589-1C05-8B29-B1EA0F317563}"/>
              </a:ext>
            </a:extLst>
          </p:cNvPr>
          <p:cNvSpPr/>
          <p:nvPr/>
        </p:nvSpPr>
        <p:spPr>
          <a:xfrm>
            <a:off x="6568068" y="-8568"/>
            <a:ext cx="2365969" cy="554978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Leading Health &amp; Safety</a:t>
            </a:r>
            <a:b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</a:br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Health &amp; Safety Performance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76F4C-14D8-D5E2-4D9F-FD35CD6B6290}"/>
              </a:ext>
            </a:extLst>
          </p:cNvPr>
          <p:cNvSpPr/>
          <p:nvPr/>
        </p:nvSpPr>
        <p:spPr>
          <a:xfrm>
            <a:off x="483386" y="2097131"/>
            <a:ext cx="2574590" cy="953845"/>
          </a:xfrm>
          <a:prstGeom prst="rect">
            <a:avLst/>
          </a:prstGeom>
          <a:solidFill>
            <a:schemeClr val="accent2">
              <a:alpha val="25098"/>
            </a:schemeClr>
          </a:solidFill>
          <a:ln w="38100">
            <a:solidFill>
              <a:srgbClr val="DF6534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GB" sz="1200" b="1" dirty="0">
                <a:solidFill>
                  <a:schemeClr val="tx1"/>
                </a:solidFill>
                <a:latin typeface="Raleway" panose="020B0503030101060003" pitchFamily="34" charset="77"/>
              </a:rPr>
              <a:t>Reactive Monitoring </a:t>
            </a:r>
          </a:p>
          <a:p>
            <a:pPr algn="ctr">
              <a:lnSpc>
                <a:spcPct val="150000"/>
              </a:lnSpc>
            </a:pPr>
            <a:r>
              <a:rPr lang="en-GB" sz="1050" dirty="0">
                <a:solidFill>
                  <a:schemeClr val="tx1"/>
                </a:solidFill>
                <a:latin typeface="Raleway" panose="020B0503030101060003" pitchFamily="34" charset="77"/>
              </a:rPr>
              <a:t>Monitors the past</a:t>
            </a:r>
          </a:p>
          <a:p>
            <a:pPr algn="ctr">
              <a:lnSpc>
                <a:spcPct val="150000"/>
              </a:lnSpc>
            </a:pPr>
            <a:endParaRPr lang="en-GB" sz="1050" b="1" dirty="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202329-29E9-C5E6-49A1-B3E56A497E57}"/>
              </a:ext>
            </a:extLst>
          </p:cNvPr>
          <p:cNvSpPr/>
          <p:nvPr/>
        </p:nvSpPr>
        <p:spPr>
          <a:xfrm>
            <a:off x="3234246" y="2097131"/>
            <a:ext cx="2574590" cy="953846"/>
          </a:xfrm>
          <a:prstGeom prst="rect">
            <a:avLst/>
          </a:prstGeom>
          <a:solidFill>
            <a:srgbClr val="F0B323">
              <a:alpha val="25098"/>
            </a:srgbClr>
          </a:solidFill>
          <a:ln w="38100">
            <a:solidFill>
              <a:srgbClr val="F0B323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GB" sz="1200" b="1" dirty="0">
                <a:solidFill>
                  <a:schemeClr val="tx1"/>
                </a:solidFill>
                <a:latin typeface="Raleway" panose="020B0503030101060003" pitchFamily="34" charset="77"/>
              </a:rPr>
              <a:t>Proactive Monitoring</a:t>
            </a:r>
          </a:p>
          <a:p>
            <a:pPr algn="ctr">
              <a:lnSpc>
                <a:spcPct val="150000"/>
              </a:lnSpc>
            </a:pPr>
            <a:r>
              <a:rPr lang="en-GB" sz="1050" dirty="0">
                <a:solidFill>
                  <a:schemeClr val="tx1"/>
                </a:solidFill>
                <a:latin typeface="Raleway" panose="020B0503030101060003" pitchFamily="34" charset="77"/>
              </a:rPr>
              <a:t>Monitors what is happening now</a:t>
            </a:r>
          </a:p>
          <a:p>
            <a:pPr algn="ctr">
              <a:lnSpc>
                <a:spcPct val="150000"/>
              </a:lnSpc>
            </a:pPr>
            <a:endParaRPr lang="en-GB" sz="1050" b="1" dirty="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6AA28B-15E3-5276-06B4-52691820E633}"/>
              </a:ext>
            </a:extLst>
          </p:cNvPr>
          <p:cNvSpPr/>
          <p:nvPr/>
        </p:nvSpPr>
        <p:spPr>
          <a:xfrm>
            <a:off x="5985106" y="2097130"/>
            <a:ext cx="2574590" cy="953846"/>
          </a:xfrm>
          <a:prstGeom prst="rect">
            <a:avLst/>
          </a:prstGeom>
          <a:solidFill>
            <a:srgbClr val="8A941E">
              <a:alpha val="25098"/>
            </a:srgbClr>
          </a:solidFill>
          <a:ln w="38100">
            <a:solidFill>
              <a:srgbClr val="8A941E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GB" sz="1200" b="1" dirty="0">
                <a:solidFill>
                  <a:schemeClr val="tx1"/>
                </a:solidFill>
                <a:latin typeface="Raleway" panose="020B0503030101060003" pitchFamily="34" charset="77"/>
              </a:rPr>
              <a:t>The Future</a:t>
            </a:r>
          </a:p>
          <a:p>
            <a:pPr algn="ctr">
              <a:lnSpc>
                <a:spcPct val="150000"/>
              </a:lnSpc>
            </a:pPr>
            <a:r>
              <a:rPr lang="en-GB" sz="1050" dirty="0">
                <a:solidFill>
                  <a:schemeClr val="tx1"/>
                </a:solidFill>
                <a:latin typeface="Raleway" panose="020B0503030101060003" pitchFamily="34" charset="77"/>
              </a:rPr>
              <a:t>Monitoring provides information on what we may need to respond to</a:t>
            </a:r>
          </a:p>
          <a:p>
            <a:pPr algn="ctr">
              <a:lnSpc>
                <a:spcPct val="150000"/>
              </a:lnSpc>
            </a:pPr>
            <a:endParaRPr lang="en-GB" sz="1100" b="1" dirty="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472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Leading Health &amp; Safety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2B336-9F4B-21DB-7E31-316594BDCEC4}"/>
              </a:ext>
            </a:extLst>
          </p:cNvPr>
          <p:cNvSpPr txBox="1"/>
          <p:nvPr/>
        </p:nvSpPr>
        <p:spPr>
          <a:xfrm>
            <a:off x="264651" y="1033080"/>
            <a:ext cx="5868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Key Performance Indicators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13698-B589-1C05-8B29-B1EA0F317563}"/>
              </a:ext>
            </a:extLst>
          </p:cNvPr>
          <p:cNvSpPr/>
          <p:nvPr/>
        </p:nvSpPr>
        <p:spPr>
          <a:xfrm>
            <a:off x="6568068" y="-8568"/>
            <a:ext cx="2365969" cy="554978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Leading Health &amp; Safety</a:t>
            </a:r>
            <a:b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</a:br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Health &amp; Safety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5B2E7-3FDA-18E7-907D-AF3014FAE483}"/>
              </a:ext>
            </a:extLst>
          </p:cNvPr>
          <p:cNvSpPr txBox="1"/>
          <p:nvPr/>
        </p:nvSpPr>
        <p:spPr>
          <a:xfrm>
            <a:off x="410981" y="1585338"/>
            <a:ext cx="3816063" cy="1839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Raleway" panose="020B0503030101060003" pitchFamily="34" charset="77"/>
              </a:rPr>
              <a:t>Setting of H&amp;S KPIs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Raleway" panose="020B0503030101060003" pitchFamily="34" charset="77"/>
              </a:rPr>
              <a:t>Appropriate for organisations needs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Raleway" panose="020B0503030101060003" pitchFamily="34" charset="77"/>
              </a:rPr>
              <a:t>Proactive and Reactive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Raleway" panose="020B0503030101060003" pitchFamily="34" charset="77"/>
              </a:rPr>
              <a:t>Creates focus and awareness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Raleway" panose="020B0503030101060003" pitchFamily="34" charset="77"/>
              </a:rPr>
              <a:t>Monitored by board &amp;/or H&amp;S committee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Raleway" panose="020B0503030101060003" pitchFamily="34" charset="77"/>
              </a:rPr>
              <a:t>Reviewed and set annually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Raleway" panose="020B0503030101060003" pitchFamily="34" charset="77"/>
              </a:rPr>
              <a:t>Publicised as part of H&amp;S awareness campaigns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E9C8E8-9372-80E6-BD26-593D363A8341}"/>
              </a:ext>
            </a:extLst>
          </p:cNvPr>
          <p:cNvGrpSpPr/>
          <p:nvPr/>
        </p:nvGrpSpPr>
        <p:grpSpPr>
          <a:xfrm>
            <a:off x="4319363" y="704151"/>
            <a:ext cx="5518390" cy="3902873"/>
            <a:chOff x="4319363" y="704151"/>
            <a:chExt cx="5518390" cy="3902873"/>
          </a:xfrm>
        </p:grpSpPr>
        <p:pic>
          <p:nvPicPr>
            <p:cNvPr id="5" name="1">
              <a:extLst>
                <a:ext uri="{FF2B5EF4-FFF2-40B4-BE49-F238E27FC236}">
                  <a16:creationId xmlns:a16="http://schemas.microsoft.com/office/drawing/2014/main" id="{E2C74029-5023-101B-5706-5FBB79767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127121" y="-103607"/>
              <a:ext cx="3902873" cy="5518390"/>
            </a:xfrm>
            <a:prstGeom prst="rect">
              <a:avLst/>
            </a:prstGeom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973546-CC86-31AF-06BC-E51CAC721FAC}"/>
                </a:ext>
              </a:extLst>
            </p:cNvPr>
            <p:cNvSpPr/>
            <p:nvPr/>
          </p:nvSpPr>
          <p:spPr>
            <a:xfrm>
              <a:off x="4802574" y="887639"/>
              <a:ext cx="4564966" cy="3487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2" name="Content Placeholder 11">
              <a:extLst>
                <a:ext uri="{FF2B5EF4-FFF2-40B4-BE49-F238E27FC236}">
                  <a16:creationId xmlns:a16="http://schemas.microsoft.com/office/drawing/2014/main" id="{6759D441-575C-76AA-ED20-F0FD49F25F0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67813112"/>
                </p:ext>
              </p:extLst>
            </p:nvPr>
          </p:nvGraphicFramePr>
          <p:xfrm>
            <a:off x="5079511" y="1045379"/>
            <a:ext cx="3816063" cy="3180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565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Leading Health &amp; Safety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2B336-9F4B-21DB-7E31-316594BDCEC4}"/>
              </a:ext>
            </a:extLst>
          </p:cNvPr>
          <p:cNvSpPr txBox="1"/>
          <p:nvPr/>
        </p:nvSpPr>
        <p:spPr>
          <a:xfrm>
            <a:off x="264651" y="1033080"/>
            <a:ext cx="5868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6FACD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Safety Culture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13698-B589-1C05-8B29-B1EA0F317563}"/>
              </a:ext>
            </a:extLst>
          </p:cNvPr>
          <p:cNvSpPr/>
          <p:nvPr/>
        </p:nvSpPr>
        <p:spPr>
          <a:xfrm>
            <a:off x="6568068" y="-8568"/>
            <a:ext cx="2365969" cy="554978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Leading Health &amp; Safety</a:t>
            </a:r>
            <a:b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</a:br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Health &amp; Safety Performance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8C505A-513D-7360-33FF-425D1AE27EB4}"/>
              </a:ext>
            </a:extLst>
          </p:cNvPr>
          <p:cNvGrpSpPr/>
          <p:nvPr/>
        </p:nvGrpSpPr>
        <p:grpSpPr>
          <a:xfrm>
            <a:off x="762000" y="1878786"/>
            <a:ext cx="1757851" cy="1385928"/>
            <a:chOff x="537917" y="1848681"/>
            <a:chExt cx="1757851" cy="13859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3B75F4D-A74B-E462-FC80-5E77D5D21386}"/>
                </a:ext>
              </a:extLst>
            </p:cNvPr>
            <p:cNvSpPr/>
            <p:nvPr/>
          </p:nvSpPr>
          <p:spPr>
            <a:xfrm>
              <a:off x="537917" y="1848681"/>
              <a:ext cx="1757851" cy="1385928"/>
            </a:xfrm>
            <a:prstGeom prst="rect">
              <a:avLst/>
            </a:prstGeom>
            <a:noFill/>
            <a:ln w="38100">
              <a:solidFill>
                <a:srgbClr val="F0B323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1050" b="1" dirty="0">
                <a:solidFill>
                  <a:schemeClr val="tx1"/>
                </a:solidFill>
                <a:latin typeface="Raleway" panose="020B0503030101060003" pitchFamily="34" charset="77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266A89A-6638-0F22-AFFF-A1955E6C40D7}"/>
                </a:ext>
              </a:extLst>
            </p:cNvPr>
            <p:cNvGrpSpPr/>
            <p:nvPr/>
          </p:nvGrpSpPr>
          <p:grpSpPr>
            <a:xfrm>
              <a:off x="917851" y="2130469"/>
              <a:ext cx="958645" cy="791773"/>
              <a:chOff x="917851" y="2359069"/>
              <a:chExt cx="958645" cy="79177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91F023-CB84-49DE-3F26-6F326F9CA6E0}"/>
                  </a:ext>
                </a:extLst>
              </p:cNvPr>
              <p:cNvSpPr txBox="1"/>
              <p:nvPr/>
            </p:nvSpPr>
            <p:spPr>
              <a:xfrm>
                <a:off x="917851" y="2843065"/>
                <a:ext cx="9586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tx1"/>
                    </a:solidFill>
                    <a:latin typeface="Raleway" panose="020B0503030101060003" pitchFamily="34" charset="77"/>
                  </a:rPr>
                  <a:t>Values</a:t>
                </a:r>
                <a:endParaRPr lang="en-GB" sz="1400" b="1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2269A88-9A30-88D9-3FCB-4EA39729D561}"/>
                  </a:ext>
                </a:extLst>
              </p:cNvPr>
              <p:cNvGrpSpPr/>
              <p:nvPr/>
            </p:nvGrpSpPr>
            <p:grpSpPr>
              <a:xfrm>
                <a:off x="1223647" y="2359069"/>
                <a:ext cx="350427" cy="352660"/>
                <a:chOff x="2331229" y="3365751"/>
                <a:chExt cx="134337" cy="135193"/>
              </a:xfrm>
            </p:grpSpPr>
            <p:sp>
              <p:nvSpPr>
                <p:cNvPr id="7" name="Shape 3151">
                  <a:extLst>
                    <a:ext uri="{FF2B5EF4-FFF2-40B4-BE49-F238E27FC236}">
                      <a16:creationId xmlns:a16="http://schemas.microsoft.com/office/drawing/2014/main" id="{6D57AE2B-F1D5-2FFB-A1BE-50ECA7589543}"/>
                    </a:ext>
                  </a:extLst>
                </p:cNvPr>
                <p:cNvSpPr/>
                <p:nvPr/>
              </p:nvSpPr>
              <p:spPr>
                <a:xfrm>
                  <a:off x="2331229" y="3382888"/>
                  <a:ext cx="117200" cy="1180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2" y="21600"/>
                      </a:moveTo>
                      <a:cubicBezTo>
                        <a:pt x="4856" y="21600"/>
                        <a:pt x="0" y="16752"/>
                        <a:pt x="0" y="10800"/>
                      </a:cubicBezTo>
                      <a:cubicBezTo>
                        <a:pt x="0" y="4883"/>
                        <a:pt x="4856" y="0"/>
                        <a:pt x="10782" y="0"/>
                      </a:cubicBezTo>
                      <a:lnTo>
                        <a:pt x="10782" y="1568"/>
                      </a:lnTo>
                      <a:cubicBezTo>
                        <a:pt x="5712" y="1568"/>
                        <a:pt x="1535" y="5703"/>
                        <a:pt x="1535" y="10800"/>
                      </a:cubicBezTo>
                      <a:cubicBezTo>
                        <a:pt x="1535" y="15897"/>
                        <a:pt x="5712" y="20067"/>
                        <a:pt x="10782" y="20067"/>
                      </a:cubicBezTo>
                      <a:cubicBezTo>
                        <a:pt x="15888" y="20067"/>
                        <a:pt x="20065" y="15897"/>
                        <a:pt x="20065" y="10800"/>
                      </a:cubicBezTo>
                      <a:lnTo>
                        <a:pt x="21600" y="10800"/>
                      </a:lnTo>
                      <a:cubicBezTo>
                        <a:pt x="21600" y="16752"/>
                        <a:pt x="16744" y="21600"/>
                        <a:pt x="10782" y="21600"/>
                      </a:cubicBezTo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17145" rIns="17145" anchor="ctr"/>
                <a:lstStyle/>
                <a:p>
                  <a:pPr defTabSz="171446">
                    <a:lnSpc>
                      <a:spcPct val="93000"/>
                    </a:lnSpc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675" dirty="0">
                    <a:latin typeface="Raleway" panose="020B0503030101060003" pitchFamily="34" charset="77"/>
                  </a:endParaRPr>
                </a:p>
              </p:txBody>
            </p:sp>
            <p:sp>
              <p:nvSpPr>
                <p:cNvPr id="8" name="Shape 3152">
                  <a:extLst>
                    <a:ext uri="{FF2B5EF4-FFF2-40B4-BE49-F238E27FC236}">
                      <a16:creationId xmlns:a16="http://schemas.microsoft.com/office/drawing/2014/main" id="{F6B12EE6-B287-61A9-489A-89C715380C12}"/>
                    </a:ext>
                  </a:extLst>
                </p:cNvPr>
                <p:cNvSpPr/>
                <p:nvPr/>
              </p:nvSpPr>
              <p:spPr>
                <a:xfrm>
                  <a:off x="2398067" y="3365751"/>
                  <a:ext cx="67499" cy="674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1311" y="0"/>
                      </a:lnTo>
                      <a:cubicBezTo>
                        <a:pt x="11736" y="0"/>
                        <a:pt x="21600" y="9864"/>
                        <a:pt x="21600" y="20227"/>
                      </a:cubicBezTo>
                      <a:lnTo>
                        <a:pt x="21600" y="21600"/>
                      </a:lnTo>
                      <a:close/>
                      <a:moveTo>
                        <a:pt x="2684" y="18916"/>
                      </a:moveTo>
                      <a:lnTo>
                        <a:pt x="18853" y="18916"/>
                      </a:lnTo>
                      <a:cubicBezTo>
                        <a:pt x="18104" y="10800"/>
                        <a:pt x="10800" y="3496"/>
                        <a:pt x="2684" y="2684"/>
                      </a:cubicBezTo>
                      <a:lnTo>
                        <a:pt x="2684" y="1891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17145" rIns="17145" anchor="ctr"/>
                <a:lstStyle/>
                <a:p>
                  <a:pPr defTabSz="171446">
                    <a:lnSpc>
                      <a:spcPct val="93000"/>
                    </a:lnSpc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675" dirty="0">
                    <a:latin typeface="Raleway" panose="020B0503030101060003" pitchFamily="34" charset="77"/>
                  </a:endParaRPr>
                </a:p>
              </p:txBody>
            </p:sp>
          </p:grp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2862D9-CDEE-4494-1119-2294167A4E97}"/>
              </a:ext>
            </a:extLst>
          </p:cNvPr>
          <p:cNvGrpSpPr/>
          <p:nvPr/>
        </p:nvGrpSpPr>
        <p:grpSpPr>
          <a:xfrm>
            <a:off x="2667000" y="1878786"/>
            <a:ext cx="1757851" cy="1385928"/>
            <a:chOff x="2442917" y="1848681"/>
            <a:chExt cx="1757851" cy="13859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C7ABAC8-D353-483E-8A6A-6548DBB53190}"/>
                </a:ext>
              </a:extLst>
            </p:cNvPr>
            <p:cNvGrpSpPr/>
            <p:nvPr/>
          </p:nvGrpSpPr>
          <p:grpSpPr>
            <a:xfrm>
              <a:off x="2584585" y="2175172"/>
              <a:ext cx="1460090" cy="759799"/>
              <a:chOff x="2322250" y="2391043"/>
              <a:chExt cx="1460090" cy="75979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B7A97E-BB98-E855-83D8-85C5B3E8C3CA}"/>
                  </a:ext>
                </a:extLst>
              </p:cNvPr>
              <p:cNvSpPr txBox="1"/>
              <p:nvPr/>
            </p:nvSpPr>
            <p:spPr>
              <a:xfrm>
                <a:off x="2322250" y="2843065"/>
                <a:ext cx="146009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tx1"/>
                    </a:solidFill>
                    <a:latin typeface="Raleway" panose="020B0503030101060003" pitchFamily="34" charset="77"/>
                  </a:rPr>
                  <a:t>Leadership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CF0B432-3C4F-467D-8C3B-0951DC516BED}"/>
                  </a:ext>
                </a:extLst>
              </p:cNvPr>
              <p:cNvGrpSpPr/>
              <p:nvPr/>
            </p:nvGrpSpPr>
            <p:grpSpPr>
              <a:xfrm>
                <a:off x="2923071" y="2391043"/>
                <a:ext cx="258449" cy="314650"/>
                <a:chOff x="1287142" y="1271495"/>
                <a:chExt cx="147125" cy="179119"/>
              </a:xfrm>
            </p:grpSpPr>
            <p:sp>
              <p:nvSpPr>
                <p:cNvPr id="18" name="Shape 2966">
                  <a:extLst>
                    <a:ext uri="{FF2B5EF4-FFF2-40B4-BE49-F238E27FC236}">
                      <a16:creationId xmlns:a16="http://schemas.microsoft.com/office/drawing/2014/main" id="{60AC53E4-D49D-AC39-F1AA-EBD2EE4509C3}"/>
                    </a:ext>
                  </a:extLst>
                </p:cNvPr>
                <p:cNvSpPr/>
                <p:nvPr/>
              </p:nvSpPr>
              <p:spPr>
                <a:xfrm>
                  <a:off x="1308850" y="1271495"/>
                  <a:ext cx="100284" cy="101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72" y="21600"/>
                      </a:moveTo>
                      <a:cubicBezTo>
                        <a:pt x="4775" y="21600"/>
                        <a:pt x="0" y="16782"/>
                        <a:pt x="0" y="10800"/>
                      </a:cubicBezTo>
                      <a:cubicBezTo>
                        <a:pt x="0" y="4818"/>
                        <a:pt x="4775" y="0"/>
                        <a:pt x="10772" y="0"/>
                      </a:cubicBezTo>
                      <a:cubicBezTo>
                        <a:pt x="16769" y="0"/>
                        <a:pt x="21600" y="4818"/>
                        <a:pt x="21600" y="10800"/>
                      </a:cubicBezTo>
                      <a:cubicBezTo>
                        <a:pt x="21600" y="16782"/>
                        <a:pt x="16658" y="21600"/>
                        <a:pt x="10772" y="21600"/>
                      </a:cubicBezTo>
                      <a:close/>
                      <a:moveTo>
                        <a:pt x="10772" y="2437"/>
                      </a:moveTo>
                      <a:cubicBezTo>
                        <a:pt x="6108" y="2437"/>
                        <a:pt x="2388" y="6148"/>
                        <a:pt x="2388" y="10800"/>
                      </a:cubicBezTo>
                      <a:cubicBezTo>
                        <a:pt x="2388" y="15452"/>
                        <a:pt x="6052" y="19163"/>
                        <a:pt x="10772" y="19163"/>
                      </a:cubicBezTo>
                      <a:cubicBezTo>
                        <a:pt x="15437" y="19163"/>
                        <a:pt x="19212" y="15452"/>
                        <a:pt x="19212" y="10800"/>
                      </a:cubicBezTo>
                      <a:cubicBezTo>
                        <a:pt x="19212" y="6148"/>
                        <a:pt x="15325" y="2437"/>
                        <a:pt x="10772" y="243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17145" rIns="17145" anchor="ctr"/>
                <a:lstStyle/>
                <a:p>
                  <a:pPr defTabSz="171446">
                    <a:lnSpc>
                      <a:spcPct val="93000"/>
                    </a:lnSpc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675" dirty="0">
                    <a:latin typeface="Raleway" panose="020B0503030101060003" pitchFamily="34" charset="77"/>
                  </a:endParaRPr>
                </a:p>
              </p:txBody>
            </p:sp>
            <p:sp>
              <p:nvSpPr>
                <p:cNvPr id="19" name="Shape 2967">
                  <a:extLst>
                    <a:ext uri="{FF2B5EF4-FFF2-40B4-BE49-F238E27FC236}">
                      <a16:creationId xmlns:a16="http://schemas.microsoft.com/office/drawing/2014/main" id="{84B1E49E-3E4F-BBB3-1560-D3885C60D235}"/>
                    </a:ext>
                  </a:extLst>
                </p:cNvPr>
                <p:cNvSpPr/>
                <p:nvPr/>
              </p:nvSpPr>
              <p:spPr>
                <a:xfrm>
                  <a:off x="1287142" y="1378891"/>
                  <a:ext cx="147125" cy="71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21600"/>
                      </a:lnTo>
                      <a:lnTo>
                        <a:pt x="990" y="3716"/>
                      </a:lnTo>
                      <a:lnTo>
                        <a:pt x="5524" y="0"/>
                      </a:lnTo>
                      <a:lnTo>
                        <a:pt x="6171" y="3019"/>
                      </a:lnTo>
                      <a:lnTo>
                        <a:pt x="2476" y="6039"/>
                      </a:lnTo>
                      <a:lnTo>
                        <a:pt x="1829" y="18271"/>
                      </a:lnTo>
                      <a:lnTo>
                        <a:pt x="19771" y="18271"/>
                      </a:lnTo>
                      <a:lnTo>
                        <a:pt x="19124" y="6039"/>
                      </a:lnTo>
                      <a:lnTo>
                        <a:pt x="15429" y="3019"/>
                      </a:lnTo>
                      <a:lnTo>
                        <a:pt x="16076" y="0"/>
                      </a:lnTo>
                      <a:lnTo>
                        <a:pt x="20610" y="3716"/>
                      </a:lnTo>
                      <a:lnTo>
                        <a:pt x="21600" y="21600"/>
                      </a:lnTo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17145" rIns="17145" anchor="ctr"/>
                <a:lstStyle/>
                <a:p>
                  <a:pPr defTabSz="171446">
                    <a:lnSpc>
                      <a:spcPct val="93000"/>
                    </a:lnSpc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675" dirty="0">
                    <a:latin typeface="Raleway" panose="020B0503030101060003" pitchFamily="34" charset="77"/>
                  </a:endParaRPr>
                </a:p>
              </p:txBody>
            </p:sp>
          </p:grp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77B8533-D811-D269-702B-40EBB7A8BAA1}"/>
                </a:ext>
              </a:extLst>
            </p:cNvPr>
            <p:cNvSpPr/>
            <p:nvPr/>
          </p:nvSpPr>
          <p:spPr>
            <a:xfrm>
              <a:off x="2442917" y="1848681"/>
              <a:ext cx="1757851" cy="1385928"/>
            </a:xfrm>
            <a:prstGeom prst="rect">
              <a:avLst/>
            </a:prstGeom>
            <a:noFill/>
            <a:ln w="38100">
              <a:solidFill>
                <a:srgbClr val="F0B323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1050" b="1" dirty="0">
                <a:solidFill>
                  <a:schemeClr val="tx1"/>
                </a:solidFill>
                <a:latin typeface="Raleway" panose="020B0503030101060003" pitchFamily="34" charset="77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79FFDEE-06CB-CAF0-9705-D849DF9E4895}"/>
              </a:ext>
            </a:extLst>
          </p:cNvPr>
          <p:cNvGrpSpPr/>
          <p:nvPr/>
        </p:nvGrpSpPr>
        <p:grpSpPr>
          <a:xfrm>
            <a:off x="4572000" y="1878786"/>
            <a:ext cx="1757851" cy="1385928"/>
            <a:chOff x="4347917" y="1848681"/>
            <a:chExt cx="1757851" cy="138592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D7E6074-3F2D-7AE3-A912-9D656DE068EF}"/>
                </a:ext>
              </a:extLst>
            </p:cNvPr>
            <p:cNvGrpSpPr/>
            <p:nvPr/>
          </p:nvGrpSpPr>
          <p:grpSpPr>
            <a:xfrm>
              <a:off x="4503530" y="2148440"/>
              <a:ext cx="1460090" cy="786410"/>
              <a:chOff x="4228094" y="2364432"/>
              <a:chExt cx="1460090" cy="78641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9FBA4A-DA8F-F2E7-45C9-819E1A65E541}"/>
                  </a:ext>
                </a:extLst>
              </p:cNvPr>
              <p:cNvSpPr txBox="1"/>
              <p:nvPr/>
            </p:nvSpPr>
            <p:spPr>
              <a:xfrm>
                <a:off x="4228094" y="2843065"/>
                <a:ext cx="146009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dirty="0">
                    <a:latin typeface="Raleway" panose="020B0503030101060003" pitchFamily="34" charset="77"/>
                  </a:rPr>
                  <a:t>Ownership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53C06AA-DB56-0DC1-F56E-CA98C15D8694}"/>
                  </a:ext>
                </a:extLst>
              </p:cNvPr>
              <p:cNvGrpSpPr/>
              <p:nvPr/>
            </p:nvGrpSpPr>
            <p:grpSpPr>
              <a:xfrm>
                <a:off x="4805277" y="2364432"/>
                <a:ext cx="305724" cy="409555"/>
                <a:chOff x="969642" y="3021284"/>
                <a:chExt cx="100918" cy="135192"/>
              </a:xfrm>
            </p:grpSpPr>
            <p:sp>
              <p:nvSpPr>
                <p:cNvPr id="22" name="Shape 3112">
                  <a:extLst>
                    <a:ext uri="{FF2B5EF4-FFF2-40B4-BE49-F238E27FC236}">
                      <a16:creationId xmlns:a16="http://schemas.microsoft.com/office/drawing/2014/main" id="{AC1AC961-A6E9-6BC2-7574-E7B59B20D80C}"/>
                    </a:ext>
                  </a:extLst>
                </p:cNvPr>
                <p:cNvSpPr/>
                <p:nvPr/>
              </p:nvSpPr>
              <p:spPr>
                <a:xfrm>
                  <a:off x="969642" y="3080408"/>
                  <a:ext cx="100918" cy="76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21" y="21600"/>
                      </a:moveTo>
                      <a:cubicBezTo>
                        <a:pt x="4869" y="21600"/>
                        <a:pt x="0" y="15120"/>
                        <a:pt x="0" y="7200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7200"/>
                      </a:lnTo>
                      <a:cubicBezTo>
                        <a:pt x="21600" y="15120"/>
                        <a:pt x="16731" y="21600"/>
                        <a:pt x="10821" y="21600"/>
                      </a:cubicBezTo>
                      <a:close/>
                      <a:moveTo>
                        <a:pt x="1790" y="2437"/>
                      </a:moveTo>
                      <a:lnTo>
                        <a:pt x="1790" y="7200"/>
                      </a:lnTo>
                      <a:cubicBezTo>
                        <a:pt x="1790" y="13791"/>
                        <a:pt x="5868" y="19163"/>
                        <a:pt x="10821" y="19163"/>
                      </a:cubicBezTo>
                      <a:cubicBezTo>
                        <a:pt x="15732" y="19163"/>
                        <a:pt x="19810" y="13791"/>
                        <a:pt x="19810" y="7200"/>
                      </a:cubicBezTo>
                      <a:lnTo>
                        <a:pt x="19810" y="2437"/>
                      </a:lnTo>
                      <a:lnTo>
                        <a:pt x="1790" y="243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17145" rIns="17145" anchor="ctr"/>
                <a:lstStyle/>
                <a:p>
                  <a:pPr defTabSz="171446">
                    <a:lnSpc>
                      <a:spcPct val="93000"/>
                    </a:lnSpc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675" dirty="0">
                    <a:latin typeface="Raleway" panose="020B0503030101060003" pitchFamily="34" charset="77"/>
                  </a:endParaRPr>
                </a:p>
              </p:txBody>
            </p:sp>
            <p:sp>
              <p:nvSpPr>
                <p:cNvPr id="23" name="Shape 3113">
                  <a:extLst>
                    <a:ext uri="{FF2B5EF4-FFF2-40B4-BE49-F238E27FC236}">
                      <a16:creationId xmlns:a16="http://schemas.microsoft.com/office/drawing/2014/main" id="{6E5A12C5-6CF4-AA97-3DB1-CC5ECB3A2A65}"/>
                    </a:ext>
                  </a:extLst>
                </p:cNvPr>
                <p:cNvSpPr/>
                <p:nvPr/>
              </p:nvSpPr>
              <p:spPr>
                <a:xfrm>
                  <a:off x="1007345" y="3100974"/>
                  <a:ext cx="24659" cy="33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84" y="21600"/>
                      </a:moveTo>
                      <a:cubicBezTo>
                        <a:pt x="5023" y="21600"/>
                        <a:pt x="0" y="18104"/>
                        <a:pt x="0" y="13609"/>
                      </a:cubicBezTo>
                      <a:lnTo>
                        <a:pt x="0" y="8116"/>
                      </a:lnTo>
                      <a:cubicBezTo>
                        <a:pt x="0" y="3621"/>
                        <a:pt x="4688" y="0"/>
                        <a:pt x="10884" y="0"/>
                      </a:cubicBezTo>
                      <a:cubicBezTo>
                        <a:pt x="16912" y="0"/>
                        <a:pt x="21600" y="3621"/>
                        <a:pt x="21600" y="8116"/>
                      </a:cubicBezTo>
                      <a:lnTo>
                        <a:pt x="21600" y="13609"/>
                      </a:lnTo>
                      <a:cubicBezTo>
                        <a:pt x="21600" y="18104"/>
                        <a:pt x="16577" y="21600"/>
                        <a:pt x="10884" y="21600"/>
                      </a:cubicBezTo>
                      <a:close/>
                      <a:moveTo>
                        <a:pt x="7200" y="13609"/>
                      </a:moveTo>
                      <a:cubicBezTo>
                        <a:pt x="7200" y="15232"/>
                        <a:pt x="8707" y="16231"/>
                        <a:pt x="10884" y="16231"/>
                      </a:cubicBezTo>
                      <a:cubicBezTo>
                        <a:pt x="12893" y="16231"/>
                        <a:pt x="14400" y="15232"/>
                        <a:pt x="14400" y="13609"/>
                      </a:cubicBezTo>
                      <a:lnTo>
                        <a:pt x="14400" y="8116"/>
                      </a:lnTo>
                      <a:cubicBezTo>
                        <a:pt x="14400" y="6492"/>
                        <a:pt x="12893" y="5494"/>
                        <a:pt x="10884" y="5494"/>
                      </a:cubicBezTo>
                      <a:cubicBezTo>
                        <a:pt x="8707" y="5494"/>
                        <a:pt x="7200" y="6492"/>
                        <a:pt x="7200" y="8116"/>
                      </a:cubicBezTo>
                      <a:lnTo>
                        <a:pt x="7200" y="1360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17145" rIns="17145" anchor="ctr"/>
                <a:lstStyle/>
                <a:p>
                  <a:pPr defTabSz="171446">
                    <a:lnSpc>
                      <a:spcPct val="93000"/>
                    </a:lnSpc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675" dirty="0">
                    <a:latin typeface="Raleway" panose="020B0503030101060003" pitchFamily="34" charset="77"/>
                  </a:endParaRPr>
                </a:p>
              </p:txBody>
            </p:sp>
            <p:sp>
              <p:nvSpPr>
                <p:cNvPr id="24" name="Shape 3114">
                  <a:extLst>
                    <a:ext uri="{FF2B5EF4-FFF2-40B4-BE49-F238E27FC236}">
                      <a16:creationId xmlns:a16="http://schemas.microsoft.com/office/drawing/2014/main" id="{5069684F-8A51-A7FA-97D0-9099AEC52BF7}"/>
                    </a:ext>
                  </a:extLst>
                </p:cNvPr>
                <p:cNvSpPr/>
                <p:nvPr/>
              </p:nvSpPr>
              <p:spPr>
                <a:xfrm>
                  <a:off x="986779" y="3021284"/>
                  <a:ext cx="67499" cy="50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8853" y="21600"/>
                      </a:lnTo>
                      <a:lnTo>
                        <a:pt x="18853" y="13874"/>
                      </a:lnTo>
                      <a:cubicBezTo>
                        <a:pt x="18853" y="8308"/>
                        <a:pt x="15232" y="3655"/>
                        <a:pt x="10800" y="3655"/>
                      </a:cubicBezTo>
                      <a:cubicBezTo>
                        <a:pt x="6305" y="3655"/>
                        <a:pt x="2684" y="8308"/>
                        <a:pt x="2684" y="13874"/>
                      </a:cubicBezTo>
                      <a:lnTo>
                        <a:pt x="2684" y="21600"/>
                      </a:lnTo>
                      <a:lnTo>
                        <a:pt x="0" y="21600"/>
                      </a:lnTo>
                      <a:lnTo>
                        <a:pt x="0" y="13874"/>
                      </a:lnTo>
                      <a:cubicBezTo>
                        <a:pt x="0" y="6314"/>
                        <a:pt x="4807" y="0"/>
                        <a:pt x="10800" y="0"/>
                      </a:cubicBezTo>
                      <a:cubicBezTo>
                        <a:pt x="16731" y="0"/>
                        <a:pt x="21600" y="6148"/>
                        <a:pt x="21600" y="13874"/>
                      </a:cubicBezTo>
                      <a:lnTo>
                        <a:pt x="21600" y="21600"/>
                      </a:lnTo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17145" rIns="17145" anchor="ctr"/>
                <a:lstStyle/>
                <a:p>
                  <a:pPr defTabSz="171446">
                    <a:lnSpc>
                      <a:spcPct val="93000"/>
                    </a:lnSpc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675" dirty="0">
                    <a:latin typeface="Raleway" panose="020B0503030101060003" pitchFamily="34" charset="77"/>
                  </a:endParaRP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BF4697D-DB7B-D362-AFE7-1AFBD83FF6FE}"/>
                </a:ext>
              </a:extLst>
            </p:cNvPr>
            <p:cNvSpPr/>
            <p:nvPr/>
          </p:nvSpPr>
          <p:spPr>
            <a:xfrm>
              <a:off x="4347917" y="1848681"/>
              <a:ext cx="1757851" cy="1385928"/>
            </a:xfrm>
            <a:prstGeom prst="rect">
              <a:avLst/>
            </a:prstGeom>
            <a:noFill/>
            <a:ln w="38100">
              <a:solidFill>
                <a:srgbClr val="F0B323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1050" b="1" dirty="0">
                <a:solidFill>
                  <a:schemeClr val="tx1"/>
                </a:solidFill>
                <a:latin typeface="Raleway" panose="020B0503030101060003" pitchFamily="34" charset="77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B2E22AE-D95B-BA3B-7760-C98AB3B6E114}"/>
              </a:ext>
            </a:extLst>
          </p:cNvPr>
          <p:cNvGrpSpPr/>
          <p:nvPr/>
        </p:nvGrpSpPr>
        <p:grpSpPr>
          <a:xfrm>
            <a:off x="6376901" y="1878786"/>
            <a:ext cx="1991032" cy="1385928"/>
            <a:chOff x="6152818" y="1848681"/>
            <a:chExt cx="1991032" cy="138592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3A6655C-1886-4D6F-CA7D-0BFF0FEECB25}"/>
                </a:ext>
              </a:extLst>
            </p:cNvPr>
            <p:cNvGrpSpPr/>
            <p:nvPr/>
          </p:nvGrpSpPr>
          <p:grpSpPr>
            <a:xfrm>
              <a:off x="6152818" y="2175172"/>
              <a:ext cx="1991032" cy="761685"/>
              <a:chOff x="6005940" y="2389157"/>
              <a:chExt cx="1991032" cy="76168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10442F-458B-173A-C75A-457FB39E08AB}"/>
                  </a:ext>
                </a:extLst>
              </p:cNvPr>
              <p:cNvSpPr txBox="1"/>
              <p:nvPr/>
            </p:nvSpPr>
            <p:spPr>
              <a:xfrm>
                <a:off x="6005940" y="2843065"/>
                <a:ext cx="199103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dirty="0">
                    <a:latin typeface="Raleway" panose="020B0503030101060003" pitchFamily="34" charset="77"/>
                  </a:rPr>
                  <a:t>Communication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F18CF94-68D0-5B74-5BC8-EA55010AB6BC}"/>
                  </a:ext>
                </a:extLst>
              </p:cNvPr>
              <p:cNvGrpSpPr/>
              <p:nvPr/>
            </p:nvGrpSpPr>
            <p:grpSpPr>
              <a:xfrm>
                <a:off x="6776468" y="2389157"/>
                <a:ext cx="449976" cy="381088"/>
                <a:chOff x="1642295" y="3727357"/>
                <a:chExt cx="134337" cy="113771"/>
              </a:xfrm>
            </p:grpSpPr>
            <p:sp>
              <p:nvSpPr>
                <p:cNvPr id="26" name="Shape 3130">
                  <a:extLst>
                    <a:ext uri="{FF2B5EF4-FFF2-40B4-BE49-F238E27FC236}">
                      <a16:creationId xmlns:a16="http://schemas.microsoft.com/office/drawing/2014/main" id="{83144131-79BE-21ED-2F83-62F115779305}"/>
                    </a:ext>
                  </a:extLst>
                </p:cNvPr>
                <p:cNvSpPr/>
                <p:nvPr/>
              </p:nvSpPr>
              <p:spPr>
                <a:xfrm>
                  <a:off x="1692851" y="3727357"/>
                  <a:ext cx="83781" cy="674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775" y="21600"/>
                      </a:lnTo>
                      <a:lnTo>
                        <a:pt x="10775" y="18853"/>
                      </a:lnTo>
                      <a:lnTo>
                        <a:pt x="19445" y="18853"/>
                      </a:lnTo>
                      <a:lnTo>
                        <a:pt x="19445" y="2684"/>
                      </a:lnTo>
                      <a:lnTo>
                        <a:pt x="2155" y="2684"/>
                      </a:lnTo>
                      <a:lnTo>
                        <a:pt x="2155" y="4058"/>
                      </a:lnTo>
                      <a:lnTo>
                        <a:pt x="0" y="4058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17145" rIns="17145" anchor="ctr"/>
                <a:lstStyle/>
                <a:p>
                  <a:pPr defTabSz="171446">
                    <a:lnSpc>
                      <a:spcPct val="93000"/>
                    </a:lnSpc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675" dirty="0">
                    <a:latin typeface="Raleway" panose="020B0503030101060003" pitchFamily="34" charset="77"/>
                  </a:endParaRPr>
                </a:p>
              </p:txBody>
            </p:sp>
            <p:sp>
              <p:nvSpPr>
                <p:cNvPr id="27" name="Shape 3131">
                  <a:extLst>
                    <a:ext uri="{FF2B5EF4-FFF2-40B4-BE49-F238E27FC236}">
                      <a16:creationId xmlns:a16="http://schemas.microsoft.com/office/drawing/2014/main" id="{1FA815A1-E96E-0C1E-0D75-018E3EC8BB71}"/>
                    </a:ext>
                  </a:extLst>
                </p:cNvPr>
                <p:cNvSpPr/>
                <p:nvPr/>
              </p:nvSpPr>
              <p:spPr>
                <a:xfrm>
                  <a:off x="1733982" y="3748778"/>
                  <a:ext cx="25511" cy="8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10800" y="21600"/>
                      </a:lnTo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17145" rIns="17145" anchor="ctr"/>
                <a:lstStyle/>
                <a:p>
                  <a:pPr defTabSz="171446">
                    <a:lnSpc>
                      <a:spcPct val="93000"/>
                    </a:lnSpc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675" dirty="0">
                    <a:latin typeface="Raleway" panose="020B0503030101060003" pitchFamily="34" charset="77"/>
                  </a:endParaRPr>
                </a:p>
              </p:txBody>
            </p:sp>
            <p:sp>
              <p:nvSpPr>
                <p:cNvPr id="28" name="Shape 3132">
                  <a:extLst>
                    <a:ext uri="{FF2B5EF4-FFF2-40B4-BE49-F238E27FC236}">
                      <a16:creationId xmlns:a16="http://schemas.microsoft.com/office/drawing/2014/main" id="{17733023-F577-4981-EBA8-6EE3A5A9E20F}"/>
                    </a:ext>
                  </a:extLst>
                </p:cNvPr>
                <p:cNvSpPr/>
                <p:nvPr/>
              </p:nvSpPr>
              <p:spPr>
                <a:xfrm>
                  <a:off x="1733982" y="3765059"/>
                  <a:ext cx="25511" cy="8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10800" y="21600"/>
                      </a:lnTo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17145" rIns="17145" anchor="ctr"/>
                <a:lstStyle/>
                <a:p>
                  <a:pPr defTabSz="171446">
                    <a:lnSpc>
                      <a:spcPct val="93000"/>
                    </a:lnSpc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675" dirty="0">
                    <a:latin typeface="Raleway" panose="020B0503030101060003" pitchFamily="34" charset="77"/>
                  </a:endParaRPr>
                </a:p>
              </p:txBody>
            </p:sp>
            <p:sp>
              <p:nvSpPr>
                <p:cNvPr id="29" name="Shape 3133">
                  <a:extLst>
                    <a:ext uri="{FF2B5EF4-FFF2-40B4-BE49-F238E27FC236}">
                      <a16:creationId xmlns:a16="http://schemas.microsoft.com/office/drawing/2014/main" id="{96306EC6-AE12-A320-1319-851FEEBE30F2}"/>
                    </a:ext>
                  </a:extLst>
                </p:cNvPr>
                <p:cNvSpPr/>
                <p:nvPr/>
              </p:nvSpPr>
              <p:spPr>
                <a:xfrm>
                  <a:off x="1658576" y="3769344"/>
                  <a:ext cx="50361" cy="83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10800" y="21600"/>
                      </a:lnTo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17145" rIns="17145" anchor="ctr"/>
                <a:lstStyle/>
                <a:p>
                  <a:pPr defTabSz="171446">
                    <a:lnSpc>
                      <a:spcPct val="93000"/>
                    </a:lnSpc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675" dirty="0">
                    <a:latin typeface="Raleway" panose="020B0503030101060003" pitchFamily="34" charset="77"/>
                  </a:endParaRPr>
                </a:p>
              </p:txBody>
            </p:sp>
            <p:sp>
              <p:nvSpPr>
                <p:cNvPr id="30" name="Shape 3134">
                  <a:extLst>
                    <a:ext uri="{FF2B5EF4-FFF2-40B4-BE49-F238E27FC236}">
                      <a16:creationId xmlns:a16="http://schemas.microsoft.com/office/drawing/2014/main" id="{0980533D-0ACF-ADB8-A053-5604BE4ED9C5}"/>
                    </a:ext>
                  </a:extLst>
                </p:cNvPr>
                <p:cNvSpPr/>
                <p:nvPr/>
              </p:nvSpPr>
              <p:spPr>
                <a:xfrm>
                  <a:off x="1658575" y="3786481"/>
                  <a:ext cx="34940" cy="8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4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10740" y="21600"/>
                      </a:lnTo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17145" rIns="17145" anchor="ctr"/>
                <a:lstStyle/>
                <a:p>
                  <a:pPr defTabSz="171446">
                    <a:lnSpc>
                      <a:spcPct val="93000"/>
                    </a:lnSpc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675" dirty="0">
                    <a:latin typeface="Raleway" panose="020B0503030101060003" pitchFamily="34" charset="77"/>
                  </a:endParaRPr>
                </a:p>
              </p:txBody>
            </p:sp>
            <p:sp>
              <p:nvSpPr>
                <p:cNvPr id="31" name="Shape 3135">
                  <a:extLst>
                    <a:ext uri="{FF2B5EF4-FFF2-40B4-BE49-F238E27FC236}">
                      <a16:creationId xmlns:a16="http://schemas.microsoft.com/office/drawing/2014/main" id="{59AA206C-A444-658E-42E6-CE1F47162362}"/>
                    </a:ext>
                  </a:extLst>
                </p:cNvPr>
                <p:cNvSpPr/>
                <p:nvPr/>
              </p:nvSpPr>
              <p:spPr>
                <a:xfrm>
                  <a:off x="1642295" y="3748778"/>
                  <a:ext cx="83781" cy="92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15701"/>
                      </a:lnTo>
                      <a:lnTo>
                        <a:pt x="7550" y="15701"/>
                      </a:lnTo>
                      <a:lnTo>
                        <a:pt x="7550" y="13750"/>
                      </a:lnTo>
                      <a:lnTo>
                        <a:pt x="19400" y="13750"/>
                      </a:lnTo>
                      <a:lnTo>
                        <a:pt x="19400" y="1951"/>
                      </a:lnTo>
                      <a:lnTo>
                        <a:pt x="2150" y="1951"/>
                      </a:lnTo>
                      <a:lnTo>
                        <a:pt x="2150" y="15701"/>
                      </a:lnTo>
                      <a:lnTo>
                        <a:pt x="3450" y="14113"/>
                      </a:lnTo>
                      <a:lnTo>
                        <a:pt x="5200" y="15292"/>
                      </a:lnTo>
                      <a:lnTo>
                        <a:pt x="0" y="21600"/>
                      </a:lnTo>
                    </a:path>
                  </a:pathLst>
                </a:cu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17145" rIns="17145" anchor="ctr"/>
                <a:lstStyle/>
                <a:p>
                  <a:pPr defTabSz="171446">
                    <a:lnSpc>
                      <a:spcPct val="93000"/>
                    </a:lnSpc>
                    <a:defRPr sz="1800"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675" dirty="0">
                    <a:latin typeface="Raleway" panose="020B0503030101060003" pitchFamily="34" charset="77"/>
                  </a:endParaRPr>
                </a:p>
              </p:txBody>
            </p:sp>
          </p:grp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4E003A5-FD82-DB80-6B89-FC8AA71335E1}"/>
                </a:ext>
              </a:extLst>
            </p:cNvPr>
            <p:cNvSpPr/>
            <p:nvPr/>
          </p:nvSpPr>
          <p:spPr>
            <a:xfrm>
              <a:off x="6252917" y="1848681"/>
              <a:ext cx="1757851" cy="1385928"/>
            </a:xfrm>
            <a:prstGeom prst="rect">
              <a:avLst/>
            </a:prstGeom>
            <a:noFill/>
            <a:ln w="38100">
              <a:solidFill>
                <a:srgbClr val="F0B323"/>
              </a:solidFill>
            </a:ln>
            <a:effectLst>
              <a:outerShdw blurRad="163067" dist="12700" dir="6060000" sx="102816" sy="102816" algn="ctr" rotWithShape="0">
                <a:srgbClr val="000000">
                  <a:alpha val="12579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1050" b="1" dirty="0">
                <a:solidFill>
                  <a:schemeClr val="tx1"/>
                </a:solidFill>
                <a:latin typeface="Raleway" panose="020B05030301010600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00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71DFAD-8403-D909-5BD3-9F62F796D8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5143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EE261B-8BA1-AD67-0D3B-9D42417BD784}"/>
              </a:ext>
            </a:extLst>
          </p:cNvPr>
          <p:cNvSpPr/>
          <p:nvPr/>
        </p:nvSpPr>
        <p:spPr>
          <a:xfrm>
            <a:off x="0" y="1654826"/>
            <a:ext cx="5140712" cy="1833845"/>
          </a:xfrm>
          <a:prstGeom prst="rect">
            <a:avLst/>
          </a:prstGeom>
          <a:solidFill>
            <a:srgbClr val="DF6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8DCF86-51C2-E373-DFF7-5C235F34EA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006" y="4474495"/>
            <a:ext cx="1556835" cy="475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084F6E-658A-58EF-3447-AB6EE85AF4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87" y="4511919"/>
            <a:ext cx="1340027" cy="377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27182-6A40-34D8-5A17-CCCB30AD6D17}"/>
              </a:ext>
            </a:extLst>
          </p:cNvPr>
          <p:cNvSpPr txBox="1"/>
          <p:nvPr/>
        </p:nvSpPr>
        <p:spPr>
          <a:xfrm>
            <a:off x="396787" y="234091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Raleway" panose="020B0503030101060003" pitchFamily="34" charset="77"/>
              </a:rPr>
              <a:t>Essential Principles</a:t>
            </a:r>
          </a:p>
        </p:txBody>
      </p:sp>
    </p:spTree>
    <p:extLst>
      <p:ext uri="{BB962C8B-B14F-4D97-AF65-F5344CB8AC3E}">
        <p14:creationId xmlns:p14="http://schemas.microsoft.com/office/powerpoint/2010/main" val="11314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CC1D2-2BC6-911D-BFCA-39383E2004A9}"/>
              </a:ext>
            </a:extLst>
          </p:cNvPr>
          <p:cNvSpPr txBox="1"/>
          <p:nvPr/>
        </p:nvSpPr>
        <p:spPr>
          <a:xfrm>
            <a:off x="264651" y="425973"/>
            <a:ext cx="4647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Leading Health &amp; Safety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513698-B589-1C05-8B29-B1EA0F317563}"/>
              </a:ext>
            </a:extLst>
          </p:cNvPr>
          <p:cNvSpPr/>
          <p:nvPr/>
        </p:nvSpPr>
        <p:spPr>
          <a:xfrm>
            <a:off x="6568068" y="-8568"/>
            <a:ext cx="2365969" cy="461665"/>
          </a:xfrm>
          <a:prstGeom prst="rect">
            <a:avLst/>
          </a:prstGeom>
          <a:solidFill>
            <a:srgbClr val="DF6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anose="020B0503030101060003" pitchFamily="34" charset="77"/>
              </a:rPr>
              <a:t>Essential Principles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740CDFD-857B-4F6C-CBC4-1F55FF25D0AA}"/>
              </a:ext>
            </a:extLst>
          </p:cNvPr>
          <p:cNvSpPr txBox="1">
            <a:spLocks/>
          </p:cNvSpPr>
          <p:nvPr/>
        </p:nvSpPr>
        <p:spPr>
          <a:xfrm>
            <a:off x="309821" y="1136251"/>
            <a:ext cx="2151043" cy="3104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407EC9"/>
              </a:buClr>
              <a:buNone/>
            </a:pPr>
            <a:r>
              <a:rPr lang="en-GB" sz="1400" b="1" dirty="0">
                <a:solidFill>
                  <a:srgbClr val="6FACDE"/>
                </a:solidFill>
                <a:latin typeface="Raleway" panose="020B0503030101060003" pitchFamily="34" charset="77"/>
              </a:rPr>
              <a:t>Essential Principles</a:t>
            </a:r>
          </a:p>
          <a:p>
            <a:endParaRPr lang="en-US" sz="600" b="1" dirty="0">
              <a:solidFill>
                <a:srgbClr val="6FACDE"/>
              </a:solidFill>
              <a:latin typeface="Raleway" panose="020B0503030101060003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A08976-985E-8E3A-F8F4-C09EC81C7302}"/>
              </a:ext>
            </a:extLst>
          </p:cNvPr>
          <p:cNvSpPr/>
          <p:nvPr/>
        </p:nvSpPr>
        <p:spPr>
          <a:xfrm>
            <a:off x="410982" y="1576122"/>
            <a:ext cx="2574590" cy="2471829"/>
          </a:xfrm>
          <a:prstGeom prst="rect">
            <a:avLst/>
          </a:prstGeom>
          <a:solidFill>
            <a:schemeClr val="accent2">
              <a:alpha val="25098"/>
            </a:schemeClr>
          </a:solidFill>
          <a:ln w="38100">
            <a:solidFill>
              <a:srgbClr val="DF6534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sz="1050" b="1" dirty="0">
                <a:solidFill>
                  <a:schemeClr val="tx1"/>
                </a:solidFill>
                <a:latin typeface="Raleway" panose="020B0503030101060003" pitchFamily="34" charset="77"/>
              </a:rPr>
              <a:t>Strong and active leadership from the top: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Raleway" panose="020B0503030101060003" pitchFamily="34" charset="77"/>
              </a:rPr>
              <a:t>Visible, active commitment from the board;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Raleway" panose="020B0503030101060003" pitchFamily="34" charset="77"/>
              </a:rPr>
              <a:t>Establishing effective ‘downward’ communication systems and management structures;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Raleway" panose="020B0503030101060003" pitchFamily="34" charset="77"/>
              </a:rPr>
              <a:t>Integration of good health and safety management with business decisions. </a:t>
            </a:r>
          </a:p>
          <a:p>
            <a:pPr algn="ctr">
              <a:lnSpc>
                <a:spcPct val="150000"/>
              </a:lnSpc>
            </a:pPr>
            <a:endParaRPr lang="en-GB" sz="1050" b="1" dirty="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19A42A-A655-D195-7DA8-E6DA0BA6776A}"/>
              </a:ext>
            </a:extLst>
          </p:cNvPr>
          <p:cNvSpPr/>
          <p:nvPr/>
        </p:nvSpPr>
        <p:spPr>
          <a:xfrm>
            <a:off x="3227924" y="1576122"/>
            <a:ext cx="2574590" cy="2471829"/>
          </a:xfrm>
          <a:prstGeom prst="rect">
            <a:avLst/>
          </a:prstGeom>
          <a:solidFill>
            <a:schemeClr val="accent2">
              <a:alpha val="25098"/>
            </a:schemeClr>
          </a:solidFill>
          <a:ln w="38100">
            <a:solidFill>
              <a:srgbClr val="DF6534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sz="1050" b="1" dirty="0">
                <a:solidFill>
                  <a:schemeClr val="tx1"/>
                </a:solidFill>
                <a:latin typeface="Raleway" panose="020B0503030101060003" pitchFamily="34" charset="77"/>
              </a:rPr>
              <a:t>Worker involvement: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Raleway" panose="020B0503030101060003" pitchFamily="34" charset="77"/>
              </a:rPr>
              <a:t>Engaging the workforce in the promotion and achievement of safe and healthy conditions;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Raleway" panose="020B0503030101060003" pitchFamily="34" charset="77"/>
              </a:rPr>
              <a:t>Effective ‘upward’ communication;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Raleway" panose="020B0503030101060003" pitchFamily="34" charset="77"/>
              </a:rPr>
              <a:t>Providing high-quality training. </a:t>
            </a:r>
          </a:p>
          <a:p>
            <a:pPr algn="ctr">
              <a:lnSpc>
                <a:spcPct val="150000"/>
              </a:lnSpc>
            </a:pPr>
            <a:endParaRPr lang="en-GB" sz="1050" b="1" dirty="0">
              <a:solidFill>
                <a:schemeClr val="tx1"/>
              </a:solidFill>
              <a:latin typeface="Raleway" panose="020B0503030101060003" pitchFamily="34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CD5695-B952-10FB-7873-DE3BCC49B348}"/>
              </a:ext>
            </a:extLst>
          </p:cNvPr>
          <p:cNvSpPr/>
          <p:nvPr/>
        </p:nvSpPr>
        <p:spPr>
          <a:xfrm>
            <a:off x="6059615" y="1576122"/>
            <a:ext cx="2574590" cy="2471829"/>
          </a:xfrm>
          <a:prstGeom prst="rect">
            <a:avLst/>
          </a:prstGeom>
          <a:solidFill>
            <a:schemeClr val="accent2">
              <a:alpha val="25098"/>
            </a:schemeClr>
          </a:solidFill>
          <a:ln w="38100">
            <a:solidFill>
              <a:srgbClr val="DF6534"/>
            </a:solidFill>
          </a:ln>
          <a:effectLst>
            <a:outerShdw blurRad="163067" dist="12700" dir="6060000" sx="102816" sy="102816" algn="ctr" rotWithShape="0">
              <a:srgbClr val="000000">
                <a:alpha val="125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sz="1050" b="1" dirty="0">
                <a:solidFill>
                  <a:schemeClr val="tx1"/>
                </a:solidFill>
                <a:latin typeface="Raleway" panose="020B0503030101060003" pitchFamily="34" charset="77"/>
              </a:rPr>
              <a:t>Assessment and review: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  <a:latin typeface="Raleway" panose="020B0503030101060003" pitchFamily="34" charset="77"/>
              </a:rPr>
              <a:t>Identifying and managing health and safety risks;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  <a:latin typeface="Raleway" panose="020B0503030101060003" pitchFamily="34" charset="77"/>
              </a:rPr>
              <a:t>accessing (and following) competent advice;  monitoring, reporting and reviewing performance </a:t>
            </a:r>
          </a:p>
        </p:txBody>
      </p:sp>
    </p:spTree>
    <p:extLst>
      <p:ext uri="{BB962C8B-B14F-4D97-AF65-F5344CB8AC3E}">
        <p14:creationId xmlns:p14="http://schemas.microsoft.com/office/powerpoint/2010/main" val="38476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2B6B9AC-8094-4415-90F8-0D59A41757D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FA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6BC618-7610-4956-AE58-A64942B5F3FF}"/>
              </a:ext>
            </a:extLst>
          </p:cNvPr>
          <p:cNvSpPr/>
          <p:nvPr/>
        </p:nvSpPr>
        <p:spPr>
          <a:xfrm>
            <a:off x="2949604" y="1504861"/>
            <a:ext cx="3244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77"/>
              </a:rPr>
              <a:t>Thank 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51E8D8-5ABB-400C-8C6A-6BF50E90E7CA}"/>
              </a:ext>
            </a:extLst>
          </p:cNvPr>
          <p:cNvSpPr txBox="1"/>
          <p:nvPr/>
        </p:nvSpPr>
        <p:spPr>
          <a:xfrm>
            <a:off x="2922398" y="2259518"/>
            <a:ext cx="3299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Raleway" panose="020B0503030101060003" pitchFamily="34" charset="77"/>
                <a:ea typeface="Open sans" pitchFamily="34" charset="0"/>
                <a:cs typeface="Open sans" pitchFamily="34" charset="0"/>
              </a:rPr>
              <a:t>Any Questions</a:t>
            </a:r>
            <a:endParaRPr lang="id-ID" sz="2000" b="1" dirty="0">
              <a:solidFill>
                <a:schemeClr val="bg1"/>
              </a:solidFill>
              <a:latin typeface="Raleway" panose="020B0503030101060003" pitchFamily="34" charset="77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image5.png">
            <a:extLst>
              <a:ext uri="{FF2B5EF4-FFF2-40B4-BE49-F238E27FC236}">
                <a16:creationId xmlns:a16="http://schemas.microsoft.com/office/drawing/2014/main" id="{A62E84BD-9A33-598E-E77E-EE9A2A2E6A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643" y="3040589"/>
            <a:ext cx="1838565" cy="895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291F15-4EA8-98A0-BC62-976F63A688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3175833"/>
            <a:ext cx="2212259" cy="6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F2066C-8989-4162-E80C-9C5E97B87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54" y="1131148"/>
            <a:ext cx="6941664" cy="3470832"/>
          </a:xfrm>
          <a:prstGeom prst="rect">
            <a:avLst/>
          </a:prstGeom>
        </p:spPr>
      </p:pic>
      <p:sp>
        <p:nvSpPr>
          <p:cNvPr id="17" name="Google Shape;518;p140">
            <a:extLst>
              <a:ext uri="{FF2B5EF4-FFF2-40B4-BE49-F238E27FC236}">
                <a16:creationId xmlns:a16="http://schemas.microsoft.com/office/drawing/2014/main" id="{39FD5DF3-2D8C-F0EF-23D9-F3791D15DA9B}"/>
              </a:ext>
            </a:extLst>
          </p:cNvPr>
          <p:cNvSpPr/>
          <p:nvPr/>
        </p:nvSpPr>
        <p:spPr>
          <a:xfrm>
            <a:off x="4322900" y="2827210"/>
            <a:ext cx="4821099" cy="1185142"/>
          </a:xfrm>
          <a:prstGeom prst="rect">
            <a:avLst/>
          </a:prstGeom>
          <a:solidFill>
            <a:srgbClr val="68C1A2"/>
          </a:solidFill>
          <a:ln>
            <a:noFill/>
          </a:ln>
          <a:effectLst>
            <a:outerShdw blurRad="317500" dist="381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0B616-2153-60D8-A934-57EFFE5304BF}"/>
              </a:ext>
            </a:extLst>
          </p:cNvPr>
          <p:cNvSpPr txBox="1"/>
          <p:nvPr/>
        </p:nvSpPr>
        <p:spPr>
          <a:xfrm>
            <a:off x="264651" y="425973"/>
            <a:ext cx="5964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Fatal Injuries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C1F668-456D-6370-29B0-B16F21BBAE14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State Of Nation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F08BFEB-892A-7111-3495-8D10E4F6519E}"/>
              </a:ext>
            </a:extLst>
          </p:cNvPr>
          <p:cNvSpPr txBox="1">
            <a:spLocks/>
          </p:cNvSpPr>
          <p:nvPr/>
        </p:nvSpPr>
        <p:spPr>
          <a:xfrm>
            <a:off x="4537779" y="2962120"/>
            <a:ext cx="3929947" cy="6330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lang="en-US" sz="18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  <a:lvl2pPr marL="46196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2pPr>
            <a:lvl3pPr marL="68421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lang="en-US" sz="1300" kern="1200" dirty="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4pPr>
            <a:lvl5pPr marL="11430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1400" b="0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30 fatal injuries to workers </a:t>
            </a:r>
          </a:p>
          <a:p>
            <a:pPr>
              <a:spcAft>
                <a:spcPts val="0"/>
              </a:spcAft>
            </a:pPr>
            <a:r>
              <a:rPr lang="en-GB" sz="1400" b="0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and 5 members of the public in 2021/2022</a:t>
            </a:r>
          </a:p>
          <a:p>
            <a:endParaRPr lang="en-GB" sz="1000" b="0" dirty="0">
              <a:solidFill>
                <a:schemeClr val="bg1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  <a:p>
            <a:r>
              <a:rPr lang="en-GB" sz="800" b="0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Source: RIDDOR, 2021/22</a:t>
            </a:r>
          </a:p>
          <a:p>
            <a:endParaRPr lang="en-GB" sz="1000" b="0" dirty="0">
              <a:solidFill>
                <a:schemeClr val="bg1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0A0519-CAE7-34CC-360C-F0259DAFFF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5EE06E-BDB4-42D7-8B09-E72FE603A0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56E58-1014-E1F4-F5AE-8E53C154D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01" y="1281301"/>
            <a:ext cx="6872451" cy="3436226"/>
          </a:xfrm>
          <a:prstGeom prst="rect">
            <a:avLst/>
          </a:prstGeom>
        </p:spPr>
      </p:pic>
      <p:sp>
        <p:nvSpPr>
          <p:cNvPr id="17" name="Google Shape;518;p140">
            <a:extLst>
              <a:ext uri="{FF2B5EF4-FFF2-40B4-BE49-F238E27FC236}">
                <a16:creationId xmlns:a16="http://schemas.microsoft.com/office/drawing/2014/main" id="{39FD5DF3-2D8C-F0EF-23D9-F3791D15DA9B}"/>
              </a:ext>
            </a:extLst>
          </p:cNvPr>
          <p:cNvSpPr/>
          <p:nvPr/>
        </p:nvSpPr>
        <p:spPr>
          <a:xfrm>
            <a:off x="4886793" y="2827210"/>
            <a:ext cx="4257206" cy="1185142"/>
          </a:xfrm>
          <a:prstGeom prst="rect">
            <a:avLst/>
          </a:prstGeom>
          <a:solidFill>
            <a:srgbClr val="68C1A2"/>
          </a:solidFill>
          <a:ln>
            <a:noFill/>
          </a:ln>
          <a:effectLst>
            <a:outerShdw blurRad="317500" dist="381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0B616-2153-60D8-A934-57EFFE5304BF}"/>
              </a:ext>
            </a:extLst>
          </p:cNvPr>
          <p:cNvSpPr txBox="1"/>
          <p:nvPr/>
        </p:nvSpPr>
        <p:spPr>
          <a:xfrm>
            <a:off x="264651" y="425973"/>
            <a:ext cx="5964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Non-Fatal Injuries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F08BFEB-892A-7111-3495-8D10E4F6519E}"/>
              </a:ext>
            </a:extLst>
          </p:cNvPr>
          <p:cNvSpPr txBox="1">
            <a:spLocks/>
          </p:cNvSpPr>
          <p:nvPr/>
        </p:nvSpPr>
        <p:spPr>
          <a:xfrm>
            <a:off x="5004090" y="3679307"/>
            <a:ext cx="3929947" cy="6330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lang="en-US" sz="18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  <a:lvl2pPr marL="46196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2pPr>
            <a:lvl3pPr marL="68421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lang="en-US" sz="1300" kern="1200" dirty="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4pPr>
            <a:lvl5pPr marL="11430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Source: Labour for survey (LFS)</a:t>
            </a:r>
          </a:p>
          <a:p>
            <a:endParaRPr lang="en-GB" sz="1000" b="0" dirty="0">
              <a:solidFill>
                <a:schemeClr val="bg1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E03B2C-AC11-AEEF-7A63-902E0D8BC860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State Of 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A9D46-67C5-13B3-4B78-7930FEF76370}"/>
              </a:ext>
            </a:extLst>
          </p:cNvPr>
          <p:cNvSpPr txBox="1"/>
          <p:nvPr/>
        </p:nvSpPr>
        <p:spPr>
          <a:xfrm>
            <a:off x="4994468" y="2983880"/>
            <a:ext cx="3939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dirty="0" smtClean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59,000 </a:t>
            </a:r>
            <a:r>
              <a:rPr lang="en-GB" sz="1400" b="0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non-fatal injuries to workers averaged over 3 years. 2019 - 2022</a:t>
            </a:r>
          </a:p>
        </p:txBody>
      </p:sp>
    </p:spTree>
    <p:extLst>
      <p:ext uri="{BB962C8B-B14F-4D97-AF65-F5344CB8AC3E}">
        <p14:creationId xmlns:p14="http://schemas.microsoft.com/office/powerpoint/2010/main" val="214392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4"/>
          <a:stretch/>
        </p:blipFill>
        <p:spPr>
          <a:xfrm>
            <a:off x="4866754" y="333625"/>
            <a:ext cx="3426554" cy="4078514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A8634D-4A72-F012-B5BA-9F8F19741C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5B24F7-DF7F-BFF7-E8BA-9D241B0871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CA3E52-8949-C201-1D81-67E4A7EFB315}"/>
              </a:ext>
            </a:extLst>
          </p:cNvPr>
          <p:cNvSpPr txBox="1"/>
          <p:nvPr/>
        </p:nvSpPr>
        <p:spPr>
          <a:xfrm>
            <a:off x="264652" y="395993"/>
            <a:ext cx="4547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ILL HEALTH</a:t>
            </a:r>
            <a:endParaRPr lang="en-US" sz="2400" dirty="0">
              <a:solidFill>
                <a:srgbClr val="00263E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sp>
        <p:nvSpPr>
          <p:cNvPr id="16" name="Google Shape;518;p140">
            <a:extLst>
              <a:ext uri="{FF2B5EF4-FFF2-40B4-BE49-F238E27FC236}">
                <a16:creationId xmlns:a16="http://schemas.microsoft.com/office/drawing/2014/main" id="{5BAC2793-C4D2-4257-E562-DE67A2C1640D}"/>
              </a:ext>
            </a:extLst>
          </p:cNvPr>
          <p:cNvSpPr/>
          <p:nvPr/>
        </p:nvSpPr>
        <p:spPr>
          <a:xfrm>
            <a:off x="-1" y="3221924"/>
            <a:ext cx="6490741" cy="1333572"/>
          </a:xfrm>
          <a:prstGeom prst="rect">
            <a:avLst/>
          </a:prstGeom>
          <a:solidFill>
            <a:srgbClr val="68C1A2"/>
          </a:solidFill>
          <a:ln>
            <a:noFill/>
          </a:ln>
          <a:effectLst>
            <a:outerShdw blurRad="317500" dist="381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600E2BD-E081-602A-2E89-5760D5846705}"/>
              </a:ext>
            </a:extLst>
          </p:cNvPr>
          <p:cNvSpPr txBox="1">
            <a:spLocks/>
          </p:cNvSpPr>
          <p:nvPr/>
        </p:nvSpPr>
        <p:spPr>
          <a:xfrm>
            <a:off x="224577" y="3351954"/>
            <a:ext cx="6130876" cy="111264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78,000</a:t>
            </a:r>
            <a:r>
              <a:rPr lang="en-GB" sz="1400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 workers suffering from work-related ill health (new or long-standing) 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Averaged over the three-year period </a:t>
            </a:r>
            <a:r>
              <a:rPr lang="en-GB" sz="1400" dirty="0" smtClean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2019/2021/2022</a:t>
            </a:r>
            <a:endParaRPr lang="en-GB" sz="800" dirty="0">
              <a:solidFill>
                <a:schemeClr val="bg1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800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LFS estimated annual average </a:t>
            </a:r>
            <a:r>
              <a:rPr lang="en-GB" sz="800" dirty="0" smtClean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2019/2021/2022 </a:t>
            </a:r>
            <a:endParaRPr lang="en-US" sz="800" dirty="0">
              <a:solidFill>
                <a:schemeClr val="bg1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A244894-22D7-A4AB-999B-0F0C354BC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910628"/>
              </p:ext>
            </p:extLst>
          </p:nvPr>
        </p:nvGraphicFramePr>
        <p:xfrm>
          <a:off x="990063" y="1247566"/>
          <a:ext cx="2708991" cy="191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0AFACA3-AF87-F595-04D6-A0E5D441A2DA}"/>
              </a:ext>
            </a:extLst>
          </p:cNvPr>
          <p:cNvSpPr txBox="1"/>
          <p:nvPr/>
        </p:nvSpPr>
        <p:spPr>
          <a:xfrm>
            <a:off x="2884567" y="1404617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Raleway" panose="020B0503030101060003" pitchFamily="34" charset="77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4A874C-A7B7-4968-F649-F29C66B35007}"/>
              </a:ext>
            </a:extLst>
          </p:cNvPr>
          <p:cNvSpPr txBox="1"/>
          <p:nvPr/>
        </p:nvSpPr>
        <p:spPr>
          <a:xfrm>
            <a:off x="2428265" y="1691547"/>
            <a:ext cx="6670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20%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764A29-8AD4-8A02-2374-E677186A3C4D}"/>
              </a:ext>
            </a:extLst>
          </p:cNvPr>
          <p:cNvSpPr txBox="1"/>
          <p:nvPr/>
        </p:nvSpPr>
        <p:spPr>
          <a:xfrm>
            <a:off x="3084799" y="2409439"/>
            <a:ext cx="164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Raleway" panose="020B0503030101060003" pitchFamily="34" charset="77"/>
                <a:cs typeface="Arial" panose="020B0604020202020204" pitchFamily="34" charset="0"/>
              </a:rPr>
              <a:t>Stress, Depression, Anxiety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403A20-602C-27AE-BD1B-D0716D2DA6D1}"/>
              </a:ext>
            </a:extLst>
          </p:cNvPr>
          <p:cNvSpPr txBox="1"/>
          <p:nvPr/>
        </p:nvSpPr>
        <p:spPr>
          <a:xfrm>
            <a:off x="2548185" y="2321134"/>
            <a:ext cx="6210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27%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B028FD-C233-9162-0E84-F7D46607496F}"/>
              </a:ext>
            </a:extLst>
          </p:cNvPr>
          <p:cNvSpPr txBox="1"/>
          <p:nvPr/>
        </p:nvSpPr>
        <p:spPr>
          <a:xfrm>
            <a:off x="1693746" y="2111272"/>
            <a:ext cx="6210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53%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92A0B1-E3BC-90D6-F3C5-CD534FE92EF7}"/>
              </a:ext>
            </a:extLst>
          </p:cNvPr>
          <p:cNvSpPr txBox="1"/>
          <p:nvPr/>
        </p:nvSpPr>
        <p:spPr>
          <a:xfrm>
            <a:off x="329607" y="2037470"/>
            <a:ext cx="164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Raleway" panose="020B0503030101060003" pitchFamily="34" charset="77"/>
                <a:cs typeface="Arial" panose="020B0604020202020204" pitchFamily="34" charset="0"/>
              </a:rPr>
              <a:t>Musculoskeletal </a:t>
            </a:r>
            <a:r>
              <a:rPr lang="en-GB" sz="1200" dirty="0">
                <a:latin typeface="Raleway" panose="020B0503030101060003" pitchFamily="34" charset="77"/>
                <a:cs typeface="Arial" panose="020B0604020202020204" pitchFamily="34" charset="0"/>
              </a:rPr>
              <a:t>Disorders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77FF02-08E6-A0B3-EA83-3438E7B7BA94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State Of Nation</a:t>
            </a:r>
          </a:p>
        </p:txBody>
      </p:sp>
    </p:spTree>
    <p:extLst>
      <p:ext uri="{BB962C8B-B14F-4D97-AF65-F5344CB8AC3E}">
        <p14:creationId xmlns:p14="http://schemas.microsoft.com/office/powerpoint/2010/main" val="428937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4974A-A553-3D09-0E61-10758A6EF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40" y="1074919"/>
            <a:ext cx="7230754" cy="36153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30B616-2153-60D8-A934-57EFFE5304BF}"/>
              </a:ext>
            </a:extLst>
          </p:cNvPr>
          <p:cNvSpPr txBox="1"/>
          <p:nvPr/>
        </p:nvSpPr>
        <p:spPr>
          <a:xfrm>
            <a:off x="264651" y="425973"/>
            <a:ext cx="5964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Work-Related Ill Health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F08BFEB-892A-7111-3495-8D10E4F6519E}"/>
              </a:ext>
            </a:extLst>
          </p:cNvPr>
          <p:cNvSpPr txBox="1">
            <a:spLocks/>
          </p:cNvSpPr>
          <p:nvPr/>
        </p:nvSpPr>
        <p:spPr>
          <a:xfrm>
            <a:off x="4994372" y="2576825"/>
            <a:ext cx="3946588" cy="2163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None/>
              <a:defRPr lang="en-US" sz="18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  <a:lvl2pPr marL="46196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2pPr>
            <a:lvl3pPr marL="684213" indent="-23018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/>
              <a:buChar char="–"/>
              <a:defRPr lang="en-US" sz="1300" kern="1200" dirty="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4pPr>
            <a:lvl5pPr marL="1143000" indent="-223838" algn="l" defTabSz="4572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Source: LFS, estimated annual average 2019/20-2021/22</a:t>
            </a:r>
          </a:p>
          <a:p>
            <a:endParaRPr lang="en-GB" sz="1000" b="0" dirty="0">
              <a:solidFill>
                <a:schemeClr val="bg1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A6980C-0B09-8F1B-D92E-7E5EFBB54317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State Of Nation</a:t>
            </a:r>
          </a:p>
        </p:txBody>
      </p:sp>
    </p:spTree>
    <p:extLst>
      <p:ext uri="{BB962C8B-B14F-4D97-AF65-F5344CB8AC3E}">
        <p14:creationId xmlns:p14="http://schemas.microsoft.com/office/powerpoint/2010/main" val="31744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193D28-DCC2-5220-D535-0F2B0CB38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81" y="1047333"/>
            <a:ext cx="7119384" cy="3559692"/>
          </a:xfrm>
          <a:prstGeom prst="rect">
            <a:avLst/>
          </a:prstGeom>
        </p:spPr>
      </p:pic>
      <p:sp>
        <p:nvSpPr>
          <p:cNvPr id="17" name="Google Shape;518;p140">
            <a:extLst>
              <a:ext uri="{FF2B5EF4-FFF2-40B4-BE49-F238E27FC236}">
                <a16:creationId xmlns:a16="http://schemas.microsoft.com/office/drawing/2014/main" id="{39FD5DF3-2D8C-F0EF-23D9-F3791D15DA9B}"/>
              </a:ext>
            </a:extLst>
          </p:cNvPr>
          <p:cNvSpPr/>
          <p:nvPr/>
        </p:nvSpPr>
        <p:spPr>
          <a:xfrm>
            <a:off x="4886793" y="1697466"/>
            <a:ext cx="4257206" cy="1185142"/>
          </a:xfrm>
          <a:prstGeom prst="rect">
            <a:avLst/>
          </a:prstGeom>
          <a:solidFill>
            <a:srgbClr val="68C1A2"/>
          </a:solidFill>
          <a:ln>
            <a:noFill/>
          </a:ln>
          <a:effectLst>
            <a:outerShdw blurRad="317500" dist="381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0B616-2153-60D8-A934-57EFFE5304BF}"/>
              </a:ext>
            </a:extLst>
          </p:cNvPr>
          <p:cNvSpPr txBox="1"/>
          <p:nvPr/>
        </p:nvSpPr>
        <p:spPr>
          <a:xfrm>
            <a:off x="264651" y="425973"/>
            <a:ext cx="5964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Musculoskeletal Disorders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D6E4C-0DAB-9F4A-C4DD-1CEE36912B4D}"/>
              </a:ext>
            </a:extLst>
          </p:cNvPr>
          <p:cNvSpPr txBox="1"/>
          <p:nvPr/>
        </p:nvSpPr>
        <p:spPr>
          <a:xfrm>
            <a:off x="4969239" y="1831594"/>
            <a:ext cx="40923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There were an estimated 42,000 work-related cases of musculoskeletal disorder (new or longstanding) 53% of all ill health in the construction sector.</a:t>
            </a:r>
          </a:p>
          <a:p>
            <a:endParaRPr lang="en-GB" sz="1200" dirty="0">
              <a:solidFill>
                <a:schemeClr val="bg1"/>
              </a:solidFill>
              <a:latin typeface="Raleway" panose="020B0503030101060003" pitchFamily="34" charset="77"/>
              <a:cs typeface="Arial" panose="020B0604020202020204" pitchFamily="34" charset="0"/>
            </a:endParaRPr>
          </a:p>
          <a:p>
            <a:r>
              <a:rPr lang="en-GB" sz="800" dirty="0">
                <a:solidFill>
                  <a:schemeClr val="bg1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Source: LFS, estimated annual average 2019/20-2021/22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848E1C-8116-CC98-74BF-63456EF16834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State Of Nation</a:t>
            </a:r>
          </a:p>
        </p:txBody>
      </p:sp>
    </p:spTree>
    <p:extLst>
      <p:ext uri="{BB962C8B-B14F-4D97-AF65-F5344CB8AC3E}">
        <p14:creationId xmlns:p14="http://schemas.microsoft.com/office/powerpoint/2010/main" val="25820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8E333-24EC-AB78-2C5A-EC8113EC1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51" y="967505"/>
            <a:ext cx="7388823" cy="35596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30B616-2153-60D8-A934-57EFFE5304BF}"/>
              </a:ext>
            </a:extLst>
          </p:cNvPr>
          <p:cNvSpPr txBox="1"/>
          <p:nvPr/>
        </p:nvSpPr>
        <p:spPr>
          <a:xfrm>
            <a:off x="264651" y="425973"/>
            <a:ext cx="5964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63E"/>
                </a:solidFill>
                <a:latin typeface="Raleway" panose="020B0503030101060003" pitchFamily="34" charset="77"/>
                <a:cs typeface="Arial" panose="020B0604020202020204" pitchFamily="34" charset="0"/>
              </a:rPr>
              <a:t>Stress, Depression, and Anxiety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E3874-158C-161B-5880-814F25757A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612354"/>
            <a:ext cx="1280563" cy="39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187-BBD4-5241-5640-6283DEADBF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1" y="4607025"/>
            <a:ext cx="1102229" cy="3104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CB9A96-038C-6BCB-F769-C3C39A06403F}"/>
              </a:ext>
            </a:extLst>
          </p:cNvPr>
          <p:cNvGrpSpPr/>
          <p:nvPr/>
        </p:nvGrpSpPr>
        <p:grpSpPr>
          <a:xfrm>
            <a:off x="4886793" y="1697466"/>
            <a:ext cx="4257206" cy="1185142"/>
            <a:chOff x="4886793" y="1697466"/>
            <a:chExt cx="4257206" cy="1185142"/>
          </a:xfrm>
        </p:grpSpPr>
        <p:sp>
          <p:nvSpPr>
            <p:cNvPr id="17" name="Google Shape;518;p140">
              <a:extLst>
                <a:ext uri="{FF2B5EF4-FFF2-40B4-BE49-F238E27FC236}">
                  <a16:creationId xmlns:a16="http://schemas.microsoft.com/office/drawing/2014/main" id="{39FD5DF3-2D8C-F0EF-23D9-F3791D15DA9B}"/>
                </a:ext>
              </a:extLst>
            </p:cNvPr>
            <p:cNvSpPr/>
            <p:nvPr/>
          </p:nvSpPr>
          <p:spPr>
            <a:xfrm>
              <a:off x="4886793" y="1697466"/>
              <a:ext cx="4257206" cy="1185142"/>
            </a:xfrm>
            <a:prstGeom prst="rect">
              <a:avLst/>
            </a:prstGeom>
            <a:solidFill>
              <a:srgbClr val="68C1A2"/>
            </a:solidFill>
            <a:ln>
              <a:noFill/>
            </a:ln>
            <a:effectLst>
              <a:outerShdw blurRad="317500" dist="38100" dir="2700000" algn="t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4D6E4C-0DAB-9F4A-C4DD-1CEE36912B4D}"/>
                </a:ext>
              </a:extLst>
            </p:cNvPr>
            <p:cNvSpPr txBox="1"/>
            <p:nvPr/>
          </p:nvSpPr>
          <p:spPr>
            <a:xfrm>
              <a:off x="4969239" y="1831594"/>
              <a:ext cx="4092314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Raleway" panose="020B0503030101060003" pitchFamily="34" charset="77"/>
                  <a:cs typeface="Arial" panose="020B0604020202020204" pitchFamily="34" charset="0"/>
                </a:rPr>
                <a:t>An estimated 21,000 work-related cases of stress, depression or anxiety (new or longstanding) 27% of all ill health in construction sector</a:t>
              </a:r>
            </a:p>
            <a:p>
              <a:endParaRPr lang="en-GB" sz="800" b="0" dirty="0">
                <a:solidFill>
                  <a:srgbClr val="898D8D"/>
                </a:solidFill>
              </a:endParaRPr>
            </a:p>
            <a:p>
              <a:r>
                <a:rPr lang="en-GB" sz="800" dirty="0">
                  <a:solidFill>
                    <a:schemeClr val="bg1"/>
                  </a:solidFill>
                  <a:latin typeface="Raleway" panose="020B0503030101060003" pitchFamily="34" charset="77"/>
                  <a:cs typeface="Arial" panose="020B0604020202020204" pitchFamily="34" charset="0"/>
                </a:rPr>
                <a:t>Source: LFS, estimated annual average 2019/20-2021/22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7D8E068-3E73-5ACE-E6E5-45D1C214882C}"/>
              </a:ext>
            </a:extLst>
          </p:cNvPr>
          <p:cNvSpPr/>
          <p:nvPr/>
        </p:nvSpPr>
        <p:spPr>
          <a:xfrm>
            <a:off x="6940645" y="-8568"/>
            <a:ext cx="1993392" cy="438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Raleway" panose="020B0503030101060003" pitchFamily="34" charset="77"/>
                <a:cs typeface="Arial" panose="020B0604020202020204" pitchFamily="34" charset="0"/>
              </a:rPr>
              <a:t>State Of Nation</a:t>
            </a:r>
          </a:p>
        </p:txBody>
      </p:sp>
    </p:spTree>
    <p:extLst>
      <p:ext uri="{BB962C8B-B14F-4D97-AF65-F5344CB8AC3E}">
        <p14:creationId xmlns:p14="http://schemas.microsoft.com/office/powerpoint/2010/main" val="9317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6244</TotalTime>
  <Words>1690</Words>
  <Application>Microsoft Office PowerPoint</Application>
  <PresentationFormat>On-screen Show (16:9)</PresentationFormat>
  <Paragraphs>328</Paragraphs>
  <Slides>36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Cabin</vt:lpstr>
      <vt:lpstr>Calibri</vt:lpstr>
      <vt:lpstr>Calibri Light</vt:lpstr>
      <vt:lpstr>Montserrat SemiBold</vt:lpstr>
      <vt:lpstr>Nunito</vt:lpstr>
      <vt:lpstr>Open sans</vt:lpstr>
      <vt:lpstr>Raleway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giantdesign</dc:creator>
  <cp:lastModifiedBy>Bainbridge, Abigail</cp:lastModifiedBy>
  <cp:revision>221</cp:revision>
  <dcterms:created xsi:type="dcterms:W3CDTF">2018-01-02T02:40:39Z</dcterms:created>
  <dcterms:modified xsi:type="dcterms:W3CDTF">2023-06-26T11:35:53Z</dcterms:modified>
</cp:coreProperties>
</file>